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Lst>
  <p:notesMasterIdLst>
    <p:notesMasterId r:id="rId47"/>
  </p:notesMasterIdLst>
  <p:sldIdLst>
    <p:sldId id="477" r:id="rId2"/>
    <p:sldId id="505" r:id="rId3"/>
    <p:sldId id="506" r:id="rId4"/>
    <p:sldId id="507" r:id="rId5"/>
    <p:sldId id="531" r:id="rId6"/>
    <p:sldId id="532" r:id="rId7"/>
    <p:sldId id="541" r:id="rId8"/>
    <p:sldId id="509" r:id="rId9"/>
    <p:sldId id="511" r:id="rId10"/>
    <p:sldId id="512" r:id="rId11"/>
    <p:sldId id="290" r:id="rId12"/>
    <p:sldId id="553" r:id="rId13"/>
    <p:sldId id="554" r:id="rId14"/>
    <p:sldId id="555" r:id="rId15"/>
    <p:sldId id="556" r:id="rId16"/>
    <p:sldId id="437" r:id="rId17"/>
    <p:sldId id="565" r:id="rId18"/>
    <p:sldId id="557" r:id="rId19"/>
    <p:sldId id="558" r:id="rId20"/>
    <p:sldId id="538" r:id="rId21"/>
    <p:sldId id="542" r:id="rId22"/>
    <p:sldId id="543" r:id="rId23"/>
    <p:sldId id="539" r:id="rId24"/>
    <p:sldId id="540" r:id="rId25"/>
    <p:sldId id="559" r:id="rId26"/>
    <p:sldId id="544" r:id="rId27"/>
    <p:sldId id="561" r:id="rId28"/>
    <p:sldId id="562" r:id="rId29"/>
    <p:sldId id="563" r:id="rId30"/>
    <p:sldId id="550" r:id="rId31"/>
    <p:sldId id="564" r:id="rId32"/>
    <p:sldId id="265" r:id="rId33"/>
    <p:sldId id="274" r:id="rId34"/>
    <p:sldId id="266" r:id="rId35"/>
    <p:sldId id="275" r:id="rId36"/>
    <p:sldId id="273" r:id="rId37"/>
    <p:sldId id="549" r:id="rId38"/>
    <p:sldId id="268" r:id="rId39"/>
    <p:sldId id="277" r:id="rId40"/>
    <p:sldId id="278" r:id="rId41"/>
    <p:sldId id="279" r:id="rId42"/>
    <p:sldId id="269" r:id="rId43"/>
    <p:sldId id="566" r:id="rId44"/>
    <p:sldId id="552" r:id="rId45"/>
    <p:sldId id="26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7E"/>
    <a:srgbClr val="3F8D6F"/>
    <a:srgbClr val="A50021"/>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01D5A-77AC-4427-855E-96ECA7F7897C}" v="6" dt="2025-10-21T20:51:41.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8F621-4AF5-455C-9ED7-88AFD4122FC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05D778A-C567-4166-B318-D176D4F59BB7}">
      <dgm:prSet/>
      <dgm:spPr>
        <a:solidFill>
          <a:schemeClr val="accent2">
            <a:lumMod val="75000"/>
          </a:schemeClr>
        </a:solidFill>
      </dgm:spPr>
      <dgm:t>
        <a:bodyPr/>
        <a:lstStyle/>
        <a:p>
          <a:r>
            <a:rPr lang="en-US"/>
            <a:t>Enacted in 1976  - “cradle to grave” responsibilities on generators</a:t>
          </a:r>
        </a:p>
      </dgm:t>
    </dgm:pt>
    <dgm:pt modelId="{683B541D-3576-4296-A123-9A1E1A8F07FA}" type="parTrans" cxnId="{D7AC51F4-9B81-46D3-857B-E9F76E1E6F3E}">
      <dgm:prSet/>
      <dgm:spPr/>
      <dgm:t>
        <a:bodyPr/>
        <a:lstStyle/>
        <a:p>
          <a:endParaRPr lang="en-US"/>
        </a:p>
      </dgm:t>
    </dgm:pt>
    <dgm:pt modelId="{A7E91A43-8AB0-469D-ADF9-3ED439D200D8}" type="sibTrans" cxnId="{D7AC51F4-9B81-46D3-857B-E9F76E1E6F3E}">
      <dgm:prSet/>
      <dgm:spPr/>
      <dgm:t>
        <a:bodyPr/>
        <a:lstStyle/>
        <a:p>
          <a:endParaRPr lang="en-US"/>
        </a:p>
      </dgm:t>
    </dgm:pt>
    <dgm:pt modelId="{D42BF9AF-00B0-4137-915B-98408625559D}">
      <dgm:prSet/>
      <dgm:spPr>
        <a:solidFill>
          <a:schemeClr val="accent3">
            <a:lumMod val="75000"/>
          </a:schemeClr>
        </a:solidFill>
      </dgm:spPr>
      <dgm:t>
        <a:bodyPr/>
        <a:lstStyle/>
        <a:p>
          <a:r>
            <a:rPr lang="en-US"/>
            <a:t>Amended in 1984 to include smaller generators</a:t>
          </a:r>
        </a:p>
      </dgm:t>
    </dgm:pt>
    <dgm:pt modelId="{1558D52F-98FA-4117-9595-BAF9D69C176A}" type="parTrans" cxnId="{34921E21-743A-4AF6-8091-B4A91D6B6C73}">
      <dgm:prSet/>
      <dgm:spPr/>
      <dgm:t>
        <a:bodyPr/>
        <a:lstStyle/>
        <a:p>
          <a:endParaRPr lang="en-US"/>
        </a:p>
      </dgm:t>
    </dgm:pt>
    <dgm:pt modelId="{C65C707B-A0D3-4E12-8B72-ABA51179E2ED}" type="sibTrans" cxnId="{34921E21-743A-4AF6-8091-B4A91D6B6C73}">
      <dgm:prSet/>
      <dgm:spPr/>
      <dgm:t>
        <a:bodyPr/>
        <a:lstStyle/>
        <a:p>
          <a:endParaRPr lang="en-US"/>
        </a:p>
      </dgm:t>
    </dgm:pt>
    <dgm:pt modelId="{8190D95C-A203-4047-A821-072115DCA074}">
      <dgm:prSet/>
      <dgm:spPr>
        <a:solidFill>
          <a:schemeClr val="accent4">
            <a:lumMod val="75000"/>
          </a:schemeClr>
        </a:solidFill>
      </dgm:spPr>
      <dgm:t>
        <a:bodyPr/>
        <a:lstStyle/>
        <a:p>
          <a:r>
            <a:rPr lang="en-US"/>
            <a:t>Designed to protect environment, encourage prevention and recovery</a:t>
          </a:r>
        </a:p>
      </dgm:t>
    </dgm:pt>
    <dgm:pt modelId="{DFECFA21-D79C-47D0-9FB5-6562B4E5276E}" type="parTrans" cxnId="{F5088911-5BC9-4471-A8B0-C338D9DDDC34}">
      <dgm:prSet/>
      <dgm:spPr/>
      <dgm:t>
        <a:bodyPr/>
        <a:lstStyle/>
        <a:p>
          <a:endParaRPr lang="en-US"/>
        </a:p>
      </dgm:t>
    </dgm:pt>
    <dgm:pt modelId="{2C12E702-2FEE-4B20-B8BA-A8A6200AB23C}" type="sibTrans" cxnId="{F5088911-5BC9-4471-A8B0-C338D9DDDC34}">
      <dgm:prSet/>
      <dgm:spPr/>
      <dgm:t>
        <a:bodyPr/>
        <a:lstStyle/>
        <a:p>
          <a:endParaRPr lang="en-US"/>
        </a:p>
      </dgm:t>
    </dgm:pt>
    <dgm:pt modelId="{FCBA2CF3-41F0-4A47-BE9B-A07034D9B44A}">
      <dgm:prSet/>
      <dgm:spPr/>
      <dgm:t>
        <a:bodyPr/>
        <a:lstStyle/>
        <a:p>
          <a:r>
            <a:rPr lang="en-US"/>
            <a:t>Set standards for landfills and recycling facilities</a:t>
          </a:r>
        </a:p>
      </dgm:t>
    </dgm:pt>
    <dgm:pt modelId="{1AF79EC9-141A-4531-A389-BB8B6EA6AED3}" type="parTrans" cxnId="{14E93DBE-720F-44E5-B918-DA9AE92F3792}">
      <dgm:prSet/>
      <dgm:spPr/>
      <dgm:t>
        <a:bodyPr/>
        <a:lstStyle/>
        <a:p>
          <a:endParaRPr lang="en-US"/>
        </a:p>
      </dgm:t>
    </dgm:pt>
    <dgm:pt modelId="{D06A1E99-CEFB-4474-A414-4DE93CD21359}" type="sibTrans" cxnId="{14E93DBE-720F-44E5-B918-DA9AE92F3792}">
      <dgm:prSet/>
      <dgm:spPr/>
      <dgm:t>
        <a:bodyPr/>
        <a:lstStyle/>
        <a:p>
          <a:endParaRPr lang="en-US"/>
        </a:p>
      </dgm:t>
    </dgm:pt>
    <dgm:pt modelId="{6A25FE2A-26B9-41E7-B729-01266DBCDE7E}" type="pres">
      <dgm:prSet presAssocID="{6378F621-4AF5-455C-9ED7-88AFD4122FC5}" presName="linear" presStyleCnt="0">
        <dgm:presLayoutVars>
          <dgm:animLvl val="lvl"/>
          <dgm:resizeHandles val="exact"/>
        </dgm:presLayoutVars>
      </dgm:prSet>
      <dgm:spPr/>
    </dgm:pt>
    <dgm:pt modelId="{E44C7E3C-81E2-4150-805C-4ED3A527BBC8}" type="pres">
      <dgm:prSet presAssocID="{F05D778A-C567-4166-B318-D176D4F59BB7}" presName="parentText" presStyleLbl="node1" presStyleIdx="0" presStyleCnt="4">
        <dgm:presLayoutVars>
          <dgm:chMax val="0"/>
          <dgm:bulletEnabled val="1"/>
        </dgm:presLayoutVars>
      </dgm:prSet>
      <dgm:spPr/>
    </dgm:pt>
    <dgm:pt modelId="{80F6211D-06DB-481D-838E-4E422100121A}" type="pres">
      <dgm:prSet presAssocID="{A7E91A43-8AB0-469D-ADF9-3ED439D200D8}" presName="spacer" presStyleCnt="0"/>
      <dgm:spPr/>
    </dgm:pt>
    <dgm:pt modelId="{EDBC557D-40F5-46A1-AFCA-57B8EBBC103F}" type="pres">
      <dgm:prSet presAssocID="{D42BF9AF-00B0-4137-915B-98408625559D}" presName="parentText" presStyleLbl="node1" presStyleIdx="1" presStyleCnt="4">
        <dgm:presLayoutVars>
          <dgm:chMax val="0"/>
          <dgm:bulletEnabled val="1"/>
        </dgm:presLayoutVars>
      </dgm:prSet>
      <dgm:spPr/>
    </dgm:pt>
    <dgm:pt modelId="{2A9F5D2C-FE58-4DEC-8191-E7C045C63567}" type="pres">
      <dgm:prSet presAssocID="{C65C707B-A0D3-4E12-8B72-ABA51179E2ED}" presName="spacer" presStyleCnt="0"/>
      <dgm:spPr/>
    </dgm:pt>
    <dgm:pt modelId="{2B46C92F-FFF7-465B-8E8E-7E4571B5DDFF}" type="pres">
      <dgm:prSet presAssocID="{8190D95C-A203-4047-A821-072115DCA074}" presName="parentText" presStyleLbl="node1" presStyleIdx="2" presStyleCnt="4">
        <dgm:presLayoutVars>
          <dgm:chMax val="0"/>
          <dgm:bulletEnabled val="1"/>
        </dgm:presLayoutVars>
      </dgm:prSet>
      <dgm:spPr/>
    </dgm:pt>
    <dgm:pt modelId="{7CA5AC7C-86D4-4D5F-9C36-70A9966BE1CD}" type="pres">
      <dgm:prSet presAssocID="{2C12E702-2FEE-4B20-B8BA-A8A6200AB23C}" presName="spacer" presStyleCnt="0"/>
      <dgm:spPr/>
    </dgm:pt>
    <dgm:pt modelId="{48A12FA3-275E-4720-9F5F-1CA2FC9CC472}" type="pres">
      <dgm:prSet presAssocID="{FCBA2CF3-41F0-4A47-BE9B-A07034D9B44A}" presName="parentText" presStyleLbl="node1" presStyleIdx="3" presStyleCnt="4">
        <dgm:presLayoutVars>
          <dgm:chMax val="0"/>
          <dgm:bulletEnabled val="1"/>
        </dgm:presLayoutVars>
      </dgm:prSet>
      <dgm:spPr/>
    </dgm:pt>
  </dgm:ptLst>
  <dgm:cxnLst>
    <dgm:cxn modelId="{F5088911-5BC9-4471-A8B0-C338D9DDDC34}" srcId="{6378F621-4AF5-455C-9ED7-88AFD4122FC5}" destId="{8190D95C-A203-4047-A821-072115DCA074}" srcOrd="2" destOrd="0" parTransId="{DFECFA21-D79C-47D0-9FB5-6562B4E5276E}" sibTransId="{2C12E702-2FEE-4B20-B8BA-A8A6200AB23C}"/>
    <dgm:cxn modelId="{34921E21-743A-4AF6-8091-B4A91D6B6C73}" srcId="{6378F621-4AF5-455C-9ED7-88AFD4122FC5}" destId="{D42BF9AF-00B0-4137-915B-98408625559D}" srcOrd="1" destOrd="0" parTransId="{1558D52F-98FA-4117-9595-BAF9D69C176A}" sibTransId="{C65C707B-A0D3-4E12-8B72-ABA51179E2ED}"/>
    <dgm:cxn modelId="{29C96A30-E56E-409D-8A9C-92497D5CFDF4}" type="presOf" srcId="{8190D95C-A203-4047-A821-072115DCA074}" destId="{2B46C92F-FFF7-465B-8E8E-7E4571B5DDFF}" srcOrd="0" destOrd="0" presId="urn:microsoft.com/office/officeart/2005/8/layout/vList2"/>
    <dgm:cxn modelId="{B742EE33-9079-4691-B8EC-9FD4B3F6B878}" type="presOf" srcId="{F05D778A-C567-4166-B318-D176D4F59BB7}" destId="{E44C7E3C-81E2-4150-805C-4ED3A527BBC8}" srcOrd="0" destOrd="0" presId="urn:microsoft.com/office/officeart/2005/8/layout/vList2"/>
    <dgm:cxn modelId="{BACCF974-4566-44A0-BA11-5B61859E2946}" type="presOf" srcId="{FCBA2CF3-41F0-4A47-BE9B-A07034D9B44A}" destId="{48A12FA3-275E-4720-9F5F-1CA2FC9CC472}" srcOrd="0" destOrd="0" presId="urn:microsoft.com/office/officeart/2005/8/layout/vList2"/>
    <dgm:cxn modelId="{EE463B8C-7753-4618-AFD4-793B6C21AC3F}" type="presOf" srcId="{D42BF9AF-00B0-4137-915B-98408625559D}" destId="{EDBC557D-40F5-46A1-AFCA-57B8EBBC103F}" srcOrd="0" destOrd="0" presId="urn:microsoft.com/office/officeart/2005/8/layout/vList2"/>
    <dgm:cxn modelId="{1BD5E4A3-C8B2-46DD-9B8D-8E4F52E6C7BE}" type="presOf" srcId="{6378F621-4AF5-455C-9ED7-88AFD4122FC5}" destId="{6A25FE2A-26B9-41E7-B729-01266DBCDE7E}" srcOrd="0" destOrd="0" presId="urn:microsoft.com/office/officeart/2005/8/layout/vList2"/>
    <dgm:cxn modelId="{14E93DBE-720F-44E5-B918-DA9AE92F3792}" srcId="{6378F621-4AF5-455C-9ED7-88AFD4122FC5}" destId="{FCBA2CF3-41F0-4A47-BE9B-A07034D9B44A}" srcOrd="3" destOrd="0" parTransId="{1AF79EC9-141A-4531-A389-BB8B6EA6AED3}" sibTransId="{D06A1E99-CEFB-4474-A414-4DE93CD21359}"/>
    <dgm:cxn modelId="{D7AC51F4-9B81-46D3-857B-E9F76E1E6F3E}" srcId="{6378F621-4AF5-455C-9ED7-88AFD4122FC5}" destId="{F05D778A-C567-4166-B318-D176D4F59BB7}" srcOrd="0" destOrd="0" parTransId="{683B541D-3576-4296-A123-9A1E1A8F07FA}" sibTransId="{A7E91A43-8AB0-469D-ADF9-3ED439D200D8}"/>
    <dgm:cxn modelId="{9E481A89-2BB1-440B-B995-485347741080}" type="presParOf" srcId="{6A25FE2A-26B9-41E7-B729-01266DBCDE7E}" destId="{E44C7E3C-81E2-4150-805C-4ED3A527BBC8}" srcOrd="0" destOrd="0" presId="urn:microsoft.com/office/officeart/2005/8/layout/vList2"/>
    <dgm:cxn modelId="{F818F427-ED12-46C6-B405-0EA4FC6BCB8D}" type="presParOf" srcId="{6A25FE2A-26B9-41E7-B729-01266DBCDE7E}" destId="{80F6211D-06DB-481D-838E-4E422100121A}" srcOrd="1" destOrd="0" presId="urn:microsoft.com/office/officeart/2005/8/layout/vList2"/>
    <dgm:cxn modelId="{720BA9C2-F594-458A-AC2D-F318DAD2CF73}" type="presParOf" srcId="{6A25FE2A-26B9-41E7-B729-01266DBCDE7E}" destId="{EDBC557D-40F5-46A1-AFCA-57B8EBBC103F}" srcOrd="2" destOrd="0" presId="urn:microsoft.com/office/officeart/2005/8/layout/vList2"/>
    <dgm:cxn modelId="{52662A02-F70A-4E2E-B90E-2914B8A6F609}" type="presParOf" srcId="{6A25FE2A-26B9-41E7-B729-01266DBCDE7E}" destId="{2A9F5D2C-FE58-4DEC-8191-E7C045C63567}" srcOrd="3" destOrd="0" presId="urn:microsoft.com/office/officeart/2005/8/layout/vList2"/>
    <dgm:cxn modelId="{2081ACCD-7050-48CE-8440-C4C105716BE6}" type="presParOf" srcId="{6A25FE2A-26B9-41E7-B729-01266DBCDE7E}" destId="{2B46C92F-FFF7-465B-8E8E-7E4571B5DDFF}" srcOrd="4" destOrd="0" presId="urn:microsoft.com/office/officeart/2005/8/layout/vList2"/>
    <dgm:cxn modelId="{A4715882-2DA6-4195-8B8B-60FDB4A023D4}" type="presParOf" srcId="{6A25FE2A-26B9-41E7-B729-01266DBCDE7E}" destId="{7CA5AC7C-86D4-4D5F-9C36-70A9966BE1CD}" srcOrd="5" destOrd="0" presId="urn:microsoft.com/office/officeart/2005/8/layout/vList2"/>
    <dgm:cxn modelId="{E91DDB0E-057C-4623-9257-207ACB00D997}" type="presParOf" srcId="{6A25FE2A-26B9-41E7-B729-01266DBCDE7E}" destId="{48A12FA3-275E-4720-9F5F-1CA2FC9CC47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768658-C5B9-44C5-8456-803B88F46A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D2F6587-5A7B-4B99-AB3B-8CD6F366BD79}">
      <dgm:prSet phldrT="[Text]" custT="1"/>
      <dgm:spPr>
        <a:solidFill>
          <a:schemeClr val="accent1"/>
        </a:solidFill>
        <a:ln>
          <a:solidFill>
            <a:schemeClr val="accent1"/>
          </a:solidFill>
        </a:ln>
      </dgm:spPr>
      <dgm:t>
        <a:bodyPr/>
        <a:lstStyle/>
        <a:p>
          <a:r>
            <a:rPr lang="en-US" sz="2400"/>
            <a:t>Discarded</a:t>
          </a:r>
          <a:endParaRPr lang="en-US" sz="3200"/>
        </a:p>
      </dgm:t>
    </dgm:pt>
    <dgm:pt modelId="{B6B65701-65E2-4EE7-92AD-3A794A5698BC}" type="parTrans" cxnId="{84F708CB-8701-4199-94D6-612895A97AA2}">
      <dgm:prSet/>
      <dgm:spPr/>
      <dgm:t>
        <a:bodyPr/>
        <a:lstStyle/>
        <a:p>
          <a:endParaRPr lang="en-US"/>
        </a:p>
      </dgm:t>
    </dgm:pt>
    <dgm:pt modelId="{DC583ADD-CE10-46EA-8D92-74A7A5CFA2EB}" type="sibTrans" cxnId="{84F708CB-8701-4199-94D6-612895A97AA2}">
      <dgm:prSet/>
      <dgm:spPr/>
      <dgm:t>
        <a:bodyPr/>
        <a:lstStyle/>
        <a:p>
          <a:endParaRPr lang="en-US"/>
        </a:p>
      </dgm:t>
    </dgm:pt>
    <dgm:pt modelId="{01488AA5-42B3-4129-A122-AEF05FD09C27}">
      <dgm:prSet phldrT="[Text]" custT="1"/>
      <dgm:spPr/>
      <dgm:t>
        <a:bodyPr/>
        <a:lstStyle/>
        <a:p>
          <a:r>
            <a:rPr lang="en-US" sz="1600"/>
            <a:t>Abandoned</a:t>
          </a:r>
        </a:p>
      </dgm:t>
    </dgm:pt>
    <dgm:pt modelId="{EFA7878F-1195-408D-B016-A251963CDD99}" type="parTrans" cxnId="{08BE0ADB-5F00-46E1-B2C4-576E120B6B06}">
      <dgm:prSet/>
      <dgm:spPr/>
      <dgm:t>
        <a:bodyPr/>
        <a:lstStyle/>
        <a:p>
          <a:endParaRPr lang="en-US"/>
        </a:p>
      </dgm:t>
    </dgm:pt>
    <dgm:pt modelId="{90352186-D912-4F0E-AA06-89D95D8D7991}" type="sibTrans" cxnId="{08BE0ADB-5F00-46E1-B2C4-576E120B6B06}">
      <dgm:prSet/>
      <dgm:spPr/>
      <dgm:t>
        <a:bodyPr/>
        <a:lstStyle/>
        <a:p>
          <a:endParaRPr lang="en-US"/>
        </a:p>
      </dgm:t>
    </dgm:pt>
    <dgm:pt modelId="{F6754091-839E-4135-940E-2F0A726C1A8C}">
      <dgm:prSet phldrT="[Text]" custT="1"/>
      <dgm:spPr>
        <a:solidFill>
          <a:schemeClr val="accent1"/>
        </a:solidFill>
      </dgm:spPr>
      <dgm:t>
        <a:bodyPr/>
        <a:lstStyle/>
        <a:p>
          <a:r>
            <a:rPr lang="en-US" sz="2400"/>
            <a:t>Considered inherently waste-like</a:t>
          </a:r>
        </a:p>
      </dgm:t>
    </dgm:pt>
    <dgm:pt modelId="{4BC9630E-97D3-4873-B569-1E74D25424F0}" type="parTrans" cxnId="{D1BA9448-ED91-40C1-A832-4550F0B01919}">
      <dgm:prSet/>
      <dgm:spPr/>
      <dgm:t>
        <a:bodyPr/>
        <a:lstStyle/>
        <a:p>
          <a:endParaRPr lang="en-US"/>
        </a:p>
      </dgm:t>
    </dgm:pt>
    <dgm:pt modelId="{2B2FF971-28DA-4C36-8671-C549E7C9393B}" type="sibTrans" cxnId="{D1BA9448-ED91-40C1-A832-4550F0B01919}">
      <dgm:prSet/>
      <dgm:spPr/>
      <dgm:t>
        <a:bodyPr/>
        <a:lstStyle/>
        <a:p>
          <a:endParaRPr lang="en-US"/>
        </a:p>
      </dgm:t>
    </dgm:pt>
    <dgm:pt modelId="{75C7E05D-425A-4BB8-A18E-94149733C59B}">
      <dgm:prSet custT="1"/>
      <dgm:spPr/>
      <dgm:t>
        <a:bodyPr/>
        <a:lstStyle/>
        <a:p>
          <a:r>
            <a:rPr lang="en-US" sz="1600"/>
            <a:t>Disposed of</a:t>
          </a:r>
        </a:p>
      </dgm:t>
    </dgm:pt>
    <dgm:pt modelId="{37788789-5F53-45C4-AF1C-5682C43B128C}" type="parTrans" cxnId="{D37DCA69-78B3-4A7A-A592-838650CD5506}">
      <dgm:prSet/>
      <dgm:spPr/>
      <dgm:t>
        <a:bodyPr/>
        <a:lstStyle/>
        <a:p>
          <a:endParaRPr lang="en-US"/>
        </a:p>
      </dgm:t>
    </dgm:pt>
    <dgm:pt modelId="{66FFB320-EB1C-4137-9C6C-20CD30B13A0E}" type="sibTrans" cxnId="{D37DCA69-78B3-4A7A-A592-838650CD5506}">
      <dgm:prSet/>
      <dgm:spPr/>
      <dgm:t>
        <a:bodyPr/>
        <a:lstStyle/>
        <a:p>
          <a:endParaRPr lang="en-US"/>
        </a:p>
      </dgm:t>
    </dgm:pt>
    <dgm:pt modelId="{CB24B2B0-9F8B-4D9E-9B65-B8C95654A9D4}">
      <dgm:prSet custT="1"/>
      <dgm:spPr/>
      <dgm:t>
        <a:bodyPr/>
        <a:lstStyle/>
        <a:p>
          <a:r>
            <a:rPr lang="en-US" sz="1600"/>
            <a:t>Burned</a:t>
          </a:r>
        </a:p>
      </dgm:t>
    </dgm:pt>
    <dgm:pt modelId="{0A4342C6-F48E-4C50-BD92-927F2D759BDC}" type="parTrans" cxnId="{F970D4C2-6094-48AE-BDAF-E13C714F67AE}">
      <dgm:prSet/>
      <dgm:spPr/>
      <dgm:t>
        <a:bodyPr/>
        <a:lstStyle/>
        <a:p>
          <a:endParaRPr lang="en-US"/>
        </a:p>
      </dgm:t>
    </dgm:pt>
    <dgm:pt modelId="{0600961F-C31A-4C7F-A264-005072C67D84}" type="sibTrans" cxnId="{F970D4C2-6094-48AE-BDAF-E13C714F67AE}">
      <dgm:prSet/>
      <dgm:spPr/>
      <dgm:t>
        <a:bodyPr/>
        <a:lstStyle/>
        <a:p>
          <a:endParaRPr lang="en-US"/>
        </a:p>
      </dgm:t>
    </dgm:pt>
    <dgm:pt modelId="{2B816D1D-3085-43CE-9D10-B78C69D37A70}">
      <dgm:prSet custT="1"/>
      <dgm:spPr/>
      <dgm:t>
        <a:bodyPr/>
        <a:lstStyle/>
        <a:p>
          <a:r>
            <a:rPr lang="en-US" sz="1600"/>
            <a:t>Incinerated</a:t>
          </a:r>
        </a:p>
      </dgm:t>
    </dgm:pt>
    <dgm:pt modelId="{30D52CC4-9C87-456A-9176-1F1B7634C076}" type="parTrans" cxnId="{A66ED005-FC61-4BF7-907E-D1B9117B90D8}">
      <dgm:prSet/>
      <dgm:spPr/>
      <dgm:t>
        <a:bodyPr/>
        <a:lstStyle/>
        <a:p>
          <a:endParaRPr lang="en-US"/>
        </a:p>
      </dgm:t>
    </dgm:pt>
    <dgm:pt modelId="{B7069339-FBED-4895-84AB-D19A23819A28}" type="sibTrans" cxnId="{A66ED005-FC61-4BF7-907E-D1B9117B90D8}">
      <dgm:prSet/>
      <dgm:spPr/>
      <dgm:t>
        <a:bodyPr/>
        <a:lstStyle/>
        <a:p>
          <a:endParaRPr lang="en-US"/>
        </a:p>
      </dgm:t>
    </dgm:pt>
    <dgm:pt modelId="{B2C20FC8-7E04-4F4A-B85E-F268E81467D6}">
      <dgm:prSet phldrT="[Text]" custT="1"/>
      <dgm:spPr>
        <a:solidFill>
          <a:schemeClr val="accent1"/>
        </a:solidFill>
      </dgm:spPr>
      <dgm:t>
        <a:bodyPr/>
        <a:lstStyle/>
        <a:p>
          <a:r>
            <a:rPr lang="en-US" sz="2400"/>
            <a:t>Recycled</a:t>
          </a:r>
          <a:endParaRPr lang="en-US" sz="4000"/>
        </a:p>
      </dgm:t>
    </dgm:pt>
    <dgm:pt modelId="{EB66731E-6773-458C-967D-181B0B9C6FFD}" type="parTrans" cxnId="{6428E679-AD81-46D3-842B-77369F5927CF}">
      <dgm:prSet/>
      <dgm:spPr/>
      <dgm:t>
        <a:bodyPr/>
        <a:lstStyle/>
        <a:p>
          <a:endParaRPr lang="en-US"/>
        </a:p>
      </dgm:t>
    </dgm:pt>
    <dgm:pt modelId="{5D4C8BE7-7049-429F-BE75-60A9DFFEAD7F}" type="sibTrans" cxnId="{6428E679-AD81-46D3-842B-77369F5927CF}">
      <dgm:prSet/>
      <dgm:spPr/>
      <dgm:t>
        <a:bodyPr/>
        <a:lstStyle/>
        <a:p>
          <a:endParaRPr lang="en-US"/>
        </a:p>
      </dgm:t>
    </dgm:pt>
    <dgm:pt modelId="{08C6140C-BC54-4E0A-AF56-246D0F9FB59D}">
      <dgm:prSet phldrT="[Text]" custT="1"/>
      <dgm:spPr/>
      <dgm:t>
        <a:bodyPr/>
        <a:lstStyle/>
        <a:p>
          <a:r>
            <a:rPr lang="en-US" sz="1600" b="0" i="0"/>
            <a:t>EPA has three categories for a recycled material. </a:t>
          </a:r>
          <a:endParaRPr lang="en-US" sz="1600"/>
        </a:p>
      </dgm:t>
    </dgm:pt>
    <dgm:pt modelId="{B941FA93-BD20-400B-B3B3-1DEA8C46EC28}" type="parTrans" cxnId="{4C8187AB-0462-4DC5-B7FE-64D4750E2E18}">
      <dgm:prSet/>
      <dgm:spPr/>
      <dgm:t>
        <a:bodyPr/>
        <a:lstStyle/>
        <a:p>
          <a:endParaRPr lang="en-US"/>
        </a:p>
      </dgm:t>
    </dgm:pt>
    <dgm:pt modelId="{3C635899-B916-4CAA-857B-D7ACCD2FF790}" type="sibTrans" cxnId="{4C8187AB-0462-4DC5-B7FE-64D4750E2E18}">
      <dgm:prSet/>
      <dgm:spPr/>
      <dgm:t>
        <a:bodyPr/>
        <a:lstStyle/>
        <a:p>
          <a:endParaRPr lang="en-US"/>
        </a:p>
      </dgm:t>
    </dgm:pt>
    <dgm:pt modelId="{B6C09C1F-63A5-4C9F-A4B8-DC21C4168EBD}">
      <dgm:prSet phldrT="[Text]" custT="1"/>
      <dgm:spPr/>
      <dgm:t>
        <a:bodyPr/>
        <a:lstStyle/>
        <a:p>
          <a:r>
            <a:rPr lang="en-US" sz="1400" b="0" i="0"/>
            <a:t>Used</a:t>
          </a:r>
          <a:endParaRPr lang="en-US" sz="1400"/>
        </a:p>
      </dgm:t>
    </dgm:pt>
    <dgm:pt modelId="{6AE0DE4C-B7E0-49CD-BE1B-E22EDB829AE7}" type="parTrans" cxnId="{B12A59E1-DF6B-496C-95BF-3713E0EA6062}">
      <dgm:prSet/>
      <dgm:spPr/>
      <dgm:t>
        <a:bodyPr/>
        <a:lstStyle/>
        <a:p>
          <a:endParaRPr lang="en-US"/>
        </a:p>
      </dgm:t>
    </dgm:pt>
    <dgm:pt modelId="{0D9EE0EA-8F88-4785-827B-C39200FCABC9}" type="sibTrans" cxnId="{B12A59E1-DF6B-496C-95BF-3713E0EA6062}">
      <dgm:prSet/>
      <dgm:spPr/>
      <dgm:t>
        <a:bodyPr/>
        <a:lstStyle/>
        <a:p>
          <a:endParaRPr lang="en-US"/>
        </a:p>
      </dgm:t>
    </dgm:pt>
    <dgm:pt modelId="{BF515F77-B0C7-4284-8BF7-B1A1CADD12F5}">
      <dgm:prSet phldrT="[Text]" custT="1"/>
      <dgm:spPr/>
      <dgm:t>
        <a:bodyPr/>
        <a:lstStyle/>
        <a:p>
          <a:r>
            <a:rPr lang="en-US" sz="1400" b="0" i="0"/>
            <a:t>Reused</a:t>
          </a:r>
          <a:endParaRPr lang="en-US" sz="1400"/>
        </a:p>
      </dgm:t>
    </dgm:pt>
    <dgm:pt modelId="{E9CED863-F219-4005-AEE2-C91742F5FA14}" type="parTrans" cxnId="{622BECC8-D4C1-42C0-A53F-5320548C3FE6}">
      <dgm:prSet/>
      <dgm:spPr/>
      <dgm:t>
        <a:bodyPr/>
        <a:lstStyle/>
        <a:p>
          <a:endParaRPr lang="en-US"/>
        </a:p>
      </dgm:t>
    </dgm:pt>
    <dgm:pt modelId="{7F0972BB-0413-4F68-ADB4-E212C6C6087C}" type="sibTrans" cxnId="{622BECC8-D4C1-42C0-A53F-5320548C3FE6}">
      <dgm:prSet/>
      <dgm:spPr/>
      <dgm:t>
        <a:bodyPr/>
        <a:lstStyle/>
        <a:p>
          <a:endParaRPr lang="en-US"/>
        </a:p>
      </dgm:t>
    </dgm:pt>
    <dgm:pt modelId="{4AE15A67-89A7-43F4-BC8E-41EF8DB2ADA5}">
      <dgm:prSet phldrT="[Text]" custT="1"/>
      <dgm:spPr/>
      <dgm:t>
        <a:bodyPr/>
        <a:lstStyle/>
        <a:p>
          <a:r>
            <a:rPr lang="en-US" sz="1400" b="0" i="0"/>
            <a:t>Reclaimed</a:t>
          </a:r>
          <a:endParaRPr lang="en-US" sz="1400"/>
        </a:p>
      </dgm:t>
    </dgm:pt>
    <dgm:pt modelId="{7DE90100-A3C3-4616-AA16-D24A7B2F923F}" type="parTrans" cxnId="{CE6FEB4B-D5E2-45BB-A77B-A6C4F9A8B846}">
      <dgm:prSet/>
      <dgm:spPr/>
      <dgm:t>
        <a:bodyPr/>
        <a:lstStyle/>
        <a:p>
          <a:endParaRPr lang="en-US"/>
        </a:p>
      </dgm:t>
    </dgm:pt>
    <dgm:pt modelId="{4C9C7E11-5BAD-480C-BFD1-D8B494943D90}" type="sibTrans" cxnId="{CE6FEB4B-D5E2-45BB-A77B-A6C4F9A8B846}">
      <dgm:prSet/>
      <dgm:spPr/>
      <dgm:t>
        <a:bodyPr/>
        <a:lstStyle/>
        <a:p>
          <a:endParaRPr lang="en-US"/>
        </a:p>
      </dgm:t>
    </dgm:pt>
    <dgm:pt modelId="{90FBFFCA-C2E6-455C-B4DA-183234A3606F}">
      <dgm:prSet phldrT="[Text]" custT="1"/>
      <dgm:spPr/>
      <dgm:t>
        <a:bodyPr/>
        <a:lstStyle/>
        <a:p>
          <a:r>
            <a:rPr lang="en-US" sz="1600" b="0" i="0"/>
            <a:t>Certain dioxin-containing waste</a:t>
          </a:r>
          <a:endParaRPr lang="en-US" sz="1200" b="0"/>
        </a:p>
      </dgm:t>
    </dgm:pt>
    <dgm:pt modelId="{6EBF94FC-63FD-498B-823A-9C848F8F859F}" type="parTrans" cxnId="{01D571EF-8099-4B72-8A68-11048B6650EA}">
      <dgm:prSet/>
      <dgm:spPr/>
      <dgm:t>
        <a:bodyPr/>
        <a:lstStyle/>
        <a:p>
          <a:endParaRPr lang="en-US"/>
        </a:p>
      </dgm:t>
    </dgm:pt>
    <dgm:pt modelId="{FEE5A3A7-DE22-4F6F-99CC-93E5B2BCBEA0}" type="sibTrans" cxnId="{01D571EF-8099-4B72-8A68-11048B6650EA}">
      <dgm:prSet/>
      <dgm:spPr/>
      <dgm:t>
        <a:bodyPr/>
        <a:lstStyle/>
        <a:p>
          <a:endParaRPr lang="en-US"/>
        </a:p>
      </dgm:t>
    </dgm:pt>
    <dgm:pt modelId="{C0894810-6171-4964-AA28-D906096A29C3}" type="pres">
      <dgm:prSet presAssocID="{69768658-C5B9-44C5-8456-803B88F46A47}" presName="linear" presStyleCnt="0">
        <dgm:presLayoutVars>
          <dgm:dir/>
          <dgm:animLvl val="lvl"/>
          <dgm:resizeHandles val="exact"/>
        </dgm:presLayoutVars>
      </dgm:prSet>
      <dgm:spPr/>
    </dgm:pt>
    <dgm:pt modelId="{93B54039-375B-434A-BBB4-EF680C6CDA58}" type="pres">
      <dgm:prSet presAssocID="{7D2F6587-5A7B-4B99-AB3B-8CD6F366BD79}" presName="parentLin" presStyleCnt="0"/>
      <dgm:spPr/>
    </dgm:pt>
    <dgm:pt modelId="{4492681C-8002-494D-8BB8-F9C11A66C5DA}" type="pres">
      <dgm:prSet presAssocID="{7D2F6587-5A7B-4B99-AB3B-8CD6F366BD79}" presName="parentLeftMargin" presStyleLbl="node1" presStyleIdx="0" presStyleCnt="3"/>
      <dgm:spPr/>
    </dgm:pt>
    <dgm:pt modelId="{253274A4-3E11-4354-911E-84ADA08AF4A5}" type="pres">
      <dgm:prSet presAssocID="{7D2F6587-5A7B-4B99-AB3B-8CD6F366BD79}" presName="parentText" presStyleLbl="node1" presStyleIdx="0" presStyleCnt="3">
        <dgm:presLayoutVars>
          <dgm:chMax val="0"/>
          <dgm:bulletEnabled val="1"/>
        </dgm:presLayoutVars>
      </dgm:prSet>
      <dgm:spPr/>
    </dgm:pt>
    <dgm:pt modelId="{88098D41-E339-4586-93FD-D5A4CB9D0E7F}" type="pres">
      <dgm:prSet presAssocID="{7D2F6587-5A7B-4B99-AB3B-8CD6F366BD79}" presName="negativeSpace" presStyleCnt="0"/>
      <dgm:spPr/>
    </dgm:pt>
    <dgm:pt modelId="{05B301C5-F29F-4BE3-A561-F57045710B34}" type="pres">
      <dgm:prSet presAssocID="{7D2F6587-5A7B-4B99-AB3B-8CD6F366BD79}" presName="childText" presStyleLbl="conFgAcc1" presStyleIdx="0" presStyleCnt="3" custLinFactNeighborX="1010" custLinFactNeighborY="-1208">
        <dgm:presLayoutVars>
          <dgm:bulletEnabled val="1"/>
        </dgm:presLayoutVars>
      </dgm:prSet>
      <dgm:spPr/>
    </dgm:pt>
    <dgm:pt modelId="{3F89A74B-4A38-4B98-A6F3-35F4D90EFC49}" type="pres">
      <dgm:prSet presAssocID="{DC583ADD-CE10-46EA-8D92-74A7A5CFA2EB}" presName="spaceBetweenRectangles" presStyleCnt="0"/>
      <dgm:spPr/>
    </dgm:pt>
    <dgm:pt modelId="{06E80374-D5D8-4E71-8B31-478697343003}" type="pres">
      <dgm:prSet presAssocID="{F6754091-839E-4135-940E-2F0A726C1A8C}" presName="parentLin" presStyleCnt="0"/>
      <dgm:spPr/>
    </dgm:pt>
    <dgm:pt modelId="{44970CC9-22E0-4A58-9122-2A395DE7FC95}" type="pres">
      <dgm:prSet presAssocID="{F6754091-839E-4135-940E-2F0A726C1A8C}" presName="parentLeftMargin" presStyleLbl="node1" presStyleIdx="0" presStyleCnt="3"/>
      <dgm:spPr/>
    </dgm:pt>
    <dgm:pt modelId="{165650E0-D0F2-4F3C-A475-85D01D2C7153}" type="pres">
      <dgm:prSet presAssocID="{F6754091-839E-4135-940E-2F0A726C1A8C}" presName="parentText" presStyleLbl="node1" presStyleIdx="1" presStyleCnt="3">
        <dgm:presLayoutVars>
          <dgm:chMax val="0"/>
          <dgm:bulletEnabled val="1"/>
        </dgm:presLayoutVars>
      </dgm:prSet>
      <dgm:spPr/>
    </dgm:pt>
    <dgm:pt modelId="{E71449E2-A756-434B-BB0C-3B27FDCA8BC5}" type="pres">
      <dgm:prSet presAssocID="{F6754091-839E-4135-940E-2F0A726C1A8C}" presName="negativeSpace" presStyleCnt="0"/>
      <dgm:spPr/>
    </dgm:pt>
    <dgm:pt modelId="{B208FE98-4B7F-4FE6-BA76-6DB134B2FEF9}" type="pres">
      <dgm:prSet presAssocID="{F6754091-839E-4135-940E-2F0A726C1A8C}" presName="childText" presStyleLbl="conFgAcc1" presStyleIdx="1" presStyleCnt="3">
        <dgm:presLayoutVars>
          <dgm:bulletEnabled val="1"/>
        </dgm:presLayoutVars>
      </dgm:prSet>
      <dgm:spPr/>
    </dgm:pt>
    <dgm:pt modelId="{D5F03EC1-72B2-4A57-82EB-B06514E76624}" type="pres">
      <dgm:prSet presAssocID="{2B2FF971-28DA-4C36-8671-C549E7C9393B}" presName="spaceBetweenRectangles" presStyleCnt="0"/>
      <dgm:spPr/>
    </dgm:pt>
    <dgm:pt modelId="{C60B24FC-2B28-4703-B039-2F50957E269B}" type="pres">
      <dgm:prSet presAssocID="{B2C20FC8-7E04-4F4A-B85E-F268E81467D6}" presName="parentLin" presStyleCnt="0"/>
      <dgm:spPr/>
    </dgm:pt>
    <dgm:pt modelId="{333D664D-E411-4644-AC28-145AB67E08AE}" type="pres">
      <dgm:prSet presAssocID="{B2C20FC8-7E04-4F4A-B85E-F268E81467D6}" presName="parentLeftMargin" presStyleLbl="node1" presStyleIdx="1" presStyleCnt="3"/>
      <dgm:spPr/>
    </dgm:pt>
    <dgm:pt modelId="{7AEF33E6-78E8-48BA-89C4-4A6C8456CBE3}" type="pres">
      <dgm:prSet presAssocID="{B2C20FC8-7E04-4F4A-B85E-F268E81467D6}" presName="parentText" presStyleLbl="node1" presStyleIdx="2" presStyleCnt="3">
        <dgm:presLayoutVars>
          <dgm:chMax val="0"/>
          <dgm:bulletEnabled val="1"/>
        </dgm:presLayoutVars>
      </dgm:prSet>
      <dgm:spPr/>
    </dgm:pt>
    <dgm:pt modelId="{73AE21E6-84AF-4589-8D68-A2D49A5174A7}" type="pres">
      <dgm:prSet presAssocID="{B2C20FC8-7E04-4F4A-B85E-F268E81467D6}" presName="negativeSpace" presStyleCnt="0"/>
      <dgm:spPr/>
    </dgm:pt>
    <dgm:pt modelId="{9F3A558B-E552-4E7B-9E98-F36A3CCB35F7}" type="pres">
      <dgm:prSet presAssocID="{B2C20FC8-7E04-4F4A-B85E-F268E81467D6}" presName="childText" presStyleLbl="conFgAcc1" presStyleIdx="2" presStyleCnt="3">
        <dgm:presLayoutVars>
          <dgm:bulletEnabled val="1"/>
        </dgm:presLayoutVars>
      </dgm:prSet>
      <dgm:spPr/>
    </dgm:pt>
  </dgm:ptLst>
  <dgm:cxnLst>
    <dgm:cxn modelId="{54A46C02-236E-4441-8E08-C7576CEDAF05}" type="presOf" srcId="{B2C20FC8-7E04-4F4A-B85E-F268E81467D6}" destId="{7AEF33E6-78E8-48BA-89C4-4A6C8456CBE3}" srcOrd="1" destOrd="0" presId="urn:microsoft.com/office/officeart/2005/8/layout/list1"/>
    <dgm:cxn modelId="{A66ED005-FC61-4BF7-907E-D1B9117B90D8}" srcId="{7D2F6587-5A7B-4B99-AB3B-8CD6F366BD79}" destId="{2B816D1D-3085-43CE-9D10-B78C69D37A70}" srcOrd="3" destOrd="0" parTransId="{30D52CC4-9C87-456A-9176-1F1B7634C076}" sibTransId="{B7069339-FBED-4895-84AB-D19A23819A28}"/>
    <dgm:cxn modelId="{6B9EEC05-F6A7-4AE6-AA53-BB48F8BD8476}" type="presOf" srcId="{90FBFFCA-C2E6-455C-B4DA-183234A3606F}" destId="{B208FE98-4B7F-4FE6-BA76-6DB134B2FEF9}" srcOrd="0" destOrd="0" presId="urn:microsoft.com/office/officeart/2005/8/layout/list1"/>
    <dgm:cxn modelId="{14E92231-DE24-44F5-808D-0808A9EC57BA}" type="presOf" srcId="{B6C09C1F-63A5-4C9F-A4B8-DC21C4168EBD}" destId="{9F3A558B-E552-4E7B-9E98-F36A3CCB35F7}" srcOrd="0" destOrd="1" presId="urn:microsoft.com/office/officeart/2005/8/layout/list1"/>
    <dgm:cxn modelId="{7B059433-A4D0-4D8A-B96D-AC94D6AC4D29}" type="presOf" srcId="{75C7E05D-425A-4BB8-A18E-94149733C59B}" destId="{05B301C5-F29F-4BE3-A561-F57045710B34}" srcOrd="0" destOrd="1" presId="urn:microsoft.com/office/officeart/2005/8/layout/list1"/>
    <dgm:cxn modelId="{9F18EF3C-3E82-4FA9-8888-1317A9E904F2}" type="presOf" srcId="{F6754091-839E-4135-940E-2F0A726C1A8C}" destId="{44970CC9-22E0-4A58-9122-2A395DE7FC95}" srcOrd="0" destOrd="0" presId="urn:microsoft.com/office/officeart/2005/8/layout/list1"/>
    <dgm:cxn modelId="{203FD343-C034-4888-BDB6-FF806B91DBDF}" type="presOf" srcId="{7D2F6587-5A7B-4B99-AB3B-8CD6F366BD79}" destId="{253274A4-3E11-4354-911E-84ADA08AF4A5}" srcOrd="1" destOrd="0" presId="urn:microsoft.com/office/officeart/2005/8/layout/list1"/>
    <dgm:cxn modelId="{D1BA9448-ED91-40C1-A832-4550F0B01919}" srcId="{69768658-C5B9-44C5-8456-803B88F46A47}" destId="{F6754091-839E-4135-940E-2F0A726C1A8C}" srcOrd="1" destOrd="0" parTransId="{4BC9630E-97D3-4873-B569-1E74D25424F0}" sibTransId="{2B2FF971-28DA-4C36-8671-C549E7C9393B}"/>
    <dgm:cxn modelId="{D37DCA69-78B3-4A7A-A592-838650CD5506}" srcId="{7D2F6587-5A7B-4B99-AB3B-8CD6F366BD79}" destId="{75C7E05D-425A-4BB8-A18E-94149733C59B}" srcOrd="1" destOrd="0" parTransId="{37788789-5F53-45C4-AF1C-5682C43B128C}" sibTransId="{66FFB320-EB1C-4137-9C6C-20CD30B13A0E}"/>
    <dgm:cxn modelId="{CE6FEB4B-D5E2-45BB-A77B-A6C4F9A8B846}" srcId="{08C6140C-BC54-4E0A-AF56-246D0F9FB59D}" destId="{4AE15A67-89A7-43F4-BC8E-41EF8DB2ADA5}" srcOrd="2" destOrd="0" parTransId="{7DE90100-A3C3-4616-AA16-D24A7B2F923F}" sibTransId="{4C9C7E11-5BAD-480C-BFD1-D8B494943D90}"/>
    <dgm:cxn modelId="{A12A2D71-7DB0-4E1F-AAFD-C7103BF5A2F5}" type="presOf" srcId="{B2C20FC8-7E04-4F4A-B85E-F268E81467D6}" destId="{333D664D-E411-4644-AC28-145AB67E08AE}" srcOrd="0" destOrd="0" presId="urn:microsoft.com/office/officeart/2005/8/layout/list1"/>
    <dgm:cxn modelId="{C2326552-53C7-4F88-BF1A-E4748FC1D0F4}" type="presOf" srcId="{08C6140C-BC54-4E0A-AF56-246D0F9FB59D}" destId="{9F3A558B-E552-4E7B-9E98-F36A3CCB35F7}" srcOrd="0" destOrd="0" presId="urn:microsoft.com/office/officeart/2005/8/layout/list1"/>
    <dgm:cxn modelId="{6428E679-AD81-46D3-842B-77369F5927CF}" srcId="{69768658-C5B9-44C5-8456-803B88F46A47}" destId="{B2C20FC8-7E04-4F4A-B85E-F268E81467D6}" srcOrd="2" destOrd="0" parTransId="{EB66731E-6773-458C-967D-181B0B9C6FFD}" sibTransId="{5D4C8BE7-7049-429F-BE75-60A9DFFEAD7F}"/>
    <dgm:cxn modelId="{FB03DF7D-86FD-4727-B0D4-F824CB686E33}" type="presOf" srcId="{2B816D1D-3085-43CE-9D10-B78C69D37A70}" destId="{05B301C5-F29F-4BE3-A561-F57045710B34}" srcOrd="0" destOrd="3" presId="urn:microsoft.com/office/officeart/2005/8/layout/list1"/>
    <dgm:cxn modelId="{5CB69C85-BBB7-4FDD-8994-8E04119823C1}" type="presOf" srcId="{BF515F77-B0C7-4284-8BF7-B1A1CADD12F5}" destId="{9F3A558B-E552-4E7B-9E98-F36A3CCB35F7}" srcOrd="0" destOrd="2" presId="urn:microsoft.com/office/officeart/2005/8/layout/list1"/>
    <dgm:cxn modelId="{24C0338B-7070-4BD3-ABA9-3671C8D62934}" type="presOf" srcId="{4AE15A67-89A7-43F4-BC8E-41EF8DB2ADA5}" destId="{9F3A558B-E552-4E7B-9E98-F36A3CCB35F7}" srcOrd="0" destOrd="3" presId="urn:microsoft.com/office/officeart/2005/8/layout/list1"/>
    <dgm:cxn modelId="{4C8187AB-0462-4DC5-B7FE-64D4750E2E18}" srcId="{B2C20FC8-7E04-4F4A-B85E-F268E81467D6}" destId="{08C6140C-BC54-4E0A-AF56-246D0F9FB59D}" srcOrd="0" destOrd="0" parTransId="{B941FA93-BD20-400B-B3B3-1DEA8C46EC28}" sibTransId="{3C635899-B916-4CAA-857B-D7ACCD2FF790}"/>
    <dgm:cxn modelId="{3DF7BFBC-61E6-4E57-98DA-3A22577F4C30}" type="presOf" srcId="{CB24B2B0-9F8B-4D9E-9B65-B8C95654A9D4}" destId="{05B301C5-F29F-4BE3-A561-F57045710B34}" srcOrd="0" destOrd="2" presId="urn:microsoft.com/office/officeart/2005/8/layout/list1"/>
    <dgm:cxn modelId="{F970D4C2-6094-48AE-BDAF-E13C714F67AE}" srcId="{7D2F6587-5A7B-4B99-AB3B-8CD6F366BD79}" destId="{CB24B2B0-9F8B-4D9E-9B65-B8C95654A9D4}" srcOrd="2" destOrd="0" parTransId="{0A4342C6-F48E-4C50-BD92-927F2D759BDC}" sibTransId="{0600961F-C31A-4C7F-A264-005072C67D84}"/>
    <dgm:cxn modelId="{622BECC8-D4C1-42C0-A53F-5320548C3FE6}" srcId="{08C6140C-BC54-4E0A-AF56-246D0F9FB59D}" destId="{BF515F77-B0C7-4284-8BF7-B1A1CADD12F5}" srcOrd="1" destOrd="0" parTransId="{E9CED863-F219-4005-AEE2-C91742F5FA14}" sibTransId="{7F0972BB-0413-4F68-ADB4-E212C6C6087C}"/>
    <dgm:cxn modelId="{84F708CB-8701-4199-94D6-612895A97AA2}" srcId="{69768658-C5B9-44C5-8456-803B88F46A47}" destId="{7D2F6587-5A7B-4B99-AB3B-8CD6F366BD79}" srcOrd="0" destOrd="0" parTransId="{B6B65701-65E2-4EE7-92AD-3A794A5698BC}" sibTransId="{DC583ADD-CE10-46EA-8D92-74A7A5CFA2EB}"/>
    <dgm:cxn modelId="{B18FF0CB-E4E0-4D1B-8C11-48A138CC4582}" type="presOf" srcId="{69768658-C5B9-44C5-8456-803B88F46A47}" destId="{C0894810-6171-4964-AA28-D906096A29C3}" srcOrd="0" destOrd="0" presId="urn:microsoft.com/office/officeart/2005/8/layout/list1"/>
    <dgm:cxn modelId="{9794A8D4-CFF0-46B6-8DBF-E6CF78E14153}" type="presOf" srcId="{F6754091-839E-4135-940E-2F0A726C1A8C}" destId="{165650E0-D0F2-4F3C-A475-85D01D2C7153}" srcOrd="1" destOrd="0" presId="urn:microsoft.com/office/officeart/2005/8/layout/list1"/>
    <dgm:cxn modelId="{08BE0ADB-5F00-46E1-B2C4-576E120B6B06}" srcId="{7D2F6587-5A7B-4B99-AB3B-8CD6F366BD79}" destId="{01488AA5-42B3-4129-A122-AEF05FD09C27}" srcOrd="0" destOrd="0" parTransId="{EFA7878F-1195-408D-B016-A251963CDD99}" sibTransId="{90352186-D912-4F0E-AA06-89D95D8D7991}"/>
    <dgm:cxn modelId="{B12A59E1-DF6B-496C-95BF-3713E0EA6062}" srcId="{08C6140C-BC54-4E0A-AF56-246D0F9FB59D}" destId="{B6C09C1F-63A5-4C9F-A4B8-DC21C4168EBD}" srcOrd="0" destOrd="0" parTransId="{6AE0DE4C-B7E0-49CD-BE1B-E22EDB829AE7}" sibTransId="{0D9EE0EA-8F88-4785-827B-C39200FCABC9}"/>
    <dgm:cxn modelId="{957C6DE3-5478-4ABE-AF41-2B0EDEB359D5}" type="presOf" srcId="{01488AA5-42B3-4129-A122-AEF05FD09C27}" destId="{05B301C5-F29F-4BE3-A561-F57045710B34}" srcOrd="0" destOrd="0" presId="urn:microsoft.com/office/officeart/2005/8/layout/list1"/>
    <dgm:cxn modelId="{6B2F7CEC-3386-4DFD-878C-F2D838CA2863}" type="presOf" srcId="{7D2F6587-5A7B-4B99-AB3B-8CD6F366BD79}" destId="{4492681C-8002-494D-8BB8-F9C11A66C5DA}" srcOrd="0" destOrd="0" presId="urn:microsoft.com/office/officeart/2005/8/layout/list1"/>
    <dgm:cxn modelId="{01D571EF-8099-4B72-8A68-11048B6650EA}" srcId="{F6754091-839E-4135-940E-2F0A726C1A8C}" destId="{90FBFFCA-C2E6-455C-B4DA-183234A3606F}" srcOrd="0" destOrd="0" parTransId="{6EBF94FC-63FD-498B-823A-9C848F8F859F}" sibTransId="{FEE5A3A7-DE22-4F6F-99CC-93E5B2BCBEA0}"/>
    <dgm:cxn modelId="{1F9F50C8-B384-493F-B1CE-02A8650C47D9}" type="presParOf" srcId="{C0894810-6171-4964-AA28-D906096A29C3}" destId="{93B54039-375B-434A-BBB4-EF680C6CDA58}" srcOrd="0" destOrd="0" presId="urn:microsoft.com/office/officeart/2005/8/layout/list1"/>
    <dgm:cxn modelId="{1B84CCDF-FBBA-4C9D-A4FA-3C237C76FD5D}" type="presParOf" srcId="{93B54039-375B-434A-BBB4-EF680C6CDA58}" destId="{4492681C-8002-494D-8BB8-F9C11A66C5DA}" srcOrd="0" destOrd="0" presId="urn:microsoft.com/office/officeart/2005/8/layout/list1"/>
    <dgm:cxn modelId="{BDEBA8BF-3F4B-42DC-9645-4F9486F1D50F}" type="presParOf" srcId="{93B54039-375B-434A-BBB4-EF680C6CDA58}" destId="{253274A4-3E11-4354-911E-84ADA08AF4A5}" srcOrd="1" destOrd="0" presId="urn:microsoft.com/office/officeart/2005/8/layout/list1"/>
    <dgm:cxn modelId="{95FC61B6-C599-4496-B8E4-9FFA908B59B3}" type="presParOf" srcId="{C0894810-6171-4964-AA28-D906096A29C3}" destId="{88098D41-E339-4586-93FD-D5A4CB9D0E7F}" srcOrd="1" destOrd="0" presId="urn:microsoft.com/office/officeart/2005/8/layout/list1"/>
    <dgm:cxn modelId="{F0351FDD-6431-43BA-B6DE-008E54C8910E}" type="presParOf" srcId="{C0894810-6171-4964-AA28-D906096A29C3}" destId="{05B301C5-F29F-4BE3-A561-F57045710B34}" srcOrd="2" destOrd="0" presId="urn:microsoft.com/office/officeart/2005/8/layout/list1"/>
    <dgm:cxn modelId="{0A500824-D926-48C0-B1FA-826077213BC6}" type="presParOf" srcId="{C0894810-6171-4964-AA28-D906096A29C3}" destId="{3F89A74B-4A38-4B98-A6F3-35F4D90EFC49}" srcOrd="3" destOrd="0" presId="urn:microsoft.com/office/officeart/2005/8/layout/list1"/>
    <dgm:cxn modelId="{393E0611-8AC3-4C2F-9624-641B1BD948C9}" type="presParOf" srcId="{C0894810-6171-4964-AA28-D906096A29C3}" destId="{06E80374-D5D8-4E71-8B31-478697343003}" srcOrd="4" destOrd="0" presId="urn:microsoft.com/office/officeart/2005/8/layout/list1"/>
    <dgm:cxn modelId="{E43494BE-159F-43DE-9A90-D80C926A317A}" type="presParOf" srcId="{06E80374-D5D8-4E71-8B31-478697343003}" destId="{44970CC9-22E0-4A58-9122-2A395DE7FC95}" srcOrd="0" destOrd="0" presId="urn:microsoft.com/office/officeart/2005/8/layout/list1"/>
    <dgm:cxn modelId="{16E617E1-1B87-4FFE-BD6D-FEB4C628B36E}" type="presParOf" srcId="{06E80374-D5D8-4E71-8B31-478697343003}" destId="{165650E0-D0F2-4F3C-A475-85D01D2C7153}" srcOrd="1" destOrd="0" presId="urn:microsoft.com/office/officeart/2005/8/layout/list1"/>
    <dgm:cxn modelId="{954A7B2A-8086-4A5D-8939-4065FD6F4597}" type="presParOf" srcId="{C0894810-6171-4964-AA28-D906096A29C3}" destId="{E71449E2-A756-434B-BB0C-3B27FDCA8BC5}" srcOrd="5" destOrd="0" presId="urn:microsoft.com/office/officeart/2005/8/layout/list1"/>
    <dgm:cxn modelId="{08CD46A5-BA4D-4871-8895-C857FE5CCE1E}" type="presParOf" srcId="{C0894810-6171-4964-AA28-D906096A29C3}" destId="{B208FE98-4B7F-4FE6-BA76-6DB134B2FEF9}" srcOrd="6" destOrd="0" presId="urn:microsoft.com/office/officeart/2005/8/layout/list1"/>
    <dgm:cxn modelId="{0989A78A-461D-43AC-8F7D-863BD3D40755}" type="presParOf" srcId="{C0894810-6171-4964-AA28-D906096A29C3}" destId="{D5F03EC1-72B2-4A57-82EB-B06514E76624}" srcOrd="7" destOrd="0" presId="urn:microsoft.com/office/officeart/2005/8/layout/list1"/>
    <dgm:cxn modelId="{E5FC7495-0A61-4B5E-8F0D-330710F61C8A}" type="presParOf" srcId="{C0894810-6171-4964-AA28-D906096A29C3}" destId="{C60B24FC-2B28-4703-B039-2F50957E269B}" srcOrd="8" destOrd="0" presId="urn:microsoft.com/office/officeart/2005/8/layout/list1"/>
    <dgm:cxn modelId="{2CE86039-28E9-4876-A161-44DAF0871B57}" type="presParOf" srcId="{C60B24FC-2B28-4703-B039-2F50957E269B}" destId="{333D664D-E411-4644-AC28-145AB67E08AE}" srcOrd="0" destOrd="0" presId="urn:microsoft.com/office/officeart/2005/8/layout/list1"/>
    <dgm:cxn modelId="{C23F794B-81B4-4339-92D0-146268E7144C}" type="presParOf" srcId="{C60B24FC-2B28-4703-B039-2F50957E269B}" destId="{7AEF33E6-78E8-48BA-89C4-4A6C8456CBE3}" srcOrd="1" destOrd="0" presId="urn:microsoft.com/office/officeart/2005/8/layout/list1"/>
    <dgm:cxn modelId="{26F3CE49-098E-4C08-9B9E-9F66F4A1FCAB}" type="presParOf" srcId="{C0894810-6171-4964-AA28-D906096A29C3}" destId="{73AE21E6-84AF-4589-8D68-A2D49A5174A7}" srcOrd="9" destOrd="0" presId="urn:microsoft.com/office/officeart/2005/8/layout/list1"/>
    <dgm:cxn modelId="{AB1911F9-6E2E-4E2B-99E3-C9777DF98C33}" type="presParOf" srcId="{C0894810-6171-4964-AA28-D906096A29C3}" destId="{9F3A558B-E552-4E7B-9E98-F36A3CCB35F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9A1A05-51A5-4B3B-ACF4-19F7E8099B81}" type="doc">
      <dgm:prSet loTypeId="urn:microsoft.com/office/officeart/2005/8/layout/hList7" loCatId="list" qsTypeId="urn:microsoft.com/office/officeart/2005/8/quickstyle/simple1" qsCatId="simple" csTypeId="urn:microsoft.com/office/officeart/2005/8/colors/accent5_2" csCatId="accent5" phldr="1"/>
      <dgm:spPr/>
      <dgm:t>
        <a:bodyPr/>
        <a:lstStyle/>
        <a:p>
          <a:endParaRPr lang="en-US"/>
        </a:p>
      </dgm:t>
    </dgm:pt>
    <dgm:pt modelId="{4C179C9E-5A6E-4B08-9C2B-4F0617BD24CE}">
      <dgm:prSet custT="1"/>
      <dgm:spPr/>
      <dgm:t>
        <a:bodyPr/>
        <a:lstStyle/>
        <a:p>
          <a:pPr rtl="0"/>
          <a:r>
            <a:rPr lang="en-US" sz="2400"/>
            <a:t>Domestic Sewage</a:t>
          </a:r>
        </a:p>
      </dgm:t>
    </dgm:pt>
    <dgm:pt modelId="{EE3D2EAA-916F-4444-8893-F3CC30D2BC44}" type="parTrans" cxnId="{06C0FCC4-D238-40A1-AB64-20F8CEC0F914}">
      <dgm:prSet/>
      <dgm:spPr/>
      <dgm:t>
        <a:bodyPr/>
        <a:lstStyle/>
        <a:p>
          <a:endParaRPr lang="en-US"/>
        </a:p>
      </dgm:t>
    </dgm:pt>
    <dgm:pt modelId="{70255FD4-090F-4913-94EA-B3B9D9B7FCE6}" type="sibTrans" cxnId="{06C0FCC4-D238-40A1-AB64-20F8CEC0F914}">
      <dgm:prSet/>
      <dgm:spPr/>
      <dgm:t>
        <a:bodyPr/>
        <a:lstStyle/>
        <a:p>
          <a:endParaRPr lang="en-US"/>
        </a:p>
      </dgm:t>
    </dgm:pt>
    <dgm:pt modelId="{F2ECE6B1-C301-4639-8E65-D839201A5E00}">
      <dgm:prSet custT="1"/>
      <dgm:spPr/>
      <dgm:t>
        <a:bodyPr/>
        <a:lstStyle/>
        <a:p>
          <a:pPr rtl="0"/>
          <a:r>
            <a:rPr lang="en-US" sz="2400"/>
            <a:t>Industrial waste discharges subject to the Clean Water Act</a:t>
          </a:r>
        </a:p>
      </dgm:t>
    </dgm:pt>
    <dgm:pt modelId="{F6FA928A-AF43-45F3-900F-DA58FD541B30}" type="parTrans" cxnId="{C1892410-DAB9-4FD8-8A82-02572C6ADD3F}">
      <dgm:prSet/>
      <dgm:spPr/>
      <dgm:t>
        <a:bodyPr/>
        <a:lstStyle/>
        <a:p>
          <a:endParaRPr lang="en-US"/>
        </a:p>
      </dgm:t>
    </dgm:pt>
    <dgm:pt modelId="{70CE608F-8518-49F7-9984-9B39BEF810F4}" type="sibTrans" cxnId="{C1892410-DAB9-4FD8-8A82-02572C6ADD3F}">
      <dgm:prSet/>
      <dgm:spPr/>
      <dgm:t>
        <a:bodyPr/>
        <a:lstStyle/>
        <a:p>
          <a:endParaRPr lang="en-US"/>
        </a:p>
      </dgm:t>
    </dgm:pt>
    <dgm:pt modelId="{A55405F5-C04A-46A7-86C8-F8D1A43FE78C}">
      <dgm:prSet custT="1"/>
      <dgm:spPr/>
      <dgm:t>
        <a:bodyPr/>
        <a:lstStyle/>
        <a:p>
          <a:pPr rtl="0"/>
          <a:r>
            <a:rPr lang="en-US" sz="2400"/>
            <a:t>Secondary materials reclaimed and reused in the original process</a:t>
          </a:r>
        </a:p>
      </dgm:t>
    </dgm:pt>
    <dgm:pt modelId="{036A37FE-F966-4184-901E-C401B99E0645}" type="parTrans" cxnId="{18619F82-96F8-44B9-B645-21905B2EAF17}">
      <dgm:prSet/>
      <dgm:spPr/>
      <dgm:t>
        <a:bodyPr/>
        <a:lstStyle/>
        <a:p>
          <a:endParaRPr lang="en-US"/>
        </a:p>
      </dgm:t>
    </dgm:pt>
    <dgm:pt modelId="{F948AB9D-12A7-442E-8945-305A11DDBB67}" type="sibTrans" cxnId="{18619F82-96F8-44B9-B645-21905B2EAF17}">
      <dgm:prSet/>
      <dgm:spPr/>
      <dgm:t>
        <a:bodyPr/>
        <a:lstStyle/>
        <a:p>
          <a:endParaRPr lang="en-US"/>
        </a:p>
      </dgm:t>
    </dgm:pt>
    <dgm:pt modelId="{52BA03CF-5DEB-4DD8-8128-D7C6F779EFEF}">
      <dgm:prSet custT="1"/>
      <dgm:spPr/>
      <dgm:t>
        <a:bodyPr/>
        <a:lstStyle/>
        <a:p>
          <a:pPr rtl="0"/>
          <a:r>
            <a:rPr lang="en-US" sz="2400"/>
            <a:t>Household hazardous waste </a:t>
          </a:r>
        </a:p>
      </dgm:t>
    </dgm:pt>
    <dgm:pt modelId="{C656038A-4D68-4C5A-B0DE-7FA0A9BC6379}" type="parTrans" cxnId="{515B56CC-C127-4E94-A7CC-DD40D063D117}">
      <dgm:prSet/>
      <dgm:spPr/>
      <dgm:t>
        <a:bodyPr/>
        <a:lstStyle/>
        <a:p>
          <a:endParaRPr lang="en-US"/>
        </a:p>
      </dgm:t>
    </dgm:pt>
    <dgm:pt modelId="{5BD06C9B-91DA-40BD-B382-DE4C5C232E58}" type="sibTrans" cxnId="{515B56CC-C127-4E94-A7CC-DD40D063D117}">
      <dgm:prSet/>
      <dgm:spPr/>
      <dgm:t>
        <a:bodyPr/>
        <a:lstStyle/>
        <a:p>
          <a:endParaRPr lang="en-US"/>
        </a:p>
      </dgm:t>
    </dgm:pt>
    <dgm:pt modelId="{900AFF75-08F1-47D3-B155-CD7AAC23C7D0}" type="pres">
      <dgm:prSet presAssocID="{A49A1A05-51A5-4B3B-ACF4-19F7E8099B81}" presName="Name0" presStyleCnt="0">
        <dgm:presLayoutVars>
          <dgm:dir/>
          <dgm:resizeHandles val="exact"/>
        </dgm:presLayoutVars>
      </dgm:prSet>
      <dgm:spPr/>
    </dgm:pt>
    <dgm:pt modelId="{DA87D3EE-7C05-4739-8855-8C3953E3BFC1}" type="pres">
      <dgm:prSet presAssocID="{A49A1A05-51A5-4B3B-ACF4-19F7E8099B81}" presName="fgShape" presStyleLbl="fgShp" presStyleIdx="0" presStyleCnt="1"/>
      <dgm:spPr/>
    </dgm:pt>
    <dgm:pt modelId="{A365C9C3-399A-4780-9E54-66F68A0F30E1}" type="pres">
      <dgm:prSet presAssocID="{A49A1A05-51A5-4B3B-ACF4-19F7E8099B81}" presName="linComp" presStyleCnt="0"/>
      <dgm:spPr/>
    </dgm:pt>
    <dgm:pt modelId="{56E634D9-065D-4D4A-9605-A5448819FB63}" type="pres">
      <dgm:prSet presAssocID="{4C179C9E-5A6E-4B08-9C2B-4F0617BD24CE}" presName="compNode" presStyleCnt="0"/>
      <dgm:spPr/>
    </dgm:pt>
    <dgm:pt modelId="{4F3C617B-9782-4C33-BF30-EDA56B64DE83}" type="pres">
      <dgm:prSet presAssocID="{4C179C9E-5A6E-4B08-9C2B-4F0617BD24CE}" presName="bkgdShape" presStyleLbl="node1" presStyleIdx="0" presStyleCnt="4"/>
      <dgm:spPr/>
    </dgm:pt>
    <dgm:pt modelId="{CC25A478-D62D-4414-A5E9-00D3B7B0CBC1}" type="pres">
      <dgm:prSet presAssocID="{4C179C9E-5A6E-4B08-9C2B-4F0617BD24CE}" presName="nodeTx" presStyleLbl="node1" presStyleIdx="0" presStyleCnt="4">
        <dgm:presLayoutVars>
          <dgm:bulletEnabled val="1"/>
        </dgm:presLayoutVars>
      </dgm:prSet>
      <dgm:spPr/>
    </dgm:pt>
    <dgm:pt modelId="{54235EDC-2209-457F-8D4F-EAEC0E837FDB}" type="pres">
      <dgm:prSet presAssocID="{4C179C9E-5A6E-4B08-9C2B-4F0617BD24CE}" presName="invisiNode" presStyleLbl="node1" presStyleIdx="0" presStyleCnt="4"/>
      <dgm:spPr/>
    </dgm:pt>
    <dgm:pt modelId="{C4A335B7-3EE4-4A27-AF0F-05552BA135D7}" type="pres">
      <dgm:prSet presAssocID="{4C179C9E-5A6E-4B08-9C2B-4F0617BD24CE}" presName="imagNode" presStyleLbl="fgImgPlace1" presStyleIdx="0" presStyleCnt="4"/>
      <dgm:spPr>
        <a:solidFill>
          <a:srgbClr val="BDD1CB"/>
        </a:solidFill>
      </dgm:spPr>
    </dgm:pt>
    <dgm:pt modelId="{F4495BFC-71AD-4351-BFE8-7355B3277255}" type="pres">
      <dgm:prSet presAssocID="{70255FD4-090F-4913-94EA-B3B9D9B7FCE6}" presName="sibTrans" presStyleLbl="sibTrans2D1" presStyleIdx="0" presStyleCnt="0"/>
      <dgm:spPr/>
    </dgm:pt>
    <dgm:pt modelId="{CF4C0961-57D2-44A5-9350-80F4874EFD62}" type="pres">
      <dgm:prSet presAssocID="{F2ECE6B1-C301-4639-8E65-D839201A5E00}" presName="compNode" presStyleCnt="0"/>
      <dgm:spPr/>
    </dgm:pt>
    <dgm:pt modelId="{B89AD4EB-982E-4308-BAFC-FFF8BB5383A0}" type="pres">
      <dgm:prSet presAssocID="{F2ECE6B1-C301-4639-8E65-D839201A5E00}" presName="bkgdShape" presStyleLbl="node1" presStyleIdx="1" presStyleCnt="4"/>
      <dgm:spPr/>
    </dgm:pt>
    <dgm:pt modelId="{9C91AAB6-8D0B-4948-AA09-A9894DCE5CCB}" type="pres">
      <dgm:prSet presAssocID="{F2ECE6B1-C301-4639-8E65-D839201A5E00}" presName="nodeTx" presStyleLbl="node1" presStyleIdx="1" presStyleCnt="4">
        <dgm:presLayoutVars>
          <dgm:bulletEnabled val="1"/>
        </dgm:presLayoutVars>
      </dgm:prSet>
      <dgm:spPr/>
    </dgm:pt>
    <dgm:pt modelId="{B7991079-C458-417D-A399-3C6C61711F71}" type="pres">
      <dgm:prSet presAssocID="{F2ECE6B1-C301-4639-8E65-D839201A5E00}" presName="invisiNode" presStyleLbl="node1" presStyleIdx="1" presStyleCnt="4"/>
      <dgm:spPr/>
    </dgm:pt>
    <dgm:pt modelId="{CA637C66-DA81-4C10-99C2-F5C7AEE522E8}" type="pres">
      <dgm:prSet presAssocID="{F2ECE6B1-C301-4639-8E65-D839201A5E00}" presName="imagNode" presStyleLbl="fgImgPlace1" presStyleIdx="1" presStyleCnt="4"/>
      <dgm:spPr/>
    </dgm:pt>
    <dgm:pt modelId="{7B95ED39-9FCD-42F0-BCC0-9F4758956839}" type="pres">
      <dgm:prSet presAssocID="{70CE608F-8518-49F7-9984-9B39BEF810F4}" presName="sibTrans" presStyleLbl="sibTrans2D1" presStyleIdx="0" presStyleCnt="0"/>
      <dgm:spPr/>
    </dgm:pt>
    <dgm:pt modelId="{AC381AB1-4DC9-4D65-B3C7-786106EB79FA}" type="pres">
      <dgm:prSet presAssocID="{A55405F5-C04A-46A7-86C8-F8D1A43FE78C}" presName="compNode" presStyleCnt="0"/>
      <dgm:spPr/>
    </dgm:pt>
    <dgm:pt modelId="{AC210455-3096-4FB2-8833-53567ED09E55}" type="pres">
      <dgm:prSet presAssocID="{A55405F5-C04A-46A7-86C8-F8D1A43FE78C}" presName="bkgdShape" presStyleLbl="node1" presStyleIdx="2" presStyleCnt="4"/>
      <dgm:spPr/>
    </dgm:pt>
    <dgm:pt modelId="{8F2E47BC-896C-44C0-8F0B-8989DAD60A16}" type="pres">
      <dgm:prSet presAssocID="{A55405F5-C04A-46A7-86C8-F8D1A43FE78C}" presName="nodeTx" presStyleLbl="node1" presStyleIdx="2" presStyleCnt="4">
        <dgm:presLayoutVars>
          <dgm:bulletEnabled val="1"/>
        </dgm:presLayoutVars>
      </dgm:prSet>
      <dgm:spPr/>
    </dgm:pt>
    <dgm:pt modelId="{81C03840-9738-4FDD-B8A4-54482A57AE45}" type="pres">
      <dgm:prSet presAssocID="{A55405F5-C04A-46A7-86C8-F8D1A43FE78C}" presName="invisiNode" presStyleLbl="node1" presStyleIdx="2" presStyleCnt="4"/>
      <dgm:spPr/>
    </dgm:pt>
    <dgm:pt modelId="{B48CCEE4-D173-4AB8-8619-9159CBFFB10E}" type="pres">
      <dgm:prSet presAssocID="{A55405F5-C04A-46A7-86C8-F8D1A43FE78C}" presName="imagNode" presStyleLbl="fgImgPlace1" presStyleIdx="2" presStyleCnt="4"/>
      <dgm:spPr/>
    </dgm:pt>
    <dgm:pt modelId="{1E55F0D3-BFDC-4E36-8C75-D4B2952EEB7A}" type="pres">
      <dgm:prSet presAssocID="{F948AB9D-12A7-442E-8945-305A11DDBB67}" presName="sibTrans" presStyleLbl="sibTrans2D1" presStyleIdx="0" presStyleCnt="0"/>
      <dgm:spPr/>
    </dgm:pt>
    <dgm:pt modelId="{39044200-1694-4B17-BC3D-05AE54E8A6D4}" type="pres">
      <dgm:prSet presAssocID="{52BA03CF-5DEB-4DD8-8128-D7C6F779EFEF}" presName="compNode" presStyleCnt="0"/>
      <dgm:spPr/>
    </dgm:pt>
    <dgm:pt modelId="{F4F9CCDD-40EA-4CE7-AD73-C09D9CE5F902}" type="pres">
      <dgm:prSet presAssocID="{52BA03CF-5DEB-4DD8-8128-D7C6F779EFEF}" presName="bkgdShape" presStyleLbl="node1" presStyleIdx="3" presStyleCnt="4"/>
      <dgm:spPr/>
    </dgm:pt>
    <dgm:pt modelId="{B781DB1E-A310-490A-B03C-01EA67FC46C9}" type="pres">
      <dgm:prSet presAssocID="{52BA03CF-5DEB-4DD8-8128-D7C6F779EFEF}" presName="nodeTx" presStyleLbl="node1" presStyleIdx="3" presStyleCnt="4">
        <dgm:presLayoutVars>
          <dgm:bulletEnabled val="1"/>
        </dgm:presLayoutVars>
      </dgm:prSet>
      <dgm:spPr/>
    </dgm:pt>
    <dgm:pt modelId="{5EA4CAC3-A14B-4154-AD7A-C3AD34D30354}" type="pres">
      <dgm:prSet presAssocID="{52BA03CF-5DEB-4DD8-8128-D7C6F779EFEF}" presName="invisiNode" presStyleLbl="node1" presStyleIdx="3" presStyleCnt="4"/>
      <dgm:spPr/>
    </dgm:pt>
    <dgm:pt modelId="{F9AB320B-DC52-48E9-9027-AD838F6DB357}" type="pres">
      <dgm:prSet presAssocID="{52BA03CF-5DEB-4DD8-8128-D7C6F779EFEF}" presName="imagNode" presStyleLbl="fgImgPlace1" presStyleIdx="3" presStyleCnt="4"/>
      <dgm:spPr/>
    </dgm:pt>
  </dgm:ptLst>
  <dgm:cxnLst>
    <dgm:cxn modelId="{CE231706-075E-4D34-AAEC-B7E6C78A32E4}" type="presOf" srcId="{F948AB9D-12A7-442E-8945-305A11DDBB67}" destId="{1E55F0D3-BFDC-4E36-8C75-D4B2952EEB7A}" srcOrd="0" destOrd="0" presId="urn:microsoft.com/office/officeart/2005/8/layout/hList7"/>
    <dgm:cxn modelId="{C1892410-DAB9-4FD8-8A82-02572C6ADD3F}" srcId="{A49A1A05-51A5-4B3B-ACF4-19F7E8099B81}" destId="{F2ECE6B1-C301-4639-8E65-D839201A5E00}" srcOrd="1" destOrd="0" parTransId="{F6FA928A-AF43-45F3-900F-DA58FD541B30}" sibTransId="{70CE608F-8518-49F7-9984-9B39BEF810F4}"/>
    <dgm:cxn modelId="{BA18581E-7E6D-499B-91CA-CEBE8DBA1EE1}" type="presOf" srcId="{F2ECE6B1-C301-4639-8E65-D839201A5E00}" destId="{B89AD4EB-982E-4308-BAFC-FFF8BB5383A0}" srcOrd="0" destOrd="0" presId="urn:microsoft.com/office/officeart/2005/8/layout/hList7"/>
    <dgm:cxn modelId="{361C452D-F1E4-4276-83F7-E2F2D9482D66}" type="presOf" srcId="{A55405F5-C04A-46A7-86C8-F8D1A43FE78C}" destId="{AC210455-3096-4FB2-8833-53567ED09E55}" srcOrd="0" destOrd="0" presId="urn:microsoft.com/office/officeart/2005/8/layout/hList7"/>
    <dgm:cxn modelId="{093BA742-C6D5-4E8D-A212-7441FF799A8D}" type="presOf" srcId="{A55405F5-C04A-46A7-86C8-F8D1A43FE78C}" destId="{8F2E47BC-896C-44C0-8F0B-8989DAD60A16}" srcOrd="1" destOrd="0" presId="urn:microsoft.com/office/officeart/2005/8/layout/hList7"/>
    <dgm:cxn modelId="{710AD862-0988-4DEA-BA94-94397FD6B408}" type="presOf" srcId="{F2ECE6B1-C301-4639-8E65-D839201A5E00}" destId="{9C91AAB6-8D0B-4948-AA09-A9894DCE5CCB}" srcOrd="1" destOrd="0" presId="urn:microsoft.com/office/officeart/2005/8/layout/hList7"/>
    <dgm:cxn modelId="{EDB33977-7A6E-48A6-AD8B-C3E71B5992AD}" type="presOf" srcId="{4C179C9E-5A6E-4B08-9C2B-4F0617BD24CE}" destId="{4F3C617B-9782-4C33-BF30-EDA56B64DE83}" srcOrd="0" destOrd="0" presId="urn:microsoft.com/office/officeart/2005/8/layout/hList7"/>
    <dgm:cxn modelId="{18619F82-96F8-44B9-B645-21905B2EAF17}" srcId="{A49A1A05-51A5-4B3B-ACF4-19F7E8099B81}" destId="{A55405F5-C04A-46A7-86C8-F8D1A43FE78C}" srcOrd="2" destOrd="0" parTransId="{036A37FE-F966-4184-901E-C401B99E0645}" sibTransId="{F948AB9D-12A7-442E-8945-305A11DDBB67}"/>
    <dgm:cxn modelId="{508CEB8F-4A22-4A32-ACAC-C3DC2B31E826}" type="presOf" srcId="{4C179C9E-5A6E-4B08-9C2B-4F0617BD24CE}" destId="{CC25A478-D62D-4414-A5E9-00D3B7B0CBC1}" srcOrd="1" destOrd="0" presId="urn:microsoft.com/office/officeart/2005/8/layout/hList7"/>
    <dgm:cxn modelId="{EA9A9497-2171-4A78-B991-BD397F61F8B5}" type="presOf" srcId="{A49A1A05-51A5-4B3B-ACF4-19F7E8099B81}" destId="{900AFF75-08F1-47D3-B155-CD7AAC23C7D0}" srcOrd="0" destOrd="0" presId="urn:microsoft.com/office/officeart/2005/8/layout/hList7"/>
    <dgm:cxn modelId="{1C876F9A-70CC-46C3-8595-42E97BB02F1A}" type="presOf" srcId="{70CE608F-8518-49F7-9984-9B39BEF810F4}" destId="{7B95ED39-9FCD-42F0-BCC0-9F4758956839}" srcOrd="0" destOrd="0" presId="urn:microsoft.com/office/officeart/2005/8/layout/hList7"/>
    <dgm:cxn modelId="{984994AF-0A2C-4117-8637-0B6AB0AC44AA}" type="presOf" srcId="{52BA03CF-5DEB-4DD8-8128-D7C6F779EFEF}" destId="{B781DB1E-A310-490A-B03C-01EA67FC46C9}" srcOrd="1" destOrd="0" presId="urn:microsoft.com/office/officeart/2005/8/layout/hList7"/>
    <dgm:cxn modelId="{F395F2C3-2494-43E4-B524-93EF2611505A}" type="presOf" srcId="{52BA03CF-5DEB-4DD8-8128-D7C6F779EFEF}" destId="{F4F9CCDD-40EA-4CE7-AD73-C09D9CE5F902}" srcOrd="0" destOrd="0" presId="urn:microsoft.com/office/officeart/2005/8/layout/hList7"/>
    <dgm:cxn modelId="{06C0FCC4-D238-40A1-AB64-20F8CEC0F914}" srcId="{A49A1A05-51A5-4B3B-ACF4-19F7E8099B81}" destId="{4C179C9E-5A6E-4B08-9C2B-4F0617BD24CE}" srcOrd="0" destOrd="0" parTransId="{EE3D2EAA-916F-4444-8893-F3CC30D2BC44}" sibTransId="{70255FD4-090F-4913-94EA-B3B9D9B7FCE6}"/>
    <dgm:cxn modelId="{515B56CC-C127-4E94-A7CC-DD40D063D117}" srcId="{A49A1A05-51A5-4B3B-ACF4-19F7E8099B81}" destId="{52BA03CF-5DEB-4DD8-8128-D7C6F779EFEF}" srcOrd="3" destOrd="0" parTransId="{C656038A-4D68-4C5A-B0DE-7FA0A9BC6379}" sibTransId="{5BD06C9B-91DA-40BD-B382-DE4C5C232E58}"/>
    <dgm:cxn modelId="{969C47D8-0BFE-4F9F-B1CD-A9C0A6208AE1}" type="presOf" srcId="{70255FD4-090F-4913-94EA-B3B9D9B7FCE6}" destId="{F4495BFC-71AD-4351-BFE8-7355B3277255}" srcOrd="0" destOrd="0" presId="urn:microsoft.com/office/officeart/2005/8/layout/hList7"/>
    <dgm:cxn modelId="{93184BBB-72BD-4435-BF11-1C1909BD55A7}" type="presParOf" srcId="{900AFF75-08F1-47D3-B155-CD7AAC23C7D0}" destId="{DA87D3EE-7C05-4739-8855-8C3953E3BFC1}" srcOrd="0" destOrd="0" presId="urn:microsoft.com/office/officeart/2005/8/layout/hList7"/>
    <dgm:cxn modelId="{AC9F7F91-55DE-4A0D-84EA-E314809D44A8}" type="presParOf" srcId="{900AFF75-08F1-47D3-B155-CD7AAC23C7D0}" destId="{A365C9C3-399A-4780-9E54-66F68A0F30E1}" srcOrd="1" destOrd="0" presId="urn:microsoft.com/office/officeart/2005/8/layout/hList7"/>
    <dgm:cxn modelId="{C9604EE8-EA12-42C6-BC56-94C929650D09}" type="presParOf" srcId="{A365C9C3-399A-4780-9E54-66F68A0F30E1}" destId="{56E634D9-065D-4D4A-9605-A5448819FB63}" srcOrd="0" destOrd="0" presId="urn:microsoft.com/office/officeart/2005/8/layout/hList7"/>
    <dgm:cxn modelId="{579BF1B8-CFBA-462C-8E2B-6342AE74A95B}" type="presParOf" srcId="{56E634D9-065D-4D4A-9605-A5448819FB63}" destId="{4F3C617B-9782-4C33-BF30-EDA56B64DE83}" srcOrd="0" destOrd="0" presId="urn:microsoft.com/office/officeart/2005/8/layout/hList7"/>
    <dgm:cxn modelId="{6A7B4693-97B7-4FA1-B79A-C62C99657207}" type="presParOf" srcId="{56E634D9-065D-4D4A-9605-A5448819FB63}" destId="{CC25A478-D62D-4414-A5E9-00D3B7B0CBC1}" srcOrd="1" destOrd="0" presId="urn:microsoft.com/office/officeart/2005/8/layout/hList7"/>
    <dgm:cxn modelId="{53DFF93D-59EA-4E79-9DA4-2048EC16B9CA}" type="presParOf" srcId="{56E634D9-065D-4D4A-9605-A5448819FB63}" destId="{54235EDC-2209-457F-8D4F-EAEC0E837FDB}" srcOrd="2" destOrd="0" presId="urn:microsoft.com/office/officeart/2005/8/layout/hList7"/>
    <dgm:cxn modelId="{D672C844-29EC-435D-AB18-953E291084E5}" type="presParOf" srcId="{56E634D9-065D-4D4A-9605-A5448819FB63}" destId="{C4A335B7-3EE4-4A27-AF0F-05552BA135D7}" srcOrd="3" destOrd="0" presId="urn:microsoft.com/office/officeart/2005/8/layout/hList7"/>
    <dgm:cxn modelId="{746A2A5F-04B3-4A5A-9025-0C74E4262558}" type="presParOf" srcId="{A365C9C3-399A-4780-9E54-66F68A0F30E1}" destId="{F4495BFC-71AD-4351-BFE8-7355B3277255}" srcOrd="1" destOrd="0" presId="urn:microsoft.com/office/officeart/2005/8/layout/hList7"/>
    <dgm:cxn modelId="{752C1B2C-67D0-49CE-A53D-93A95771DBEA}" type="presParOf" srcId="{A365C9C3-399A-4780-9E54-66F68A0F30E1}" destId="{CF4C0961-57D2-44A5-9350-80F4874EFD62}" srcOrd="2" destOrd="0" presId="urn:microsoft.com/office/officeart/2005/8/layout/hList7"/>
    <dgm:cxn modelId="{F06A313C-DFEF-45FE-AE1A-79501E468378}" type="presParOf" srcId="{CF4C0961-57D2-44A5-9350-80F4874EFD62}" destId="{B89AD4EB-982E-4308-BAFC-FFF8BB5383A0}" srcOrd="0" destOrd="0" presId="urn:microsoft.com/office/officeart/2005/8/layout/hList7"/>
    <dgm:cxn modelId="{C8354DD0-DD5B-47C5-9F58-BBBB9EFACE57}" type="presParOf" srcId="{CF4C0961-57D2-44A5-9350-80F4874EFD62}" destId="{9C91AAB6-8D0B-4948-AA09-A9894DCE5CCB}" srcOrd="1" destOrd="0" presId="urn:microsoft.com/office/officeart/2005/8/layout/hList7"/>
    <dgm:cxn modelId="{9832B255-AF2F-47A1-898F-3738ADD8FD9C}" type="presParOf" srcId="{CF4C0961-57D2-44A5-9350-80F4874EFD62}" destId="{B7991079-C458-417D-A399-3C6C61711F71}" srcOrd="2" destOrd="0" presId="urn:microsoft.com/office/officeart/2005/8/layout/hList7"/>
    <dgm:cxn modelId="{C8FEDF7C-72B4-4221-BB3E-9133243AB256}" type="presParOf" srcId="{CF4C0961-57D2-44A5-9350-80F4874EFD62}" destId="{CA637C66-DA81-4C10-99C2-F5C7AEE522E8}" srcOrd="3" destOrd="0" presId="urn:microsoft.com/office/officeart/2005/8/layout/hList7"/>
    <dgm:cxn modelId="{4CB2DCE8-5CD2-429A-9669-92DDE6D5ACAF}" type="presParOf" srcId="{A365C9C3-399A-4780-9E54-66F68A0F30E1}" destId="{7B95ED39-9FCD-42F0-BCC0-9F4758956839}" srcOrd="3" destOrd="0" presId="urn:microsoft.com/office/officeart/2005/8/layout/hList7"/>
    <dgm:cxn modelId="{8366EC6E-6D19-42B1-B2A4-D03D093748A0}" type="presParOf" srcId="{A365C9C3-399A-4780-9E54-66F68A0F30E1}" destId="{AC381AB1-4DC9-4D65-B3C7-786106EB79FA}" srcOrd="4" destOrd="0" presId="urn:microsoft.com/office/officeart/2005/8/layout/hList7"/>
    <dgm:cxn modelId="{CDF4F444-B275-4ABC-BD1E-1091621D5AFC}" type="presParOf" srcId="{AC381AB1-4DC9-4D65-B3C7-786106EB79FA}" destId="{AC210455-3096-4FB2-8833-53567ED09E55}" srcOrd="0" destOrd="0" presId="urn:microsoft.com/office/officeart/2005/8/layout/hList7"/>
    <dgm:cxn modelId="{A58367B7-87FC-43B3-B836-886D85060519}" type="presParOf" srcId="{AC381AB1-4DC9-4D65-B3C7-786106EB79FA}" destId="{8F2E47BC-896C-44C0-8F0B-8989DAD60A16}" srcOrd="1" destOrd="0" presId="urn:microsoft.com/office/officeart/2005/8/layout/hList7"/>
    <dgm:cxn modelId="{F89C9695-F1E7-4BA4-B2BA-EBBE1F850863}" type="presParOf" srcId="{AC381AB1-4DC9-4D65-B3C7-786106EB79FA}" destId="{81C03840-9738-4FDD-B8A4-54482A57AE45}" srcOrd="2" destOrd="0" presId="urn:microsoft.com/office/officeart/2005/8/layout/hList7"/>
    <dgm:cxn modelId="{8E86CEF7-6551-4811-960A-06E90C31D248}" type="presParOf" srcId="{AC381AB1-4DC9-4D65-B3C7-786106EB79FA}" destId="{B48CCEE4-D173-4AB8-8619-9159CBFFB10E}" srcOrd="3" destOrd="0" presId="urn:microsoft.com/office/officeart/2005/8/layout/hList7"/>
    <dgm:cxn modelId="{F2D73B70-3CB5-4B33-892A-4E882AD4A098}" type="presParOf" srcId="{A365C9C3-399A-4780-9E54-66F68A0F30E1}" destId="{1E55F0D3-BFDC-4E36-8C75-D4B2952EEB7A}" srcOrd="5" destOrd="0" presId="urn:microsoft.com/office/officeart/2005/8/layout/hList7"/>
    <dgm:cxn modelId="{018018E0-72E7-4D25-94B2-D85821714A9F}" type="presParOf" srcId="{A365C9C3-399A-4780-9E54-66F68A0F30E1}" destId="{39044200-1694-4B17-BC3D-05AE54E8A6D4}" srcOrd="6" destOrd="0" presId="urn:microsoft.com/office/officeart/2005/8/layout/hList7"/>
    <dgm:cxn modelId="{8FD347C5-497D-49C9-A21E-251B991FA29C}" type="presParOf" srcId="{39044200-1694-4B17-BC3D-05AE54E8A6D4}" destId="{F4F9CCDD-40EA-4CE7-AD73-C09D9CE5F902}" srcOrd="0" destOrd="0" presId="urn:microsoft.com/office/officeart/2005/8/layout/hList7"/>
    <dgm:cxn modelId="{58E3E69E-1813-46B9-BFCF-8BFC41275C30}" type="presParOf" srcId="{39044200-1694-4B17-BC3D-05AE54E8A6D4}" destId="{B781DB1E-A310-490A-B03C-01EA67FC46C9}" srcOrd="1" destOrd="0" presId="urn:microsoft.com/office/officeart/2005/8/layout/hList7"/>
    <dgm:cxn modelId="{662B0C2A-6E85-4080-AAB3-8CFE7CF802F1}" type="presParOf" srcId="{39044200-1694-4B17-BC3D-05AE54E8A6D4}" destId="{5EA4CAC3-A14B-4154-AD7A-C3AD34D30354}" srcOrd="2" destOrd="0" presId="urn:microsoft.com/office/officeart/2005/8/layout/hList7"/>
    <dgm:cxn modelId="{04D6A3F9-186E-48BE-A139-B40F71DB6407}" type="presParOf" srcId="{39044200-1694-4B17-BC3D-05AE54E8A6D4}" destId="{F9AB320B-DC52-48E9-9027-AD838F6DB35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768658-C5B9-44C5-8456-803B88F46A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D2F6587-5A7B-4B99-AB3B-8CD6F366BD79}">
      <dgm:prSet phldrT="[Text]" custT="1"/>
      <dgm:spPr>
        <a:solidFill>
          <a:schemeClr val="accent1"/>
        </a:solidFill>
        <a:ln>
          <a:solidFill>
            <a:schemeClr val="accent1"/>
          </a:solidFill>
        </a:ln>
      </dgm:spPr>
      <dgm:t>
        <a:bodyPr/>
        <a:lstStyle/>
        <a:p>
          <a:r>
            <a:rPr lang="en-US" sz="2400"/>
            <a:t>(1)</a:t>
          </a:r>
          <a:endParaRPr lang="en-US" sz="3200"/>
        </a:p>
      </dgm:t>
    </dgm:pt>
    <dgm:pt modelId="{B6B65701-65E2-4EE7-92AD-3A794A5698BC}" type="parTrans" cxnId="{84F708CB-8701-4199-94D6-612895A97AA2}">
      <dgm:prSet/>
      <dgm:spPr/>
      <dgm:t>
        <a:bodyPr/>
        <a:lstStyle/>
        <a:p>
          <a:endParaRPr lang="en-US"/>
        </a:p>
      </dgm:t>
    </dgm:pt>
    <dgm:pt modelId="{DC583ADD-CE10-46EA-8D92-74A7A5CFA2EB}" type="sibTrans" cxnId="{84F708CB-8701-4199-94D6-612895A97AA2}">
      <dgm:prSet/>
      <dgm:spPr/>
      <dgm:t>
        <a:bodyPr/>
        <a:lstStyle/>
        <a:p>
          <a:endParaRPr lang="en-US"/>
        </a:p>
      </dgm:t>
    </dgm:pt>
    <dgm:pt modelId="{01488AA5-42B3-4129-A122-AEF05FD09C27}">
      <dgm:prSet phldrT="[Text]" custT="1"/>
      <dgm:spPr/>
      <dgm:t>
        <a:bodyPr/>
        <a:lstStyle/>
        <a:p>
          <a:endParaRPr lang="en-US" sz="1600"/>
        </a:p>
      </dgm:t>
    </dgm:pt>
    <dgm:pt modelId="{EFA7878F-1195-408D-B016-A251963CDD99}" type="parTrans" cxnId="{08BE0ADB-5F00-46E1-B2C4-576E120B6B06}">
      <dgm:prSet/>
      <dgm:spPr/>
      <dgm:t>
        <a:bodyPr/>
        <a:lstStyle/>
        <a:p>
          <a:endParaRPr lang="en-US"/>
        </a:p>
      </dgm:t>
    </dgm:pt>
    <dgm:pt modelId="{90352186-D912-4F0E-AA06-89D95D8D7991}" type="sibTrans" cxnId="{08BE0ADB-5F00-46E1-B2C4-576E120B6B06}">
      <dgm:prSet/>
      <dgm:spPr/>
      <dgm:t>
        <a:bodyPr/>
        <a:lstStyle/>
        <a:p>
          <a:endParaRPr lang="en-US"/>
        </a:p>
      </dgm:t>
    </dgm:pt>
    <dgm:pt modelId="{F6754091-839E-4135-940E-2F0A726C1A8C}">
      <dgm:prSet phldrT="[Text]" custT="1"/>
      <dgm:spPr>
        <a:solidFill>
          <a:schemeClr val="accent1"/>
        </a:solidFill>
      </dgm:spPr>
      <dgm:t>
        <a:bodyPr/>
        <a:lstStyle/>
        <a:p>
          <a:r>
            <a:rPr lang="en-US" sz="2400"/>
            <a:t>(2)</a:t>
          </a:r>
        </a:p>
      </dgm:t>
    </dgm:pt>
    <dgm:pt modelId="{4BC9630E-97D3-4873-B569-1E74D25424F0}" type="parTrans" cxnId="{D1BA9448-ED91-40C1-A832-4550F0B01919}">
      <dgm:prSet/>
      <dgm:spPr/>
      <dgm:t>
        <a:bodyPr/>
        <a:lstStyle/>
        <a:p>
          <a:endParaRPr lang="en-US"/>
        </a:p>
      </dgm:t>
    </dgm:pt>
    <dgm:pt modelId="{2B2FF971-28DA-4C36-8671-C549E7C9393B}" type="sibTrans" cxnId="{D1BA9448-ED91-40C1-A832-4550F0B01919}">
      <dgm:prSet/>
      <dgm:spPr/>
      <dgm:t>
        <a:bodyPr/>
        <a:lstStyle/>
        <a:p>
          <a:endParaRPr lang="en-US"/>
        </a:p>
      </dgm:t>
    </dgm:pt>
    <dgm:pt modelId="{B2C20FC8-7E04-4F4A-B85E-F268E81467D6}">
      <dgm:prSet phldrT="[Text]" custT="1"/>
      <dgm:spPr>
        <a:solidFill>
          <a:schemeClr val="accent1"/>
        </a:solidFill>
      </dgm:spPr>
      <dgm:t>
        <a:bodyPr/>
        <a:lstStyle/>
        <a:p>
          <a:r>
            <a:rPr lang="en-US" sz="2400"/>
            <a:t>(3)</a:t>
          </a:r>
          <a:endParaRPr lang="en-US" sz="4000"/>
        </a:p>
      </dgm:t>
    </dgm:pt>
    <dgm:pt modelId="{EB66731E-6773-458C-967D-181B0B9C6FFD}" type="parTrans" cxnId="{6428E679-AD81-46D3-842B-77369F5927CF}">
      <dgm:prSet/>
      <dgm:spPr/>
      <dgm:t>
        <a:bodyPr/>
        <a:lstStyle/>
        <a:p>
          <a:endParaRPr lang="en-US"/>
        </a:p>
      </dgm:t>
    </dgm:pt>
    <dgm:pt modelId="{5D4C8BE7-7049-429F-BE75-60A9DFFEAD7F}" type="sibTrans" cxnId="{6428E679-AD81-46D3-842B-77369F5927CF}">
      <dgm:prSet/>
      <dgm:spPr/>
      <dgm:t>
        <a:bodyPr/>
        <a:lstStyle/>
        <a:p>
          <a:endParaRPr lang="en-US"/>
        </a:p>
      </dgm:t>
    </dgm:pt>
    <dgm:pt modelId="{08C6140C-BC54-4E0A-AF56-246D0F9FB59D}">
      <dgm:prSet phldrT="[Text]" custT="1"/>
      <dgm:spPr/>
      <dgm:t>
        <a:bodyPr/>
        <a:lstStyle/>
        <a:p>
          <a:r>
            <a:rPr lang="en-US" sz="1600" b="0" i="0"/>
            <a:t>Meets the definition of tank or tank system in § 260.10 of this chapter.</a:t>
          </a:r>
          <a:endParaRPr lang="en-US" sz="1600"/>
        </a:p>
      </dgm:t>
    </dgm:pt>
    <dgm:pt modelId="{B941FA93-BD20-400B-B3B3-1DEA8C46EC28}" type="parTrans" cxnId="{4C8187AB-0462-4DC5-B7FE-64D4750E2E18}">
      <dgm:prSet/>
      <dgm:spPr/>
      <dgm:t>
        <a:bodyPr/>
        <a:lstStyle/>
        <a:p>
          <a:endParaRPr lang="en-US"/>
        </a:p>
      </dgm:t>
    </dgm:pt>
    <dgm:pt modelId="{3C635899-B916-4CAA-857B-D7ACCD2FF790}" type="sibTrans" cxnId="{4C8187AB-0462-4DC5-B7FE-64D4750E2E18}">
      <dgm:prSet/>
      <dgm:spPr/>
      <dgm:t>
        <a:bodyPr/>
        <a:lstStyle/>
        <a:p>
          <a:endParaRPr lang="en-US"/>
        </a:p>
      </dgm:t>
    </dgm:pt>
    <dgm:pt modelId="{90FBFFCA-C2E6-455C-B4DA-183234A3606F}">
      <dgm:prSet phldrT="[Text]" custT="1"/>
      <dgm:spPr/>
      <dgm:t>
        <a:bodyPr/>
        <a:lstStyle/>
        <a:p>
          <a:r>
            <a:rPr lang="en-US" sz="1600" b="0" i="0"/>
            <a:t>Receives and treats or stores an influent wastewater that is a hazardous waste as defined in § 261.3 of this chapter, or that generates and accumulates a wastewater treatment sludge that is a hazardous waste as defined in § 261.3 of this chapter, or treats or stores a wastewater treatment sludge which is a hazardous waste as defined in § 261.3 of this Chapter; and</a:t>
          </a:r>
          <a:endParaRPr lang="en-US" sz="1200" b="0"/>
        </a:p>
      </dgm:t>
    </dgm:pt>
    <dgm:pt modelId="{6EBF94FC-63FD-498B-823A-9C848F8F859F}" type="parTrans" cxnId="{01D571EF-8099-4B72-8A68-11048B6650EA}">
      <dgm:prSet/>
      <dgm:spPr/>
      <dgm:t>
        <a:bodyPr/>
        <a:lstStyle/>
        <a:p>
          <a:endParaRPr lang="en-US"/>
        </a:p>
      </dgm:t>
    </dgm:pt>
    <dgm:pt modelId="{FEE5A3A7-DE22-4F6F-99CC-93E5B2BCBEA0}" type="sibTrans" cxnId="{01D571EF-8099-4B72-8A68-11048B6650EA}">
      <dgm:prSet/>
      <dgm:spPr/>
      <dgm:t>
        <a:bodyPr/>
        <a:lstStyle/>
        <a:p>
          <a:endParaRPr lang="en-US"/>
        </a:p>
      </dgm:t>
    </dgm:pt>
    <dgm:pt modelId="{04D5C6C0-3300-45EE-8299-7E20FAA825E4}">
      <dgm:prSet custT="1"/>
      <dgm:spPr/>
      <dgm:t>
        <a:bodyPr/>
        <a:lstStyle/>
        <a:p>
          <a:r>
            <a:rPr lang="en-US" sz="1600"/>
            <a:t>Is part of a wastewater treatment facility that is subject to regulation under either section 402 or 307(b) of the Clean Water Act; and</a:t>
          </a:r>
        </a:p>
      </dgm:t>
    </dgm:pt>
    <dgm:pt modelId="{7E891AD1-2C72-4A18-94A2-E2DCCDAD02B7}" type="parTrans" cxnId="{F48BD898-AADF-4DF4-BCC9-69B8BBA86919}">
      <dgm:prSet/>
      <dgm:spPr/>
      <dgm:t>
        <a:bodyPr/>
        <a:lstStyle/>
        <a:p>
          <a:endParaRPr lang="en-US"/>
        </a:p>
      </dgm:t>
    </dgm:pt>
    <dgm:pt modelId="{E74A18BB-21E9-4E84-AFAD-46029D332DAB}" type="sibTrans" cxnId="{F48BD898-AADF-4DF4-BCC9-69B8BBA86919}">
      <dgm:prSet/>
      <dgm:spPr/>
      <dgm:t>
        <a:bodyPr/>
        <a:lstStyle/>
        <a:p>
          <a:endParaRPr lang="en-US"/>
        </a:p>
      </dgm:t>
    </dgm:pt>
    <dgm:pt modelId="{C0894810-6171-4964-AA28-D906096A29C3}" type="pres">
      <dgm:prSet presAssocID="{69768658-C5B9-44C5-8456-803B88F46A47}" presName="linear" presStyleCnt="0">
        <dgm:presLayoutVars>
          <dgm:dir/>
          <dgm:animLvl val="lvl"/>
          <dgm:resizeHandles val="exact"/>
        </dgm:presLayoutVars>
      </dgm:prSet>
      <dgm:spPr/>
    </dgm:pt>
    <dgm:pt modelId="{93B54039-375B-434A-BBB4-EF680C6CDA58}" type="pres">
      <dgm:prSet presAssocID="{7D2F6587-5A7B-4B99-AB3B-8CD6F366BD79}" presName="parentLin" presStyleCnt="0"/>
      <dgm:spPr/>
    </dgm:pt>
    <dgm:pt modelId="{4492681C-8002-494D-8BB8-F9C11A66C5DA}" type="pres">
      <dgm:prSet presAssocID="{7D2F6587-5A7B-4B99-AB3B-8CD6F366BD79}" presName="parentLeftMargin" presStyleLbl="node1" presStyleIdx="0" presStyleCnt="3"/>
      <dgm:spPr/>
    </dgm:pt>
    <dgm:pt modelId="{253274A4-3E11-4354-911E-84ADA08AF4A5}" type="pres">
      <dgm:prSet presAssocID="{7D2F6587-5A7B-4B99-AB3B-8CD6F366BD79}" presName="parentText" presStyleLbl="node1" presStyleIdx="0" presStyleCnt="3">
        <dgm:presLayoutVars>
          <dgm:chMax val="0"/>
          <dgm:bulletEnabled val="1"/>
        </dgm:presLayoutVars>
      </dgm:prSet>
      <dgm:spPr/>
    </dgm:pt>
    <dgm:pt modelId="{88098D41-E339-4586-93FD-D5A4CB9D0E7F}" type="pres">
      <dgm:prSet presAssocID="{7D2F6587-5A7B-4B99-AB3B-8CD6F366BD79}" presName="negativeSpace" presStyleCnt="0"/>
      <dgm:spPr/>
    </dgm:pt>
    <dgm:pt modelId="{05B301C5-F29F-4BE3-A561-F57045710B34}" type="pres">
      <dgm:prSet presAssocID="{7D2F6587-5A7B-4B99-AB3B-8CD6F366BD79}" presName="childText" presStyleLbl="conFgAcc1" presStyleIdx="0" presStyleCnt="3" custLinFactNeighborX="1010" custLinFactNeighborY="-1208">
        <dgm:presLayoutVars>
          <dgm:bulletEnabled val="1"/>
        </dgm:presLayoutVars>
      </dgm:prSet>
      <dgm:spPr/>
    </dgm:pt>
    <dgm:pt modelId="{3F89A74B-4A38-4B98-A6F3-35F4D90EFC49}" type="pres">
      <dgm:prSet presAssocID="{DC583ADD-CE10-46EA-8D92-74A7A5CFA2EB}" presName="spaceBetweenRectangles" presStyleCnt="0"/>
      <dgm:spPr/>
    </dgm:pt>
    <dgm:pt modelId="{06E80374-D5D8-4E71-8B31-478697343003}" type="pres">
      <dgm:prSet presAssocID="{F6754091-839E-4135-940E-2F0A726C1A8C}" presName="parentLin" presStyleCnt="0"/>
      <dgm:spPr/>
    </dgm:pt>
    <dgm:pt modelId="{44970CC9-22E0-4A58-9122-2A395DE7FC95}" type="pres">
      <dgm:prSet presAssocID="{F6754091-839E-4135-940E-2F0A726C1A8C}" presName="parentLeftMargin" presStyleLbl="node1" presStyleIdx="0" presStyleCnt="3"/>
      <dgm:spPr/>
    </dgm:pt>
    <dgm:pt modelId="{165650E0-D0F2-4F3C-A475-85D01D2C7153}" type="pres">
      <dgm:prSet presAssocID="{F6754091-839E-4135-940E-2F0A726C1A8C}" presName="parentText" presStyleLbl="node1" presStyleIdx="1" presStyleCnt="3">
        <dgm:presLayoutVars>
          <dgm:chMax val="0"/>
          <dgm:bulletEnabled val="1"/>
        </dgm:presLayoutVars>
      </dgm:prSet>
      <dgm:spPr/>
    </dgm:pt>
    <dgm:pt modelId="{E71449E2-A756-434B-BB0C-3B27FDCA8BC5}" type="pres">
      <dgm:prSet presAssocID="{F6754091-839E-4135-940E-2F0A726C1A8C}" presName="negativeSpace" presStyleCnt="0"/>
      <dgm:spPr/>
    </dgm:pt>
    <dgm:pt modelId="{B208FE98-4B7F-4FE6-BA76-6DB134B2FEF9}" type="pres">
      <dgm:prSet presAssocID="{F6754091-839E-4135-940E-2F0A726C1A8C}" presName="childText" presStyleLbl="conFgAcc1" presStyleIdx="1" presStyleCnt="3">
        <dgm:presLayoutVars>
          <dgm:bulletEnabled val="1"/>
        </dgm:presLayoutVars>
      </dgm:prSet>
      <dgm:spPr/>
    </dgm:pt>
    <dgm:pt modelId="{D5F03EC1-72B2-4A57-82EB-B06514E76624}" type="pres">
      <dgm:prSet presAssocID="{2B2FF971-28DA-4C36-8671-C549E7C9393B}" presName="spaceBetweenRectangles" presStyleCnt="0"/>
      <dgm:spPr/>
    </dgm:pt>
    <dgm:pt modelId="{C60B24FC-2B28-4703-B039-2F50957E269B}" type="pres">
      <dgm:prSet presAssocID="{B2C20FC8-7E04-4F4A-B85E-F268E81467D6}" presName="parentLin" presStyleCnt="0"/>
      <dgm:spPr/>
    </dgm:pt>
    <dgm:pt modelId="{333D664D-E411-4644-AC28-145AB67E08AE}" type="pres">
      <dgm:prSet presAssocID="{B2C20FC8-7E04-4F4A-B85E-F268E81467D6}" presName="parentLeftMargin" presStyleLbl="node1" presStyleIdx="1" presStyleCnt="3"/>
      <dgm:spPr/>
    </dgm:pt>
    <dgm:pt modelId="{7AEF33E6-78E8-48BA-89C4-4A6C8456CBE3}" type="pres">
      <dgm:prSet presAssocID="{B2C20FC8-7E04-4F4A-B85E-F268E81467D6}" presName="parentText" presStyleLbl="node1" presStyleIdx="2" presStyleCnt="3">
        <dgm:presLayoutVars>
          <dgm:chMax val="0"/>
          <dgm:bulletEnabled val="1"/>
        </dgm:presLayoutVars>
      </dgm:prSet>
      <dgm:spPr/>
    </dgm:pt>
    <dgm:pt modelId="{73AE21E6-84AF-4589-8D68-A2D49A5174A7}" type="pres">
      <dgm:prSet presAssocID="{B2C20FC8-7E04-4F4A-B85E-F268E81467D6}" presName="negativeSpace" presStyleCnt="0"/>
      <dgm:spPr/>
    </dgm:pt>
    <dgm:pt modelId="{9F3A558B-E552-4E7B-9E98-F36A3CCB35F7}" type="pres">
      <dgm:prSet presAssocID="{B2C20FC8-7E04-4F4A-B85E-F268E81467D6}" presName="childText" presStyleLbl="conFgAcc1" presStyleIdx="2" presStyleCnt="3">
        <dgm:presLayoutVars>
          <dgm:bulletEnabled val="1"/>
        </dgm:presLayoutVars>
      </dgm:prSet>
      <dgm:spPr/>
    </dgm:pt>
  </dgm:ptLst>
  <dgm:cxnLst>
    <dgm:cxn modelId="{54A46C02-236E-4441-8E08-C7576CEDAF05}" type="presOf" srcId="{B2C20FC8-7E04-4F4A-B85E-F268E81467D6}" destId="{7AEF33E6-78E8-48BA-89C4-4A6C8456CBE3}" srcOrd="1" destOrd="0" presId="urn:microsoft.com/office/officeart/2005/8/layout/list1"/>
    <dgm:cxn modelId="{6B9EEC05-F6A7-4AE6-AA53-BB48F8BD8476}" type="presOf" srcId="{90FBFFCA-C2E6-455C-B4DA-183234A3606F}" destId="{B208FE98-4B7F-4FE6-BA76-6DB134B2FEF9}" srcOrd="0" destOrd="0" presId="urn:microsoft.com/office/officeart/2005/8/layout/list1"/>
    <dgm:cxn modelId="{9F18EF3C-3E82-4FA9-8888-1317A9E904F2}" type="presOf" srcId="{F6754091-839E-4135-940E-2F0A726C1A8C}" destId="{44970CC9-22E0-4A58-9122-2A395DE7FC95}" srcOrd="0" destOrd="0" presId="urn:microsoft.com/office/officeart/2005/8/layout/list1"/>
    <dgm:cxn modelId="{203FD343-C034-4888-BDB6-FF806B91DBDF}" type="presOf" srcId="{7D2F6587-5A7B-4B99-AB3B-8CD6F366BD79}" destId="{253274A4-3E11-4354-911E-84ADA08AF4A5}" srcOrd="1" destOrd="0" presId="urn:microsoft.com/office/officeart/2005/8/layout/list1"/>
    <dgm:cxn modelId="{D1BA9448-ED91-40C1-A832-4550F0B01919}" srcId="{69768658-C5B9-44C5-8456-803B88F46A47}" destId="{F6754091-839E-4135-940E-2F0A726C1A8C}" srcOrd="1" destOrd="0" parTransId="{4BC9630E-97D3-4873-B569-1E74D25424F0}" sibTransId="{2B2FF971-28DA-4C36-8671-C549E7C9393B}"/>
    <dgm:cxn modelId="{A12A2D71-7DB0-4E1F-AAFD-C7103BF5A2F5}" type="presOf" srcId="{B2C20FC8-7E04-4F4A-B85E-F268E81467D6}" destId="{333D664D-E411-4644-AC28-145AB67E08AE}" srcOrd="0" destOrd="0" presId="urn:microsoft.com/office/officeart/2005/8/layout/list1"/>
    <dgm:cxn modelId="{C2326552-53C7-4F88-BF1A-E4748FC1D0F4}" type="presOf" srcId="{08C6140C-BC54-4E0A-AF56-246D0F9FB59D}" destId="{9F3A558B-E552-4E7B-9E98-F36A3CCB35F7}" srcOrd="0" destOrd="0" presId="urn:microsoft.com/office/officeart/2005/8/layout/list1"/>
    <dgm:cxn modelId="{6428E679-AD81-46D3-842B-77369F5927CF}" srcId="{69768658-C5B9-44C5-8456-803B88F46A47}" destId="{B2C20FC8-7E04-4F4A-B85E-F268E81467D6}" srcOrd="2" destOrd="0" parTransId="{EB66731E-6773-458C-967D-181B0B9C6FFD}" sibTransId="{5D4C8BE7-7049-429F-BE75-60A9DFFEAD7F}"/>
    <dgm:cxn modelId="{F48BD898-AADF-4DF4-BCC9-69B8BBA86919}" srcId="{7D2F6587-5A7B-4B99-AB3B-8CD6F366BD79}" destId="{04D5C6C0-3300-45EE-8299-7E20FAA825E4}" srcOrd="1" destOrd="0" parTransId="{7E891AD1-2C72-4A18-94A2-E2DCCDAD02B7}" sibTransId="{E74A18BB-21E9-4E84-AFAD-46029D332DAB}"/>
    <dgm:cxn modelId="{4C8187AB-0462-4DC5-B7FE-64D4750E2E18}" srcId="{B2C20FC8-7E04-4F4A-B85E-F268E81467D6}" destId="{08C6140C-BC54-4E0A-AF56-246D0F9FB59D}" srcOrd="0" destOrd="0" parTransId="{B941FA93-BD20-400B-B3B3-1DEA8C46EC28}" sibTransId="{3C635899-B916-4CAA-857B-D7ACCD2FF790}"/>
    <dgm:cxn modelId="{84F708CB-8701-4199-94D6-612895A97AA2}" srcId="{69768658-C5B9-44C5-8456-803B88F46A47}" destId="{7D2F6587-5A7B-4B99-AB3B-8CD6F366BD79}" srcOrd="0" destOrd="0" parTransId="{B6B65701-65E2-4EE7-92AD-3A794A5698BC}" sibTransId="{DC583ADD-CE10-46EA-8D92-74A7A5CFA2EB}"/>
    <dgm:cxn modelId="{B18FF0CB-E4E0-4D1B-8C11-48A138CC4582}" type="presOf" srcId="{69768658-C5B9-44C5-8456-803B88F46A47}" destId="{C0894810-6171-4964-AA28-D906096A29C3}" srcOrd="0" destOrd="0" presId="urn:microsoft.com/office/officeart/2005/8/layout/list1"/>
    <dgm:cxn modelId="{9794A8D4-CFF0-46B6-8DBF-E6CF78E14153}" type="presOf" srcId="{F6754091-839E-4135-940E-2F0A726C1A8C}" destId="{165650E0-D0F2-4F3C-A475-85D01D2C7153}" srcOrd="1" destOrd="0" presId="urn:microsoft.com/office/officeart/2005/8/layout/list1"/>
    <dgm:cxn modelId="{08BE0ADB-5F00-46E1-B2C4-576E120B6B06}" srcId="{7D2F6587-5A7B-4B99-AB3B-8CD6F366BD79}" destId="{01488AA5-42B3-4129-A122-AEF05FD09C27}" srcOrd="0" destOrd="0" parTransId="{EFA7878F-1195-408D-B016-A251963CDD99}" sibTransId="{90352186-D912-4F0E-AA06-89D95D8D7991}"/>
    <dgm:cxn modelId="{957C6DE3-5478-4ABE-AF41-2B0EDEB359D5}" type="presOf" srcId="{01488AA5-42B3-4129-A122-AEF05FD09C27}" destId="{05B301C5-F29F-4BE3-A561-F57045710B34}" srcOrd="0" destOrd="0" presId="urn:microsoft.com/office/officeart/2005/8/layout/list1"/>
    <dgm:cxn modelId="{6B2F7CEC-3386-4DFD-878C-F2D838CA2863}" type="presOf" srcId="{7D2F6587-5A7B-4B99-AB3B-8CD6F366BD79}" destId="{4492681C-8002-494D-8BB8-F9C11A66C5DA}" srcOrd="0" destOrd="0" presId="urn:microsoft.com/office/officeart/2005/8/layout/list1"/>
    <dgm:cxn modelId="{01D571EF-8099-4B72-8A68-11048B6650EA}" srcId="{F6754091-839E-4135-940E-2F0A726C1A8C}" destId="{90FBFFCA-C2E6-455C-B4DA-183234A3606F}" srcOrd="0" destOrd="0" parTransId="{6EBF94FC-63FD-498B-823A-9C848F8F859F}" sibTransId="{FEE5A3A7-DE22-4F6F-99CC-93E5B2BCBEA0}"/>
    <dgm:cxn modelId="{16A872F2-DD0C-4242-A423-090122A4FCD1}" type="presOf" srcId="{04D5C6C0-3300-45EE-8299-7E20FAA825E4}" destId="{05B301C5-F29F-4BE3-A561-F57045710B34}" srcOrd="0" destOrd="1" presId="urn:microsoft.com/office/officeart/2005/8/layout/list1"/>
    <dgm:cxn modelId="{1F9F50C8-B384-493F-B1CE-02A8650C47D9}" type="presParOf" srcId="{C0894810-6171-4964-AA28-D906096A29C3}" destId="{93B54039-375B-434A-BBB4-EF680C6CDA58}" srcOrd="0" destOrd="0" presId="urn:microsoft.com/office/officeart/2005/8/layout/list1"/>
    <dgm:cxn modelId="{1B84CCDF-FBBA-4C9D-A4FA-3C237C76FD5D}" type="presParOf" srcId="{93B54039-375B-434A-BBB4-EF680C6CDA58}" destId="{4492681C-8002-494D-8BB8-F9C11A66C5DA}" srcOrd="0" destOrd="0" presId="urn:microsoft.com/office/officeart/2005/8/layout/list1"/>
    <dgm:cxn modelId="{BDEBA8BF-3F4B-42DC-9645-4F9486F1D50F}" type="presParOf" srcId="{93B54039-375B-434A-BBB4-EF680C6CDA58}" destId="{253274A4-3E11-4354-911E-84ADA08AF4A5}" srcOrd="1" destOrd="0" presId="urn:microsoft.com/office/officeart/2005/8/layout/list1"/>
    <dgm:cxn modelId="{95FC61B6-C599-4496-B8E4-9FFA908B59B3}" type="presParOf" srcId="{C0894810-6171-4964-AA28-D906096A29C3}" destId="{88098D41-E339-4586-93FD-D5A4CB9D0E7F}" srcOrd="1" destOrd="0" presId="urn:microsoft.com/office/officeart/2005/8/layout/list1"/>
    <dgm:cxn modelId="{F0351FDD-6431-43BA-B6DE-008E54C8910E}" type="presParOf" srcId="{C0894810-6171-4964-AA28-D906096A29C3}" destId="{05B301C5-F29F-4BE3-A561-F57045710B34}" srcOrd="2" destOrd="0" presId="urn:microsoft.com/office/officeart/2005/8/layout/list1"/>
    <dgm:cxn modelId="{0A500824-D926-48C0-B1FA-826077213BC6}" type="presParOf" srcId="{C0894810-6171-4964-AA28-D906096A29C3}" destId="{3F89A74B-4A38-4B98-A6F3-35F4D90EFC49}" srcOrd="3" destOrd="0" presId="urn:microsoft.com/office/officeart/2005/8/layout/list1"/>
    <dgm:cxn modelId="{393E0611-8AC3-4C2F-9624-641B1BD948C9}" type="presParOf" srcId="{C0894810-6171-4964-AA28-D906096A29C3}" destId="{06E80374-D5D8-4E71-8B31-478697343003}" srcOrd="4" destOrd="0" presId="urn:microsoft.com/office/officeart/2005/8/layout/list1"/>
    <dgm:cxn modelId="{E43494BE-159F-43DE-9A90-D80C926A317A}" type="presParOf" srcId="{06E80374-D5D8-4E71-8B31-478697343003}" destId="{44970CC9-22E0-4A58-9122-2A395DE7FC95}" srcOrd="0" destOrd="0" presId="urn:microsoft.com/office/officeart/2005/8/layout/list1"/>
    <dgm:cxn modelId="{16E617E1-1B87-4FFE-BD6D-FEB4C628B36E}" type="presParOf" srcId="{06E80374-D5D8-4E71-8B31-478697343003}" destId="{165650E0-D0F2-4F3C-A475-85D01D2C7153}" srcOrd="1" destOrd="0" presId="urn:microsoft.com/office/officeart/2005/8/layout/list1"/>
    <dgm:cxn modelId="{954A7B2A-8086-4A5D-8939-4065FD6F4597}" type="presParOf" srcId="{C0894810-6171-4964-AA28-D906096A29C3}" destId="{E71449E2-A756-434B-BB0C-3B27FDCA8BC5}" srcOrd="5" destOrd="0" presId="urn:microsoft.com/office/officeart/2005/8/layout/list1"/>
    <dgm:cxn modelId="{08CD46A5-BA4D-4871-8895-C857FE5CCE1E}" type="presParOf" srcId="{C0894810-6171-4964-AA28-D906096A29C3}" destId="{B208FE98-4B7F-4FE6-BA76-6DB134B2FEF9}" srcOrd="6" destOrd="0" presId="urn:microsoft.com/office/officeart/2005/8/layout/list1"/>
    <dgm:cxn modelId="{0989A78A-461D-43AC-8F7D-863BD3D40755}" type="presParOf" srcId="{C0894810-6171-4964-AA28-D906096A29C3}" destId="{D5F03EC1-72B2-4A57-82EB-B06514E76624}" srcOrd="7" destOrd="0" presId="urn:microsoft.com/office/officeart/2005/8/layout/list1"/>
    <dgm:cxn modelId="{E5FC7495-0A61-4B5E-8F0D-330710F61C8A}" type="presParOf" srcId="{C0894810-6171-4964-AA28-D906096A29C3}" destId="{C60B24FC-2B28-4703-B039-2F50957E269B}" srcOrd="8" destOrd="0" presId="urn:microsoft.com/office/officeart/2005/8/layout/list1"/>
    <dgm:cxn modelId="{2CE86039-28E9-4876-A161-44DAF0871B57}" type="presParOf" srcId="{C60B24FC-2B28-4703-B039-2F50957E269B}" destId="{333D664D-E411-4644-AC28-145AB67E08AE}" srcOrd="0" destOrd="0" presId="urn:microsoft.com/office/officeart/2005/8/layout/list1"/>
    <dgm:cxn modelId="{C23F794B-81B4-4339-92D0-146268E7144C}" type="presParOf" srcId="{C60B24FC-2B28-4703-B039-2F50957E269B}" destId="{7AEF33E6-78E8-48BA-89C4-4A6C8456CBE3}" srcOrd="1" destOrd="0" presId="urn:microsoft.com/office/officeart/2005/8/layout/list1"/>
    <dgm:cxn modelId="{26F3CE49-098E-4C08-9B9E-9F66F4A1FCAB}" type="presParOf" srcId="{C0894810-6171-4964-AA28-D906096A29C3}" destId="{73AE21E6-84AF-4589-8D68-A2D49A5174A7}" srcOrd="9" destOrd="0" presId="urn:microsoft.com/office/officeart/2005/8/layout/list1"/>
    <dgm:cxn modelId="{AB1911F9-6E2E-4E2B-99E3-C9777DF98C33}" type="presParOf" srcId="{C0894810-6171-4964-AA28-D906096A29C3}" destId="{9F3A558B-E552-4E7B-9E98-F36A3CCB35F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A1A5EB-DE15-4CA0-B6BA-6D932C32B56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4B53740-C613-4F85-925C-2815DA3DFCB3}">
      <dgm:prSet phldrT="[Text]"/>
      <dgm:spPr/>
      <dgm:t>
        <a:bodyPr/>
        <a:lstStyle/>
        <a:p>
          <a:r>
            <a:rPr lang="en-US"/>
            <a:t>Hazardous Waste Liquid</a:t>
          </a:r>
        </a:p>
      </dgm:t>
    </dgm:pt>
    <dgm:pt modelId="{D0AF4AAF-07A7-4DF2-82C9-B1CF6C04087F}" type="parTrans" cxnId="{5DA877E7-F767-4A9D-89D9-BE25527A895F}">
      <dgm:prSet/>
      <dgm:spPr/>
      <dgm:t>
        <a:bodyPr/>
        <a:lstStyle/>
        <a:p>
          <a:endParaRPr lang="en-US"/>
        </a:p>
      </dgm:t>
    </dgm:pt>
    <dgm:pt modelId="{D133226D-5190-47F7-B8D2-266F64A9948E}" type="sibTrans" cxnId="{5DA877E7-F767-4A9D-89D9-BE25527A895F}">
      <dgm:prSet/>
      <dgm:spPr/>
      <dgm:t>
        <a:bodyPr/>
        <a:lstStyle/>
        <a:p>
          <a:endParaRPr lang="en-US"/>
        </a:p>
      </dgm:t>
    </dgm:pt>
    <dgm:pt modelId="{A97BFDAD-55B4-47F7-BBE6-5DD403EFFE18}">
      <dgm:prSet phldrT="[Text]"/>
      <dgm:spPr/>
      <dgm:t>
        <a:bodyPr/>
        <a:lstStyle/>
        <a:p>
          <a:r>
            <a:rPr lang="en-US"/>
            <a:t>Aqueous Liquid</a:t>
          </a:r>
        </a:p>
      </dgm:t>
    </dgm:pt>
    <dgm:pt modelId="{9731CF71-9A29-424B-B429-664A99081F01}" type="parTrans" cxnId="{5F5B71E9-08A8-4630-AFFF-AB2F08F40AD1}">
      <dgm:prSet/>
      <dgm:spPr/>
      <dgm:t>
        <a:bodyPr/>
        <a:lstStyle/>
        <a:p>
          <a:endParaRPr lang="en-US"/>
        </a:p>
      </dgm:t>
    </dgm:pt>
    <dgm:pt modelId="{59790F25-5D10-4254-B496-2DECFCD71623}" type="sibTrans" cxnId="{5F5B71E9-08A8-4630-AFFF-AB2F08F40AD1}">
      <dgm:prSet/>
      <dgm:spPr/>
      <dgm:t>
        <a:bodyPr/>
        <a:lstStyle/>
        <a:p>
          <a:endParaRPr lang="en-US"/>
        </a:p>
      </dgm:t>
    </dgm:pt>
    <dgm:pt modelId="{2BB70DFD-2A10-43E1-BA04-4E0B09E9E07B}">
      <dgm:prSet phldrT="[Text]"/>
      <dgm:spPr/>
      <dgm:t>
        <a:bodyPr/>
        <a:lstStyle/>
        <a:p>
          <a:r>
            <a:rPr lang="en-US"/>
            <a:t>Non-Aqueous Liquid (oil) + Aqueous Liquid</a:t>
          </a:r>
        </a:p>
      </dgm:t>
    </dgm:pt>
    <dgm:pt modelId="{36FB1E4D-787C-4380-A70B-E45E6789FB01}" type="parTrans" cxnId="{67173657-80A4-4588-9FE3-4EA9B5F2A71E}">
      <dgm:prSet/>
      <dgm:spPr/>
      <dgm:t>
        <a:bodyPr/>
        <a:lstStyle/>
        <a:p>
          <a:endParaRPr lang="en-US"/>
        </a:p>
      </dgm:t>
    </dgm:pt>
    <dgm:pt modelId="{B64E2532-3754-4301-9E12-21D9FFEE3CCD}" type="sibTrans" cxnId="{67173657-80A4-4588-9FE3-4EA9B5F2A71E}">
      <dgm:prSet/>
      <dgm:spPr/>
      <dgm:t>
        <a:bodyPr/>
        <a:lstStyle/>
        <a:p>
          <a:endParaRPr lang="en-US"/>
        </a:p>
      </dgm:t>
    </dgm:pt>
    <dgm:pt modelId="{88FFB5BE-FB0A-40D0-8E54-CDFAE64DEB6A}">
      <dgm:prSet phldrT="[Text]"/>
      <dgm:spPr/>
      <dgm:t>
        <a:bodyPr/>
        <a:lstStyle/>
        <a:p>
          <a:r>
            <a:rPr lang="en-US"/>
            <a:t>Non-Aqueous Liquid (oil)</a:t>
          </a:r>
        </a:p>
      </dgm:t>
    </dgm:pt>
    <dgm:pt modelId="{0AF9BE71-1DA3-4AF9-86C8-BCFEF13B565B}" type="parTrans" cxnId="{84DD1391-8D4B-441E-8606-BB6C004FAF97}">
      <dgm:prSet/>
      <dgm:spPr/>
      <dgm:t>
        <a:bodyPr/>
        <a:lstStyle/>
        <a:p>
          <a:endParaRPr lang="en-US"/>
        </a:p>
      </dgm:t>
    </dgm:pt>
    <dgm:pt modelId="{C11F5771-1680-4315-B4D8-57D13959B60F}" type="sibTrans" cxnId="{84DD1391-8D4B-441E-8606-BB6C004FAF97}">
      <dgm:prSet/>
      <dgm:spPr/>
      <dgm:t>
        <a:bodyPr/>
        <a:lstStyle/>
        <a:p>
          <a:endParaRPr lang="en-US"/>
        </a:p>
      </dgm:t>
    </dgm:pt>
    <dgm:pt modelId="{E3D57F59-9C5F-489D-8E6D-63D5A526D8C4}">
      <dgm:prSet/>
      <dgm:spPr/>
      <dgm:t>
        <a:bodyPr/>
        <a:lstStyle/>
        <a:p>
          <a:r>
            <a:rPr lang="en-US"/>
            <a:t>Concentrated Chemicals (Treatment Solution)</a:t>
          </a:r>
        </a:p>
      </dgm:t>
    </dgm:pt>
    <dgm:pt modelId="{2E781D96-43C9-4073-8428-B51C0ECFADD3}" type="parTrans" cxnId="{3B5C1B92-AA3D-467D-B42F-FADDE9E1FBA6}">
      <dgm:prSet/>
      <dgm:spPr/>
      <dgm:t>
        <a:bodyPr/>
        <a:lstStyle/>
        <a:p>
          <a:endParaRPr lang="en-US"/>
        </a:p>
      </dgm:t>
    </dgm:pt>
    <dgm:pt modelId="{3AEDCCC4-A32D-42A4-98CB-F544EAA0626D}" type="sibTrans" cxnId="{3B5C1B92-AA3D-467D-B42F-FADDE9E1FBA6}">
      <dgm:prSet/>
      <dgm:spPr/>
      <dgm:t>
        <a:bodyPr/>
        <a:lstStyle/>
        <a:p>
          <a:endParaRPr lang="en-US"/>
        </a:p>
      </dgm:t>
    </dgm:pt>
    <dgm:pt modelId="{9171115D-3A48-4F68-8C07-501F9A1F4543}">
      <dgm:prSet/>
      <dgm:spPr/>
      <dgm:t>
        <a:bodyPr/>
        <a:lstStyle/>
        <a:p>
          <a:r>
            <a:rPr lang="en-US"/>
            <a:t>Substantially Water with only a few % chemicals</a:t>
          </a:r>
        </a:p>
      </dgm:t>
    </dgm:pt>
    <dgm:pt modelId="{192E115E-4F04-4360-9C8D-7BAA17A4FD21}" type="parTrans" cxnId="{5F1073FE-2B0A-4CFA-AD38-A5D859D595BB}">
      <dgm:prSet/>
      <dgm:spPr/>
      <dgm:t>
        <a:bodyPr/>
        <a:lstStyle/>
        <a:p>
          <a:endParaRPr lang="en-US"/>
        </a:p>
      </dgm:t>
    </dgm:pt>
    <dgm:pt modelId="{DCE22634-E790-4E45-BF20-FBF2BD0E7957}" type="sibTrans" cxnId="{5F1073FE-2B0A-4CFA-AD38-A5D859D595BB}">
      <dgm:prSet/>
      <dgm:spPr/>
      <dgm:t>
        <a:bodyPr/>
        <a:lstStyle/>
        <a:p>
          <a:endParaRPr lang="en-US"/>
        </a:p>
      </dgm:t>
    </dgm:pt>
    <dgm:pt modelId="{F1E49692-DC6D-4DE0-8941-C2E14E8EA85A}" type="asst">
      <dgm:prSet/>
      <dgm:spPr/>
      <dgm:t>
        <a:bodyPr/>
        <a:lstStyle/>
        <a:p>
          <a:r>
            <a:rPr lang="en-US"/>
            <a:t>Non-Aqueous Phase Removed</a:t>
          </a:r>
        </a:p>
      </dgm:t>
    </dgm:pt>
    <dgm:pt modelId="{E94A06A8-7D6E-4ED5-8025-266FA3B2F5C4}" type="parTrans" cxnId="{8890BEC0-237C-468D-BEBB-68B226EC8C65}">
      <dgm:prSet/>
      <dgm:spPr/>
      <dgm:t>
        <a:bodyPr/>
        <a:lstStyle/>
        <a:p>
          <a:endParaRPr lang="en-US"/>
        </a:p>
      </dgm:t>
    </dgm:pt>
    <dgm:pt modelId="{C62C0837-84F5-47DD-8073-464B7D85B4F4}" type="sibTrans" cxnId="{8890BEC0-237C-468D-BEBB-68B226EC8C65}">
      <dgm:prSet/>
      <dgm:spPr/>
      <dgm:t>
        <a:bodyPr/>
        <a:lstStyle/>
        <a:p>
          <a:endParaRPr lang="en-US"/>
        </a:p>
      </dgm:t>
    </dgm:pt>
    <dgm:pt modelId="{81A34FA2-3218-4553-91BF-39D0D4493434}">
      <dgm:prSet/>
      <dgm:spPr/>
      <dgm:t>
        <a:bodyPr/>
        <a:lstStyle/>
        <a:p>
          <a:r>
            <a:rPr lang="en-US"/>
            <a:t>Not Eligible for WWTU Exemption </a:t>
          </a:r>
          <a:r>
            <a:rPr lang="en-US" u="sng"/>
            <a:t>Subject to Subpart J</a:t>
          </a:r>
        </a:p>
      </dgm:t>
    </dgm:pt>
    <dgm:pt modelId="{77F8F2CC-9182-47B0-A59C-C79F63E1EC9A}" type="parTrans" cxnId="{8689ABB6-2FAE-4020-8CE8-B822BA9B926A}">
      <dgm:prSet/>
      <dgm:spPr/>
      <dgm:t>
        <a:bodyPr/>
        <a:lstStyle/>
        <a:p>
          <a:endParaRPr lang="en-US"/>
        </a:p>
      </dgm:t>
    </dgm:pt>
    <dgm:pt modelId="{38641EFA-53BF-4C3E-A69E-D96A01FE4880}" type="sibTrans" cxnId="{8689ABB6-2FAE-4020-8CE8-B822BA9B926A}">
      <dgm:prSet/>
      <dgm:spPr/>
      <dgm:t>
        <a:bodyPr/>
        <a:lstStyle/>
        <a:p>
          <a:endParaRPr lang="en-US"/>
        </a:p>
      </dgm:t>
    </dgm:pt>
    <dgm:pt modelId="{49A974B6-756B-47DB-898A-C17E316A148D}">
      <dgm:prSet/>
      <dgm:spPr/>
      <dgm:t>
        <a:bodyPr/>
        <a:lstStyle/>
        <a:p>
          <a:r>
            <a:rPr lang="en-US"/>
            <a:t>WWTU Exemption Eligible</a:t>
          </a:r>
        </a:p>
      </dgm:t>
    </dgm:pt>
    <dgm:pt modelId="{54D75FCF-AA7F-4B82-A115-E9996F82D1F0}" type="parTrans" cxnId="{790426F2-CBD0-4445-95F2-C00AC2B2C1B1}">
      <dgm:prSet/>
      <dgm:spPr/>
      <dgm:t>
        <a:bodyPr/>
        <a:lstStyle/>
        <a:p>
          <a:endParaRPr lang="en-US"/>
        </a:p>
      </dgm:t>
    </dgm:pt>
    <dgm:pt modelId="{AB3A52F6-B7C3-4A8E-9D40-E39C5F0FE206}" type="sibTrans" cxnId="{790426F2-CBD0-4445-95F2-C00AC2B2C1B1}">
      <dgm:prSet/>
      <dgm:spPr/>
      <dgm:t>
        <a:bodyPr/>
        <a:lstStyle/>
        <a:p>
          <a:endParaRPr lang="en-US"/>
        </a:p>
      </dgm:t>
    </dgm:pt>
    <dgm:pt modelId="{2EDC82D5-F5F8-4D30-B6D7-83D1F41D1AD5}" type="pres">
      <dgm:prSet presAssocID="{97A1A5EB-DE15-4CA0-B6BA-6D932C32B563}" presName="hierChild1" presStyleCnt="0">
        <dgm:presLayoutVars>
          <dgm:orgChart val="1"/>
          <dgm:chPref val="1"/>
          <dgm:dir/>
          <dgm:animOne val="branch"/>
          <dgm:animLvl val="lvl"/>
          <dgm:resizeHandles/>
        </dgm:presLayoutVars>
      </dgm:prSet>
      <dgm:spPr/>
    </dgm:pt>
    <dgm:pt modelId="{D64E47E3-A1AD-4473-92E7-B1BC7F115665}" type="pres">
      <dgm:prSet presAssocID="{B4B53740-C613-4F85-925C-2815DA3DFCB3}" presName="hierRoot1" presStyleCnt="0">
        <dgm:presLayoutVars>
          <dgm:hierBranch val="init"/>
        </dgm:presLayoutVars>
      </dgm:prSet>
      <dgm:spPr/>
    </dgm:pt>
    <dgm:pt modelId="{C9FB81FD-07BD-4C95-8E11-FA80B19B3393}" type="pres">
      <dgm:prSet presAssocID="{B4B53740-C613-4F85-925C-2815DA3DFCB3}" presName="rootComposite1" presStyleCnt="0"/>
      <dgm:spPr/>
    </dgm:pt>
    <dgm:pt modelId="{DE00AFCF-7907-4BBD-81F6-2A4C3D225A46}" type="pres">
      <dgm:prSet presAssocID="{B4B53740-C613-4F85-925C-2815DA3DFCB3}" presName="rootText1" presStyleLbl="node0" presStyleIdx="0" presStyleCnt="1">
        <dgm:presLayoutVars>
          <dgm:chPref val="3"/>
        </dgm:presLayoutVars>
      </dgm:prSet>
      <dgm:spPr/>
    </dgm:pt>
    <dgm:pt modelId="{2F84B633-1D2E-4062-B031-863ECEB7470B}" type="pres">
      <dgm:prSet presAssocID="{B4B53740-C613-4F85-925C-2815DA3DFCB3}" presName="rootConnector1" presStyleLbl="node1" presStyleIdx="0" presStyleCnt="0"/>
      <dgm:spPr/>
    </dgm:pt>
    <dgm:pt modelId="{E83E9A52-1A0A-4A80-B37B-961DB0261D52}" type="pres">
      <dgm:prSet presAssocID="{B4B53740-C613-4F85-925C-2815DA3DFCB3}" presName="hierChild2" presStyleCnt="0"/>
      <dgm:spPr/>
    </dgm:pt>
    <dgm:pt modelId="{884F3FB2-74EB-4E7D-A979-A7F638A10AE7}" type="pres">
      <dgm:prSet presAssocID="{9731CF71-9A29-424B-B429-664A99081F01}" presName="Name37" presStyleLbl="parChTrans1D2" presStyleIdx="0" presStyleCnt="4"/>
      <dgm:spPr/>
    </dgm:pt>
    <dgm:pt modelId="{362964B1-96D9-4BD0-807B-477A3E8E9731}" type="pres">
      <dgm:prSet presAssocID="{A97BFDAD-55B4-47F7-BBE6-5DD403EFFE18}" presName="hierRoot2" presStyleCnt="0">
        <dgm:presLayoutVars>
          <dgm:hierBranch val="init"/>
        </dgm:presLayoutVars>
      </dgm:prSet>
      <dgm:spPr/>
    </dgm:pt>
    <dgm:pt modelId="{B485717C-89D7-449D-BFC3-B75ECB9285CF}" type="pres">
      <dgm:prSet presAssocID="{A97BFDAD-55B4-47F7-BBE6-5DD403EFFE18}" presName="rootComposite" presStyleCnt="0"/>
      <dgm:spPr/>
    </dgm:pt>
    <dgm:pt modelId="{5EC8BF2C-6370-4792-8662-3299A95F721E}" type="pres">
      <dgm:prSet presAssocID="{A97BFDAD-55B4-47F7-BBE6-5DD403EFFE18}" presName="rootText" presStyleLbl="node2" presStyleIdx="0" presStyleCnt="4">
        <dgm:presLayoutVars>
          <dgm:chPref val="3"/>
        </dgm:presLayoutVars>
      </dgm:prSet>
      <dgm:spPr/>
    </dgm:pt>
    <dgm:pt modelId="{95BDBCC1-0E1F-423D-842F-E4D93FD118F4}" type="pres">
      <dgm:prSet presAssocID="{A97BFDAD-55B4-47F7-BBE6-5DD403EFFE18}" presName="rootConnector" presStyleLbl="node2" presStyleIdx="0" presStyleCnt="4"/>
      <dgm:spPr/>
    </dgm:pt>
    <dgm:pt modelId="{C63D9FBB-2631-4DBD-B08B-EF9A95A816EF}" type="pres">
      <dgm:prSet presAssocID="{A97BFDAD-55B4-47F7-BBE6-5DD403EFFE18}" presName="hierChild4" presStyleCnt="0"/>
      <dgm:spPr/>
    </dgm:pt>
    <dgm:pt modelId="{3F086230-D7AA-425E-A4B6-294EF3C16572}" type="pres">
      <dgm:prSet presAssocID="{192E115E-4F04-4360-9C8D-7BAA17A4FD21}" presName="Name37" presStyleLbl="parChTrans1D3" presStyleIdx="0" presStyleCnt="2"/>
      <dgm:spPr/>
    </dgm:pt>
    <dgm:pt modelId="{48362061-68D8-4C10-A956-2B72A6DDB871}" type="pres">
      <dgm:prSet presAssocID="{9171115D-3A48-4F68-8C07-501F9A1F4543}" presName="hierRoot2" presStyleCnt="0">
        <dgm:presLayoutVars>
          <dgm:hierBranch val="init"/>
        </dgm:presLayoutVars>
      </dgm:prSet>
      <dgm:spPr/>
    </dgm:pt>
    <dgm:pt modelId="{AFEB8DE1-9647-41FB-B8B8-A19C2AD54B10}" type="pres">
      <dgm:prSet presAssocID="{9171115D-3A48-4F68-8C07-501F9A1F4543}" presName="rootComposite" presStyleCnt="0"/>
      <dgm:spPr/>
    </dgm:pt>
    <dgm:pt modelId="{E88ABA93-9B98-464F-80FD-F1FE532BA61D}" type="pres">
      <dgm:prSet presAssocID="{9171115D-3A48-4F68-8C07-501F9A1F4543}" presName="rootText" presStyleLbl="node3" presStyleIdx="0" presStyleCnt="1">
        <dgm:presLayoutVars>
          <dgm:chPref val="3"/>
        </dgm:presLayoutVars>
      </dgm:prSet>
      <dgm:spPr/>
    </dgm:pt>
    <dgm:pt modelId="{5803C4CB-54F8-4FD6-BF96-DB747BFC1C1C}" type="pres">
      <dgm:prSet presAssocID="{9171115D-3A48-4F68-8C07-501F9A1F4543}" presName="rootConnector" presStyleLbl="node3" presStyleIdx="0" presStyleCnt="1"/>
      <dgm:spPr/>
    </dgm:pt>
    <dgm:pt modelId="{4F3C8393-B6C4-4805-AB77-B781029FB4B3}" type="pres">
      <dgm:prSet presAssocID="{9171115D-3A48-4F68-8C07-501F9A1F4543}" presName="hierChild4" presStyleCnt="0"/>
      <dgm:spPr/>
    </dgm:pt>
    <dgm:pt modelId="{A550D8D6-0063-4A21-AF14-0C91C86AAF63}" type="pres">
      <dgm:prSet presAssocID="{54D75FCF-AA7F-4B82-A115-E9996F82D1F0}" presName="Name37" presStyleLbl="parChTrans1D4" presStyleIdx="0" presStyleCnt="2"/>
      <dgm:spPr/>
    </dgm:pt>
    <dgm:pt modelId="{2C8085D8-8C41-4CF2-9207-3C45CF61903D}" type="pres">
      <dgm:prSet presAssocID="{49A974B6-756B-47DB-898A-C17E316A148D}" presName="hierRoot2" presStyleCnt="0">
        <dgm:presLayoutVars>
          <dgm:hierBranch val="init"/>
        </dgm:presLayoutVars>
      </dgm:prSet>
      <dgm:spPr/>
    </dgm:pt>
    <dgm:pt modelId="{CB1307E4-7F95-4398-9682-8260620CFE71}" type="pres">
      <dgm:prSet presAssocID="{49A974B6-756B-47DB-898A-C17E316A148D}" presName="rootComposite" presStyleCnt="0"/>
      <dgm:spPr/>
    </dgm:pt>
    <dgm:pt modelId="{A423ED2B-335F-4307-8CB9-19D8039775CC}" type="pres">
      <dgm:prSet presAssocID="{49A974B6-756B-47DB-898A-C17E316A148D}" presName="rootText" presStyleLbl="node4" presStyleIdx="0" presStyleCnt="2">
        <dgm:presLayoutVars>
          <dgm:chPref val="3"/>
        </dgm:presLayoutVars>
      </dgm:prSet>
      <dgm:spPr/>
    </dgm:pt>
    <dgm:pt modelId="{C8875F8D-2BE3-4AD2-9B5F-4D331C58E53A}" type="pres">
      <dgm:prSet presAssocID="{49A974B6-756B-47DB-898A-C17E316A148D}" presName="rootConnector" presStyleLbl="node4" presStyleIdx="0" presStyleCnt="2"/>
      <dgm:spPr/>
    </dgm:pt>
    <dgm:pt modelId="{2E8E8C4A-4776-4F7C-94AB-5CE397F6338D}" type="pres">
      <dgm:prSet presAssocID="{49A974B6-756B-47DB-898A-C17E316A148D}" presName="hierChild4" presStyleCnt="0"/>
      <dgm:spPr/>
    </dgm:pt>
    <dgm:pt modelId="{33A8FF45-B42F-47B8-8B14-BD52363890FF}" type="pres">
      <dgm:prSet presAssocID="{49A974B6-756B-47DB-898A-C17E316A148D}" presName="hierChild5" presStyleCnt="0"/>
      <dgm:spPr/>
    </dgm:pt>
    <dgm:pt modelId="{17554E0F-6D8D-4D62-A783-AC03CF46FEFE}" type="pres">
      <dgm:prSet presAssocID="{9171115D-3A48-4F68-8C07-501F9A1F4543}" presName="hierChild5" presStyleCnt="0"/>
      <dgm:spPr/>
    </dgm:pt>
    <dgm:pt modelId="{455078C4-E32E-477C-91D6-208EBDA6D7D3}" type="pres">
      <dgm:prSet presAssocID="{A97BFDAD-55B4-47F7-BBE6-5DD403EFFE18}" presName="hierChild5" presStyleCnt="0"/>
      <dgm:spPr/>
    </dgm:pt>
    <dgm:pt modelId="{44D766C8-8C57-4593-88B0-D611AFD2B761}" type="pres">
      <dgm:prSet presAssocID="{36FB1E4D-787C-4380-A70B-E45E6789FB01}" presName="Name37" presStyleLbl="parChTrans1D2" presStyleIdx="1" presStyleCnt="4"/>
      <dgm:spPr/>
    </dgm:pt>
    <dgm:pt modelId="{5BE87002-9144-4D7F-82C6-667DD6344ED1}" type="pres">
      <dgm:prSet presAssocID="{2BB70DFD-2A10-43E1-BA04-4E0B09E9E07B}" presName="hierRoot2" presStyleCnt="0">
        <dgm:presLayoutVars>
          <dgm:hierBranch val="init"/>
        </dgm:presLayoutVars>
      </dgm:prSet>
      <dgm:spPr/>
    </dgm:pt>
    <dgm:pt modelId="{E38DD335-0D10-448D-A71E-3685761AEE29}" type="pres">
      <dgm:prSet presAssocID="{2BB70DFD-2A10-43E1-BA04-4E0B09E9E07B}" presName="rootComposite" presStyleCnt="0"/>
      <dgm:spPr/>
    </dgm:pt>
    <dgm:pt modelId="{B8B67450-F5A3-4950-A57C-391C2EE2E355}" type="pres">
      <dgm:prSet presAssocID="{2BB70DFD-2A10-43E1-BA04-4E0B09E9E07B}" presName="rootText" presStyleLbl="node2" presStyleIdx="1" presStyleCnt="4">
        <dgm:presLayoutVars>
          <dgm:chPref val="3"/>
        </dgm:presLayoutVars>
      </dgm:prSet>
      <dgm:spPr/>
    </dgm:pt>
    <dgm:pt modelId="{B68D6C1D-8CE5-4612-B848-BB64FDC0C0B2}" type="pres">
      <dgm:prSet presAssocID="{2BB70DFD-2A10-43E1-BA04-4E0B09E9E07B}" presName="rootConnector" presStyleLbl="node2" presStyleIdx="1" presStyleCnt="4"/>
      <dgm:spPr/>
    </dgm:pt>
    <dgm:pt modelId="{D04170F8-FA65-49BD-9291-C93E5F1F87C2}" type="pres">
      <dgm:prSet presAssocID="{2BB70DFD-2A10-43E1-BA04-4E0B09E9E07B}" presName="hierChild4" presStyleCnt="0"/>
      <dgm:spPr/>
    </dgm:pt>
    <dgm:pt modelId="{2BDD5DB3-0A04-4BC3-96AA-922B05DA8792}" type="pres">
      <dgm:prSet presAssocID="{2BB70DFD-2A10-43E1-BA04-4E0B09E9E07B}" presName="hierChild5" presStyleCnt="0"/>
      <dgm:spPr/>
    </dgm:pt>
    <dgm:pt modelId="{F9AEAC91-B4E8-4F82-94E4-F98ED2351BD7}" type="pres">
      <dgm:prSet presAssocID="{E94A06A8-7D6E-4ED5-8025-266FA3B2F5C4}" presName="Name111" presStyleLbl="parChTrans1D3" presStyleIdx="1" presStyleCnt="2"/>
      <dgm:spPr/>
    </dgm:pt>
    <dgm:pt modelId="{E9D52555-3D0E-469B-A3A0-262A166FF22F}" type="pres">
      <dgm:prSet presAssocID="{F1E49692-DC6D-4DE0-8941-C2E14E8EA85A}" presName="hierRoot3" presStyleCnt="0">
        <dgm:presLayoutVars>
          <dgm:hierBranch val="r"/>
        </dgm:presLayoutVars>
      </dgm:prSet>
      <dgm:spPr/>
    </dgm:pt>
    <dgm:pt modelId="{A8216183-B425-4F8D-A592-89898C565D56}" type="pres">
      <dgm:prSet presAssocID="{F1E49692-DC6D-4DE0-8941-C2E14E8EA85A}" presName="rootComposite3" presStyleCnt="0"/>
      <dgm:spPr/>
    </dgm:pt>
    <dgm:pt modelId="{9C618613-BC58-4CA3-861B-9DD4D0E41380}" type="pres">
      <dgm:prSet presAssocID="{F1E49692-DC6D-4DE0-8941-C2E14E8EA85A}" presName="rootText3" presStyleLbl="asst2" presStyleIdx="0" presStyleCnt="1">
        <dgm:presLayoutVars>
          <dgm:chPref val="3"/>
        </dgm:presLayoutVars>
      </dgm:prSet>
      <dgm:spPr/>
    </dgm:pt>
    <dgm:pt modelId="{08AF42BD-0FEF-4A24-8887-F697F3D2D937}" type="pres">
      <dgm:prSet presAssocID="{F1E49692-DC6D-4DE0-8941-C2E14E8EA85A}" presName="rootConnector3" presStyleLbl="asst2" presStyleIdx="0" presStyleCnt="1"/>
      <dgm:spPr/>
    </dgm:pt>
    <dgm:pt modelId="{C56627E8-5F2B-4FC1-861D-68287A5A1F96}" type="pres">
      <dgm:prSet presAssocID="{F1E49692-DC6D-4DE0-8941-C2E14E8EA85A}" presName="hierChild6" presStyleCnt="0"/>
      <dgm:spPr/>
    </dgm:pt>
    <dgm:pt modelId="{6769D9FF-3E12-4F86-88C1-13B98D72128C}" type="pres">
      <dgm:prSet presAssocID="{77F8F2CC-9182-47B0-A59C-C79F63E1EC9A}" presName="Name50" presStyleLbl="parChTrans1D4" presStyleIdx="1" presStyleCnt="2"/>
      <dgm:spPr/>
    </dgm:pt>
    <dgm:pt modelId="{A1F82D10-811E-4691-A6E1-E9C999B17E11}" type="pres">
      <dgm:prSet presAssocID="{81A34FA2-3218-4553-91BF-39D0D4493434}" presName="hierRoot2" presStyleCnt="0">
        <dgm:presLayoutVars>
          <dgm:hierBranch val="init"/>
        </dgm:presLayoutVars>
      </dgm:prSet>
      <dgm:spPr/>
    </dgm:pt>
    <dgm:pt modelId="{AB608B49-0AEC-4FD9-B773-427B164EB157}" type="pres">
      <dgm:prSet presAssocID="{81A34FA2-3218-4553-91BF-39D0D4493434}" presName="rootComposite" presStyleCnt="0"/>
      <dgm:spPr/>
    </dgm:pt>
    <dgm:pt modelId="{F5BDEFFB-942A-4F58-B1CE-FAEE0D6F2251}" type="pres">
      <dgm:prSet presAssocID="{81A34FA2-3218-4553-91BF-39D0D4493434}" presName="rootText" presStyleLbl="node4" presStyleIdx="1" presStyleCnt="2">
        <dgm:presLayoutVars>
          <dgm:chPref val="3"/>
        </dgm:presLayoutVars>
      </dgm:prSet>
      <dgm:spPr/>
    </dgm:pt>
    <dgm:pt modelId="{52B1DFC0-AECE-454C-8071-583098050495}" type="pres">
      <dgm:prSet presAssocID="{81A34FA2-3218-4553-91BF-39D0D4493434}" presName="rootConnector" presStyleLbl="node4" presStyleIdx="1" presStyleCnt="2"/>
      <dgm:spPr/>
    </dgm:pt>
    <dgm:pt modelId="{15D472DD-85E9-40C4-9798-718F08792A10}" type="pres">
      <dgm:prSet presAssocID="{81A34FA2-3218-4553-91BF-39D0D4493434}" presName="hierChild4" presStyleCnt="0"/>
      <dgm:spPr/>
    </dgm:pt>
    <dgm:pt modelId="{AB4BBCD2-EE39-4880-A689-E95FF0592222}" type="pres">
      <dgm:prSet presAssocID="{81A34FA2-3218-4553-91BF-39D0D4493434}" presName="hierChild5" presStyleCnt="0"/>
      <dgm:spPr/>
    </dgm:pt>
    <dgm:pt modelId="{0D5A0BE0-C431-4727-8539-66822205280B}" type="pres">
      <dgm:prSet presAssocID="{F1E49692-DC6D-4DE0-8941-C2E14E8EA85A}" presName="hierChild7" presStyleCnt="0"/>
      <dgm:spPr/>
    </dgm:pt>
    <dgm:pt modelId="{44F990F9-E521-4AAD-9FDD-E74C1E45DB55}" type="pres">
      <dgm:prSet presAssocID="{0AF9BE71-1DA3-4AF9-86C8-BCFEF13B565B}" presName="Name37" presStyleLbl="parChTrans1D2" presStyleIdx="2" presStyleCnt="4"/>
      <dgm:spPr/>
    </dgm:pt>
    <dgm:pt modelId="{8C9891FD-2F2D-4BD6-BCA8-9A03971A41DF}" type="pres">
      <dgm:prSet presAssocID="{88FFB5BE-FB0A-40D0-8E54-CDFAE64DEB6A}" presName="hierRoot2" presStyleCnt="0">
        <dgm:presLayoutVars>
          <dgm:hierBranch val="init"/>
        </dgm:presLayoutVars>
      </dgm:prSet>
      <dgm:spPr/>
    </dgm:pt>
    <dgm:pt modelId="{CC5F727F-BE09-4E4F-9E7F-C1B874A9D177}" type="pres">
      <dgm:prSet presAssocID="{88FFB5BE-FB0A-40D0-8E54-CDFAE64DEB6A}" presName="rootComposite" presStyleCnt="0"/>
      <dgm:spPr/>
    </dgm:pt>
    <dgm:pt modelId="{BEEC944C-6360-4ABD-8EA8-1E8A5721B1E4}" type="pres">
      <dgm:prSet presAssocID="{88FFB5BE-FB0A-40D0-8E54-CDFAE64DEB6A}" presName="rootText" presStyleLbl="node2" presStyleIdx="2" presStyleCnt="4">
        <dgm:presLayoutVars>
          <dgm:chPref val="3"/>
        </dgm:presLayoutVars>
      </dgm:prSet>
      <dgm:spPr/>
    </dgm:pt>
    <dgm:pt modelId="{1912577A-4037-425E-9099-0BFEEB1532DB}" type="pres">
      <dgm:prSet presAssocID="{88FFB5BE-FB0A-40D0-8E54-CDFAE64DEB6A}" presName="rootConnector" presStyleLbl="node2" presStyleIdx="2" presStyleCnt="4"/>
      <dgm:spPr/>
    </dgm:pt>
    <dgm:pt modelId="{1013AA83-0D6A-44DA-ADE9-DA9988C4C3CE}" type="pres">
      <dgm:prSet presAssocID="{88FFB5BE-FB0A-40D0-8E54-CDFAE64DEB6A}" presName="hierChild4" presStyleCnt="0"/>
      <dgm:spPr/>
    </dgm:pt>
    <dgm:pt modelId="{C0807EAC-78DB-494F-B622-94C27BB5A470}" type="pres">
      <dgm:prSet presAssocID="{88FFB5BE-FB0A-40D0-8E54-CDFAE64DEB6A}" presName="hierChild5" presStyleCnt="0"/>
      <dgm:spPr/>
    </dgm:pt>
    <dgm:pt modelId="{BDF7EE74-E084-4A34-94B1-2D687429B41B}" type="pres">
      <dgm:prSet presAssocID="{2E781D96-43C9-4073-8428-B51C0ECFADD3}" presName="Name37" presStyleLbl="parChTrans1D2" presStyleIdx="3" presStyleCnt="4"/>
      <dgm:spPr/>
    </dgm:pt>
    <dgm:pt modelId="{B870D8C5-4D3D-4E47-905A-32A7178282AA}" type="pres">
      <dgm:prSet presAssocID="{E3D57F59-9C5F-489D-8E6D-63D5A526D8C4}" presName="hierRoot2" presStyleCnt="0">
        <dgm:presLayoutVars>
          <dgm:hierBranch val="init"/>
        </dgm:presLayoutVars>
      </dgm:prSet>
      <dgm:spPr/>
    </dgm:pt>
    <dgm:pt modelId="{DDAF7E21-D1A4-4105-8141-D76BBAAA917F}" type="pres">
      <dgm:prSet presAssocID="{E3D57F59-9C5F-489D-8E6D-63D5A526D8C4}" presName="rootComposite" presStyleCnt="0"/>
      <dgm:spPr/>
    </dgm:pt>
    <dgm:pt modelId="{570BC229-6D6A-4144-93B9-B1D404F48BA8}" type="pres">
      <dgm:prSet presAssocID="{E3D57F59-9C5F-489D-8E6D-63D5A526D8C4}" presName="rootText" presStyleLbl="node2" presStyleIdx="3" presStyleCnt="4">
        <dgm:presLayoutVars>
          <dgm:chPref val="3"/>
        </dgm:presLayoutVars>
      </dgm:prSet>
      <dgm:spPr/>
    </dgm:pt>
    <dgm:pt modelId="{FFF5A843-4E88-4C4F-AD30-A62C37943F19}" type="pres">
      <dgm:prSet presAssocID="{E3D57F59-9C5F-489D-8E6D-63D5A526D8C4}" presName="rootConnector" presStyleLbl="node2" presStyleIdx="3" presStyleCnt="4"/>
      <dgm:spPr/>
    </dgm:pt>
    <dgm:pt modelId="{39577F5C-45E4-4695-80E7-A9C8FFFA1D7B}" type="pres">
      <dgm:prSet presAssocID="{E3D57F59-9C5F-489D-8E6D-63D5A526D8C4}" presName="hierChild4" presStyleCnt="0"/>
      <dgm:spPr/>
    </dgm:pt>
    <dgm:pt modelId="{530A9CB1-2349-4304-B29E-162A18D58BBC}" type="pres">
      <dgm:prSet presAssocID="{E3D57F59-9C5F-489D-8E6D-63D5A526D8C4}" presName="hierChild5" presStyleCnt="0"/>
      <dgm:spPr/>
    </dgm:pt>
    <dgm:pt modelId="{F3884B1E-3F85-4C78-8AF8-7B0FAE564E71}" type="pres">
      <dgm:prSet presAssocID="{B4B53740-C613-4F85-925C-2815DA3DFCB3}" presName="hierChild3" presStyleCnt="0"/>
      <dgm:spPr/>
    </dgm:pt>
  </dgm:ptLst>
  <dgm:cxnLst>
    <dgm:cxn modelId="{2D2D4620-5CEE-45B6-80C6-980BCA04531B}" type="presOf" srcId="{88FFB5BE-FB0A-40D0-8E54-CDFAE64DEB6A}" destId="{1912577A-4037-425E-9099-0BFEEB1532DB}" srcOrd="1" destOrd="0" presId="urn:microsoft.com/office/officeart/2005/8/layout/orgChart1"/>
    <dgm:cxn modelId="{F86C0229-E5C6-448E-AC71-33ED8E5CE1DA}" type="presOf" srcId="{2E781D96-43C9-4073-8428-B51C0ECFADD3}" destId="{BDF7EE74-E084-4A34-94B1-2D687429B41B}" srcOrd="0" destOrd="0" presId="urn:microsoft.com/office/officeart/2005/8/layout/orgChart1"/>
    <dgm:cxn modelId="{AED9373C-A84B-4DBA-AC43-C631BDA7E080}" type="presOf" srcId="{77F8F2CC-9182-47B0-A59C-C79F63E1EC9A}" destId="{6769D9FF-3E12-4F86-88C1-13B98D72128C}" srcOrd="0" destOrd="0" presId="urn:microsoft.com/office/officeart/2005/8/layout/orgChart1"/>
    <dgm:cxn modelId="{EF89033D-CAB7-4A74-8D75-4515747860F7}" type="presOf" srcId="{36FB1E4D-787C-4380-A70B-E45E6789FB01}" destId="{44D766C8-8C57-4593-88B0-D611AFD2B761}" srcOrd="0" destOrd="0" presId="urn:microsoft.com/office/officeart/2005/8/layout/orgChart1"/>
    <dgm:cxn modelId="{7051DA3F-4DF0-47CF-862E-915E223E624E}" type="presOf" srcId="{A97BFDAD-55B4-47F7-BBE6-5DD403EFFE18}" destId="{95BDBCC1-0E1F-423D-842F-E4D93FD118F4}" srcOrd="1" destOrd="0" presId="urn:microsoft.com/office/officeart/2005/8/layout/orgChart1"/>
    <dgm:cxn modelId="{54220242-244D-4CAA-A963-9D6365CA821A}" type="presOf" srcId="{E94A06A8-7D6E-4ED5-8025-266FA3B2F5C4}" destId="{F9AEAC91-B4E8-4F82-94E4-F98ED2351BD7}" srcOrd="0" destOrd="0" presId="urn:microsoft.com/office/officeart/2005/8/layout/orgChart1"/>
    <dgm:cxn modelId="{EB2A1965-DCCF-4194-BB11-811B0A5E7CCC}" type="presOf" srcId="{0AF9BE71-1DA3-4AF9-86C8-BCFEF13B565B}" destId="{44F990F9-E521-4AAD-9FDD-E74C1E45DB55}" srcOrd="0" destOrd="0" presId="urn:microsoft.com/office/officeart/2005/8/layout/orgChart1"/>
    <dgm:cxn modelId="{7ECD784B-9EAE-4FAE-947E-95D340919D79}" type="presOf" srcId="{E3D57F59-9C5F-489D-8E6D-63D5A526D8C4}" destId="{FFF5A843-4E88-4C4F-AD30-A62C37943F19}" srcOrd="1" destOrd="0" presId="urn:microsoft.com/office/officeart/2005/8/layout/orgChart1"/>
    <dgm:cxn modelId="{56D75F4F-1EDA-462F-B97F-12A012F132B4}" type="presOf" srcId="{9171115D-3A48-4F68-8C07-501F9A1F4543}" destId="{5803C4CB-54F8-4FD6-BF96-DB747BFC1C1C}" srcOrd="1" destOrd="0" presId="urn:microsoft.com/office/officeart/2005/8/layout/orgChart1"/>
    <dgm:cxn modelId="{EB8E2853-8EAF-466D-AB1C-795E251E93F2}" type="presOf" srcId="{A97BFDAD-55B4-47F7-BBE6-5DD403EFFE18}" destId="{5EC8BF2C-6370-4792-8662-3299A95F721E}" srcOrd="0" destOrd="0" presId="urn:microsoft.com/office/officeart/2005/8/layout/orgChart1"/>
    <dgm:cxn modelId="{08A05D75-ADBE-4558-960C-FFFDBE7C75EF}" type="presOf" srcId="{E3D57F59-9C5F-489D-8E6D-63D5A526D8C4}" destId="{570BC229-6D6A-4144-93B9-B1D404F48BA8}" srcOrd="0" destOrd="0" presId="urn:microsoft.com/office/officeart/2005/8/layout/orgChart1"/>
    <dgm:cxn modelId="{67173657-80A4-4588-9FE3-4EA9B5F2A71E}" srcId="{B4B53740-C613-4F85-925C-2815DA3DFCB3}" destId="{2BB70DFD-2A10-43E1-BA04-4E0B09E9E07B}" srcOrd="1" destOrd="0" parTransId="{36FB1E4D-787C-4380-A70B-E45E6789FB01}" sibTransId="{B64E2532-3754-4301-9E12-21D9FFEE3CCD}"/>
    <dgm:cxn modelId="{4D4F2B7C-423C-49FD-A912-CA34880994E6}" type="presOf" srcId="{54D75FCF-AA7F-4B82-A115-E9996F82D1F0}" destId="{A550D8D6-0063-4A21-AF14-0C91C86AAF63}" srcOrd="0" destOrd="0" presId="urn:microsoft.com/office/officeart/2005/8/layout/orgChart1"/>
    <dgm:cxn modelId="{7E923384-25E0-48BD-8294-6BC2E55868CF}" type="presOf" srcId="{9731CF71-9A29-424B-B429-664A99081F01}" destId="{884F3FB2-74EB-4E7D-A979-A7F638A10AE7}" srcOrd="0" destOrd="0" presId="urn:microsoft.com/office/officeart/2005/8/layout/orgChart1"/>
    <dgm:cxn modelId="{52FCCD8D-DDC8-4635-893A-B3895D752B49}" type="presOf" srcId="{B4B53740-C613-4F85-925C-2815DA3DFCB3}" destId="{2F84B633-1D2E-4062-B031-863ECEB7470B}" srcOrd="1" destOrd="0" presId="urn:microsoft.com/office/officeart/2005/8/layout/orgChart1"/>
    <dgm:cxn modelId="{84DD1391-8D4B-441E-8606-BB6C004FAF97}" srcId="{B4B53740-C613-4F85-925C-2815DA3DFCB3}" destId="{88FFB5BE-FB0A-40D0-8E54-CDFAE64DEB6A}" srcOrd="2" destOrd="0" parTransId="{0AF9BE71-1DA3-4AF9-86C8-BCFEF13B565B}" sibTransId="{C11F5771-1680-4315-B4D8-57D13959B60F}"/>
    <dgm:cxn modelId="{3B5C1B92-AA3D-467D-B42F-FADDE9E1FBA6}" srcId="{B4B53740-C613-4F85-925C-2815DA3DFCB3}" destId="{E3D57F59-9C5F-489D-8E6D-63D5A526D8C4}" srcOrd="3" destOrd="0" parTransId="{2E781D96-43C9-4073-8428-B51C0ECFADD3}" sibTransId="{3AEDCCC4-A32D-42A4-98CB-F544EAA0626D}"/>
    <dgm:cxn modelId="{4AC12395-2116-4BDF-8C53-EE3EC6500B2F}" type="presOf" srcId="{F1E49692-DC6D-4DE0-8941-C2E14E8EA85A}" destId="{9C618613-BC58-4CA3-861B-9DD4D0E41380}" srcOrd="0" destOrd="0" presId="urn:microsoft.com/office/officeart/2005/8/layout/orgChart1"/>
    <dgm:cxn modelId="{87C670A2-DBDF-4534-BB32-4EC1966581EA}" type="presOf" srcId="{2BB70DFD-2A10-43E1-BA04-4E0B09E9E07B}" destId="{B68D6C1D-8CE5-4612-B848-BB64FDC0C0B2}" srcOrd="1" destOrd="0" presId="urn:microsoft.com/office/officeart/2005/8/layout/orgChart1"/>
    <dgm:cxn modelId="{EA2B6DA4-309D-4BC2-A365-5C519AD07D7B}" type="presOf" srcId="{B4B53740-C613-4F85-925C-2815DA3DFCB3}" destId="{DE00AFCF-7907-4BBD-81F6-2A4C3D225A46}" srcOrd="0" destOrd="0" presId="urn:microsoft.com/office/officeart/2005/8/layout/orgChart1"/>
    <dgm:cxn modelId="{B2BE6FA4-F910-4F93-862C-CC98E01D98F2}" type="presOf" srcId="{88FFB5BE-FB0A-40D0-8E54-CDFAE64DEB6A}" destId="{BEEC944C-6360-4ABD-8EA8-1E8A5721B1E4}" srcOrd="0" destOrd="0" presId="urn:microsoft.com/office/officeart/2005/8/layout/orgChart1"/>
    <dgm:cxn modelId="{CBC784A4-02B4-4999-908A-321F062B8972}" type="presOf" srcId="{81A34FA2-3218-4553-91BF-39D0D4493434}" destId="{F5BDEFFB-942A-4F58-B1CE-FAEE0D6F2251}" srcOrd="0" destOrd="0" presId="urn:microsoft.com/office/officeart/2005/8/layout/orgChart1"/>
    <dgm:cxn modelId="{8689ABB6-2FAE-4020-8CE8-B822BA9B926A}" srcId="{F1E49692-DC6D-4DE0-8941-C2E14E8EA85A}" destId="{81A34FA2-3218-4553-91BF-39D0D4493434}" srcOrd="0" destOrd="0" parTransId="{77F8F2CC-9182-47B0-A59C-C79F63E1EC9A}" sibTransId="{38641EFA-53BF-4C3E-A69E-D96A01FE4880}"/>
    <dgm:cxn modelId="{735283BF-68B6-4DBF-92EC-D7AC63FBDC81}" type="presOf" srcId="{49A974B6-756B-47DB-898A-C17E316A148D}" destId="{C8875F8D-2BE3-4AD2-9B5F-4D331C58E53A}" srcOrd="1" destOrd="0" presId="urn:microsoft.com/office/officeart/2005/8/layout/orgChart1"/>
    <dgm:cxn modelId="{8890BEC0-237C-468D-BEBB-68B226EC8C65}" srcId="{2BB70DFD-2A10-43E1-BA04-4E0B09E9E07B}" destId="{F1E49692-DC6D-4DE0-8941-C2E14E8EA85A}" srcOrd="0" destOrd="0" parTransId="{E94A06A8-7D6E-4ED5-8025-266FA3B2F5C4}" sibTransId="{C62C0837-84F5-47DD-8073-464B7D85B4F4}"/>
    <dgm:cxn modelId="{5A1303C1-1A9F-4A17-9E8A-3DD01DDE6CA5}" type="presOf" srcId="{F1E49692-DC6D-4DE0-8941-C2E14E8EA85A}" destId="{08AF42BD-0FEF-4A24-8887-F697F3D2D937}" srcOrd="1" destOrd="0" presId="urn:microsoft.com/office/officeart/2005/8/layout/orgChart1"/>
    <dgm:cxn modelId="{D0FCF9C2-F9DF-473B-A543-1E5524171F14}" type="presOf" srcId="{97A1A5EB-DE15-4CA0-B6BA-6D932C32B563}" destId="{2EDC82D5-F5F8-4D30-B6D7-83D1F41D1AD5}" srcOrd="0" destOrd="0" presId="urn:microsoft.com/office/officeart/2005/8/layout/orgChart1"/>
    <dgm:cxn modelId="{18BC43DA-F31F-41DE-853E-45FE8850B60D}" type="presOf" srcId="{2BB70DFD-2A10-43E1-BA04-4E0B09E9E07B}" destId="{B8B67450-F5A3-4950-A57C-391C2EE2E355}" srcOrd="0" destOrd="0" presId="urn:microsoft.com/office/officeart/2005/8/layout/orgChart1"/>
    <dgm:cxn modelId="{5E7229E5-8CBB-4699-98FB-461450EC9647}" type="presOf" srcId="{81A34FA2-3218-4553-91BF-39D0D4493434}" destId="{52B1DFC0-AECE-454C-8071-583098050495}" srcOrd="1" destOrd="0" presId="urn:microsoft.com/office/officeart/2005/8/layout/orgChart1"/>
    <dgm:cxn modelId="{0EE0E1E5-D40F-4B3E-AB2F-03325C167576}" type="presOf" srcId="{9171115D-3A48-4F68-8C07-501F9A1F4543}" destId="{E88ABA93-9B98-464F-80FD-F1FE532BA61D}" srcOrd="0" destOrd="0" presId="urn:microsoft.com/office/officeart/2005/8/layout/orgChart1"/>
    <dgm:cxn modelId="{5DA877E7-F767-4A9D-89D9-BE25527A895F}" srcId="{97A1A5EB-DE15-4CA0-B6BA-6D932C32B563}" destId="{B4B53740-C613-4F85-925C-2815DA3DFCB3}" srcOrd="0" destOrd="0" parTransId="{D0AF4AAF-07A7-4DF2-82C9-B1CF6C04087F}" sibTransId="{D133226D-5190-47F7-B8D2-266F64A9948E}"/>
    <dgm:cxn modelId="{5F5B71E9-08A8-4630-AFFF-AB2F08F40AD1}" srcId="{B4B53740-C613-4F85-925C-2815DA3DFCB3}" destId="{A97BFDAD-55B4-47F7-BBE6-5DD403EFFE18}" srcOrd="0" destOrd="0" parTransId="{9731CF71-9A29-424B-B429-664A99081F01}" sibTransId="{59790F25-5D10-4254-B496-2DECFCD71623}"/>
    <dgm:cxn modelId="{790426F2-CBD0-4445-95F2-C00AC2B2C1B1}" srcId="{9171115D-3A48-4F68-8C07-501F9A1F4543}" destId="{49A974B6-756B-47DB-898A-C17E316A148D}" srcOrd="0" destOrd="0" parTransId="{54D75FCF-AA7F-4B82-A115-E9996F82D1F0}" sibTransId="{AB3A52F6-B7C3-4A8E-9D40-E39C5F0FE206}"/>
    <dgm:cxn modelId="{266DC9F7-8D5B-429A-B06B-31830F6F6668}" type="presOf" srcId="{192E115E-4F04-4360-9C8D-7BAA17A4FD21}" destId="{3F086230-D7AA-425E-A4B6-294EF3C16572}" srcOrd="0" destOrd="0" presId="urn:microsoft.com/office/officeart/2005/8/layout/orgChart1"/>
    <dgm:cxn modelId="{2DB9EFF8-300A-4FE2-8DFA-86FE6A97F11F}" type="presOf" srcId="{49A974B6-756B-47DB-898A-C17E316A148D}" destId="{A423ED2B-335F-4307-8CB9-19D8039775CC}" srcOrd="0" destOrd="0" presId="urn:microsoft.com/office/officeart/2005/8/layout/orgChart1"/>
    <dgm:cxn modelId="{5F1073FE-2B0A-4CFA-AD38-A5D859D595BB}" srcId="{A97BFDAD-55B4-47F7-BBE6-5DD403EFFE18}" destId="{9171115D-3A48-4F68-8C07-501F9A1F4543}" srcOrd="0" destOrd="0" parTransId="{192E115E-4F04-4360-9C8D-7BAA17A4FD21}" sibTransId="{DCE22634-E790-4E45-BF20-FBF2BD0E7957}"/>
    <dgm:cxn modelId="{DEF56BE8-95E4-4D3E-8EFA-49A4AD6C5EC4}" type="presParOf" srcId="{2EDC82D5-F5F8-4D30-B6D7-83D1F41D1AD5}" destId="{D64E47E3-A1AD-4473-92E7-B1BC7F115665}" srcOrd="0" destOrd="0" presId="urn:microsoft.com/office/officeart/2005/8/layout/orgChart1"/>
    <dgm:cxn modelId="{6CB473CF-43D0-43D3-AFD8-30A309250ACE}" type="presParOf" srcId="{D64E47E3-A1AD-4473-92E7-B1BC7F115665}" destId="{C9FB81FD-07BD-4C95-8E11-FA80B19B3393}" srcOrd="0" destOrd="0" presId="urn:microsoft.com/office/officeart/2005/8/layout/orgChart1"/>
    <dgm:cxn modelId="{84DA2907-8F53-4FCB-AB64-F2A82B99C73A}" type="presParOf" srcId="{C9FB81FD-07BD-4C95-8E11-FA80B19B3393}" destId="{DE00AFCF-7907-4BBD-81F6-2A4C3D225A46}" srcOrd="0" destOrd="0" presId="urn:microsoft.com/office/officeart/2005/8/layout/orgChart1"/>
    <dgm:cxn modelId="{931148D0-29B6-47B2-9664-6AB04B57ABB7}" type="presParOf" srcId="{C9FB81FD-07BD-4C95-8E11-FA80B19B3393}" destId="{2F84B633-1D2E-4062-B031-863ECEB7470B}" srcOrd="1" destOrd="0" presId="urn:microsoft.com/office/officeart/2005/8/layout/orgChart1"/>
    <dgm:cxn modelId="{7C66EB62-61D7-45E1-A80C-13B4E06656BA}" type="presParOf" srcId="{D64E47E3-A1AD-4473-92E7-B1BC7F115665}" destId="{E83E9A52-1A0A-4A80-B37B-961DB0261D52}" srcOrd="1" destOrd="0" presId="urn:microsoft.com/office/officeart/2005/8/layout/orgChart1"/>
    <dgm:cxn modelId="{9051ECE2-52DD-4098-9F1E-09FCA6AB8729}" type="presParOf" srcId="{E83E9A52-1A0A-4A80-B37B-961DB0261D52}" destId="{884F3FB2-74EB-4E7D-A979-A7F638A10AE7}" srcOrd="0" destOrd="0" presId="urn:microsoft.com/office/officeart/2005/8/layout/orgChart1"/>
    <dgm:cxn modelId="{DE5BF1A5-0D51-4E6B-8905-3C054246102D}" type="presParOf" srcId="{E83E9A52-1A0A-4A80-B37B-961DB0261D52}" destId="{362964B1-96D9-4BD0-807B-477A3E8E9731}" srcOrd="1" destOrd="0" presId="urn:microsoft.com/office/officeart/2005/8/layout/orgChart1"/>
    <dgm:cxn modelId="{17D72461-F939-471E-8AB0-8D19D9B67ED8}" type="presParOf" srcId="{362964B1-96D9-4BD0-807B-477A3E8E9731}" destId="{B485717C-89D7-449D-BFC3-B75ECB9285CF}" srcOrd="0" destOrd="0" presId="urn:microsoft.com/office/officeart/2005/8/layout/orgChart1"/>
    <dgm:cxn modelId="{87A4F12C-6BEA-4C99-8FB7-F722727CACDC}" type="presParOf" srcId="{B485717C-89D7-449D-BFC3-B75ECB9285CF}" destId="{5EC8BF2C-6370-4792-8662-3299A95F721E}" srcOrd="0" destOrd="0" presId="urn:microsoft.com/office/officeart/2005/8/layout/orgChart1"/>
    <dgm:cxn modelId="{D404B358-CD56-4FE8-9BAE-EC92D17A1D3C}" type="presParOf" srcId="{B485717C-89D7-449D-BFC3-B75ECB9285CF}" destId="{95BDBCC1-0E1F-423D-842F-E4D93FD118F4}" srcOrd="1" destOrd="0" presId="urn:microsoft.com/office/officeart/2005/8/layout/orgChart1"/>
    <dgm:cxn modelId="{06FE93E3-6E0D-4786-BFAC-9246086148D4}" type="presParOf" srcId="{362964B1-96D9-4BD0-807B-477A3E8E9731}" destId="{C63D9FBB-2631-4DBD-B08B-EF9A95A816EF}" srcOrd="1" destOrd="0" presId="urn:microsoft.com/office/officeart/2005/8/layout/orgChart1"/>
    <dgm:cxn modelId="{AEBAA92E-AB01-4581-8382-5039261E0CDC}" type="presParOf" srcId="{C63D9FBB-2631-4DBD-B08B-EF9A95A816EF}" destId="{3F086230-D7AA-425E-A4B6-294EF3C16572}" srcOrd="0" destOrd="0" presId="urn:microsoft.com/office/officeart/2005/8/layout/orgChart1"/>
    <dgm:cxn modelId="{267A1A47-D008-4FBD-AB0E-FE64FA62AECD}" type="presParOf" srcId="{C63D9FBB-2631-4DBD-B08B-EF9A95A816EF}" destId="{48362061-68D8-4C10-A956-2B72A6DDB871}" srcOrd="1" destOrd="0" presId="urn:microsoft.com/office/officeart/2005/8/layout/orgChart1"/>
    <dgm:cxn modelId="{65EADF25-0E0B-4181-B8C7-5AD04094582B}" type="presParOf" srcId="{48362061-68D8-4C10-A956-2B72A6DDB871}" destId="{AFEB8DE1-9647-41FB-B8B8-A19C2AD54B10}" srcOrd="0" destOrd="0" presId="urn:microsoft.com/office/officeart/2005/8/layout/orgChart1"/>
    <dgm:cxn modelId="{F678C381-C7AD-4DB7-A369-D09FC90D0866}" type="presParOf" srcId="{AFEB8DE1-9647-41FB-B8B8-A19C2AD54B10}" destId="{E88ABA93-9B98-464F-80FD-F1FE532BA61D}" srcOrd="0" destOrd="0" presId="urn:microsoft.com/office/officeart/2005/8/layout/orgChart1"/>
    <dgm:cxn modelId="{EC24EF60-8AB4-437F-BBC8-955594452714}" type="presParOf" srcId="{AFEB8DE1-9647-41FB-B8B8-A19C2AD54B10}" destId="{5803C4CB-54F8-4FD6-BF96-DB747BFC1C1C}" srcOrd="1" destOrd="0" presId="urn:microsoft.com/office/officeart/2005/8/layout/orgChart1"/>
    <dgm:cxn modelId="{01D4D2E3-ADD8-4AE6-9728-EBFD52A51F12}" type="presParOf" srcId="{48362061-68D8-4C10-A956-2B72A6DDB871}" destId="{4F3C8393-B6C4-4805-AB77-B781029FB4B3}" srcOrd="1" destOrd="0" presId="urn:microsoft.com/office/officeart/2005/8/layout/orgChart1"/>
    <dgm:cxn modelId="{6750650A-6440-4D2B-BDF8-1C6C744866F4}" type="presParOf" srcId="{4F3C8393-B6C4-4805-AB77-B781029FB4B3}" destId="{A550D8D6-0063-4A21-AF14-0C91C86AAF63}" srcOrd="0" destOrd="0" presId="urn:microsoft.com/office/officeart/2005/8/layout/orgChart1"/>
    <dgm:cxn modelId="{439257BF-8462-4512-BA87-20831D6A27DB}" type="presParOf" srcId="{4F3C8393-B6C4-4805-AB77-B781029FB4B3}" destId="{2C8085D8-8C41-4CF2-9207-3C45CF61903D}" srcOrd="1" destOrd="0" presId="urn:microsoft.com/office/officeart/2005/8/layout/orgChart1"/>
    <dgm:cxn modelId="{302D59A3-55D1-4D3C-A255-5298454CADDC}" type="presParOf" srcId="{2C8085D8-8C41-4CF2-9207-3C45CF61903D}" destId="{CB1307E4-7F95-4398-9682-8260620CFE71}" srcOrd="0" destOrd="0" presId="urn:microsoft.com/office/officeart/2005/8/layout/orgChart1"/>
    <dgm:cxn modelId="{930E60BF-26CF-4A4E-9C61-5F0E123D4DAC}" type="presParOf" srcId="{CB1307E4-7F95-4398-9682-8260620CFE71}" destId="{A423ED2B-335F-4307-8CB9-19D8039775CC}" srcOrd="0" destOrd="0" presId="urn:microsoft.com/office/officeart/2005/8/layout/orgChart1"/>
    <dgm:cxn modelId="{C8D40C98-A384-45E0-BC2B-BDBEE6CE9634}" type="presParOf" srcId="{CB1307E4-7F95-4398-9682-8260620CFE71}" destId="{C8875F8D-2BE3-4AD2-9B5F-4D331C58E53A}" srcOrd="1" destOrd="0" presId="urn:microsoft.com/office/officeart/2005/8/layout/orgChart1"/>
    <dgm:cxn modelId="{8B53B80C-E81F-408D-82B0-23A4FD831634}" type="presParOf" srcId="{2C8085D8-8C41-4CF2-9207-3C45CF61903D}" destId="{2E8E8C4A-4776-4F7C-94AB-5CE397F6338D}" srcOrd="1" destOrd="0" presId="urn:microsoft.com/office/officeart/2005/8/layout/orgChart1"/>
    <dgm:cxn modelId="{F45BF401-AFDD-4504-9938-76EDBFBAF74B}" type="presParOf" srcId="{2C8085D8-8C41-4CF2-9207-3C45CF61903D}" destId="{33A8FF45-B42F-47B8-8B14-BD52363890FF}" srcOrd="2" destOrd="0" presId="urn:microsoft.com/office/officeart/2005/8/layout/orgChart1"/>
    <dgm:cxn modelId="{520D9D5B-0711-4CDA-A5AF-420080355E56}" type="presParOf" srcId="{48362061-68D8-4C10-A956-2B72A6DDB871}" destId="{17554E0F-6D8D-4D62-A783-AC03CF46FEFE}" srcOrd="2" destOrd="0" presId="urn:microsoft.com/office/officeart/2005/8/layout/orgChart1"/>
    <dgm:cxn modelId="{0E4BC7BC-FDFE-4C9E-93F5-1F3519EE1C29}" type="presParOf" srcId="{362964B1-96D9-4BD0-807B-477A3E8E9731}" destId="{455078C4-E32E-477C-91D6-208EBDA6D7D3}" srcOrd="2" destOrd="0" presId="urn:microsoft.com/office/officeart/2005/8/layout/orgChart1"/>
    <dgm:cxn modelId="{CC4CB804-79EA-4EF7-8AD7-A0AE0EE66763}" type="presParOf" srcId="{E83E9A52-1A0A-4A80-B37B-961DB0261D52}" destId="{44D766C8-8C57-4593-88B0-D611AFD2B761}" srcOrd="2" destOrd="0" presId="urn:microsoft.com/office/officeart/2005/8/layout/orgChart1"/>
    <dgm:cxn modelId="{73568494-6C7F-405B-AB29-3233EBE89C95}" type="presParOf" srcId="{E83E9A52-1A0A-4A80-B37B-961DB0261D52}" destId="{5BE87002-9144-4D7F-82C6-667DD6344ED1}" srcOrd="3" destOrd="0" presId="urn:microsoft.com/office/officeart/2005/8/layout/orgChart1"/>
    <dgm:cxn modelId="{E359A7B4-8E9D-4871-BC40-D969C56491F8}" type="presParOf" srcId="{5BE87002-9144-4D7F-82C6-667DD6344ED1}" destId="{E38DD335-0D10-448D-A71E-3685761AEE29}" srcOrd="0" destOrd="0" presId="urn:microsoft.com/office/officeart/2005/8/layout/orgChart1"/>
    <dgm:cxn modelId="{9A696C21-D8E4-48D3-8F93-E817B716C880}" type="presParOf" srcId="{E38DD335-0D10-448D-A71E-3685761AEE29}" destId="{B8B67450-F5A3-4950-A57C-391C2EE2E355}" srcOrd="0" destOrd="0" presId="urn:microsoft.com/office/officeart/2005/8/layout/orgChart1"/>
    <dgm:cxn modelId="{04C3577F-A27F-46DE-823C-FDD43AABAEA3}" type="presParOf" srcId="{E38DD335-0D10-448D-A71E-3685761AEE29}" destId="{B68D6C1D-8CE5-4612-B848-BB64FDC0C0B2}" srcOrd="1" destOrd="0" presId="urn:microsoft.com/office/officeart/2005/8/layout/orgChart1"/>
    <dgm:cxn modelId="{4CC4AB6D-72BA-4BAD-BBBC-65E7B58767BA}" type="presParOf" srcId="{5BE87002-9144-4D7F-82C6-667DD6344ED1}" destId="{D04170F8-FA65-49BD-9291-C93E5F1F87C2}" srcOrd="1" destOrd="0" presId="urn:microsoft.com/office/officeart/2005/8/layout/orgChart1"/>
    <dgm:cxn modelId="{CF859794-9E38-4A43-B0AD-57202E12734E}" type="presParOf" srcId="{5BE87002-9144-4D7F-82C6-667DD6344ED1}" destId="{2BDD5DB3-0A04-4BC3-96AA-922B05DA8792}" srcOrd="2" destOrd="0" presId="urn:microsoft.com/office/officeart/2005/8/layout/orgChart1"/>
    <dgm:cxn modelId="{81C2A52C-CB39-433E-8466-AD030B042A25}" type="presParOf" srcId="{2BDD5DB3-0A04-4BC3-96AA-922B05DA8792}" destId="{F9AEAC91-B4E8-4F82-94E4-F98ED2351BD7}" srcOrd="0" destOrd="0" presId="urn:microsoft.com/office/officeart/2005/8/layout/orgChart1"/>
    <dgm:cxn modelId="{2B1805BD-EBCF-44C5-8930-8EB043EB9FA1}" type="presParOf" srcId="{2BDD5DB3-0A04-4BC3-96AA-922B05DA8792}" destId="{E9D52555-3D0E-469B-A3A0-262A166FF22F}" srcOrd="1" destOrd="0" presId="urn:microsoft.com/office/officeart/2005/8/layout/orgChart1"/>
    <dgm:cxn modelId="{B4D508E7-9924-4F7A-986B-D17BA2F85202}" type="presParOf" srcId="{E9D52555-3D0E-469B-A3A0-262A166FF22F}" destId="{A8216183-B425-4F8D-A592-89898C565D56}" srcOrd="0" destOrd="0" presId="urn:microsoft.com/office/officeart/2005/8/layout/orgChart1"/>
    <dgm:cxn modelId="{DDB37C06-474A-4797-B940-927C9356B3F5}" type="presParOf" srcId="{A8216183-B425-4F8D-A592-89898C565D56}" destId="{9C618613-BC58-4CA3-861B-9DD4D0E41380}" srcOrd="0" destOrd="0" presId="urn:microsoft.com/office/officeart/2005/8/layout/orgChart1"/>
    <dgm:cxn modelId="{9F3FEA11-4723-4254-A3CF-C1E7DF85FBD1}" type="presParOf" srcId="{A8216183-B425-4F8D-A592-89898C565D56}" destId="{08AF42BD-0FEF-4A24-8887-F697F3D2D937}" srcOrd="1" destOrd="0" presId="urn:microsoft.com/office/officeart/2005/8/layout/orgChart1"/>
    <dgm:cxn modelId="{44C3A7EA-15BF-47E6-805F-D85C77D5652F}" type="presParOf" srcId="{E9D52555-3D0E-469B-A3A0-262A166FF22F}" destId="{C56627E8-5F2B-4FC1-861D-68287A5A1F96}" srcOrd="1" destOrd="0" presId="urn:microsoft.com/office/officeart/2005/8/layout/orgChart1"/>
    <dgm:cxn modelId="{1BC39828-EFDA-468F-AC6D-EBBC89B8CEC2}" type="presParOf" srcId="{C56627E8-5F2B-4FC1-861D-68287A5A1F96}" destId="{6769D9FF-3E12-4F86-88C1-13B98D72128C}" srcOrd="0" destOrd="0" presId="urn:microsoft.com/office/officeart/2005/8/layout/orgChart1"/>
    <dgm:cxn modelId="{D807FE61-516A-497A-9C40-3CDF67081A10}" type="presParOf" srcId="{C56627E8-5F2B-4FC1-861D-68287A5A1F96}" destId="{A1F82D10-811E-4691-A6E1-E9C999B17E11}" srcOrd="1" destOrd="0" presId="urn:microsoft.com/office/officeart/2005/8/layout/orgChart1"/>
    <dgm:cxn modelId="{C56EEFDE-C02E-4F59-BCB2-BE74C6C32AE9}" type="presParOf" srcId="{A1F82D10-811E-4691-A6E1-E9C999B17E11}" destId="{AB608B49-0AEC-4FD9-B773-427B164EB157}" srcOrd="0" destOrd="0" presId="urn:microsoft.com/office/officeart/2005/8/layout/orgChart1"/>
    <dgm:cxn modelId="{2717396D-AFF3-4540-B7FD-B014417C649E}" type="presParOf" srcId="{AB608B49-0AEC-4FD9-B773-427B164EB157}" destId="{F5BDEFFB-942A-4F58-B1CE-FAEE0D6F2251}" srcOrd="0" destOrd="0" presId="urn:microsoft.com/office/officeart/2005/8/layout/orgChart1"/>
    <dgm:cxn modelId="{A6355E85-2843-4D50-8047-4DBA5241D740}" type="presParOf" srcId="{AB608B49-0AEC-4FD9-B773-427B164EB157}" destId="{52B1DFC0-AECE-454C-8071-583098050495}" srcOrd="1" destOrd="0" presId="urn:microsoft.com/office/officeart/2005/8/layout/orgChart1"/>
    <dgm:cxn modelId="{43B1609C-9AE1-4016-A60A-6B1F98946DA6}" type="presParOf" srcId="{A1F82D10-811E-4691-A6E1-E9C999B17E11}" destId="{15D472DD-85E9-40C4-9798-718F08792A10}" srcOrd="1" destOrd="0" presId="urn:microsoft.com/office/officeart/2005/8/layout/orgChart1"/>
    <dgm:cxn modelId="{0A93E02F-1725-4A57-ACD2-00F060585005}" type="presParOf" srcId="{A1F82D10-811E-4691-A6E1-E9C999B17E11}" destId="{AB4BBCD2-EE39-4880-A689-E95FF0592222}" srcOrd="2" destOrd="0" presId="urn:microsoft.com/office/officeart/2005/8/layout/orgChart1"/>
    <dgm:cxn modelId="{7A4CFB45-12D6-42EC-A7DF-6DCC8E9E54D3}" type="presParOf" srcId="{E9D52555-3D0E-469B-A3A0-262A166FF22F}" destId="{0D5A0BE0-C431-4727-8539-66822205280B}" srcOrd="2" destOrd="0" presId="urn:microsoft.com/office/officeart/2005/8/layout/orgChart1"/>
    <dgm:cxn modelId="{F909974B-A8A1-4185-8D71-0881C03F9374}" type="presParOf" srcId="{E83E9A52-1A0A-4A80-B37B-961DB0261D52}" destId="{44F990F9-E521-4AAD-9FDD-E74C1E45DB55}" srcOrd="4" destOrd="0" presId="urn:microsoft.com/office/officeart/2005/8/layout/orgChart1"/>
    <dgm:cxn modelId="{0918AD8E-5EEE-4C75-A181-2CCCEE9B858C}" type="presParOf" srcId="{E83E9A52-1A0A-4A80-B37B-961DB0261D52}" destId="{8C9891FD-2F2D-4BD6-BCA8-9A03971A41DF}" srcOrd="5" destOrd="0" presId="urn:microsoft.com/office/officeart/2005/8/layout/orgChart1"/>
    <dgm:cxn modelId="{4476C995-2993-4225-9329-7E2BCBA99BED}" type="presParOf" srcId="{8C9891FD-2F2D-4BD6-BCA8-9A03971A41DF}" destId="{CC5F727F-BE09-4E4F-9E7F-C1B874A9D177}" srcOrd="0" destOrd="0" presId="urn:microsoft.com/office/officeart/2005/8/layout/orgChart1"/>
    <dgm:cxn modelId="{5F485AC8-E909-425E-AFDE-F52CCEEA3C25}" type="presParOf" srcId="{CC5F727F-BE09-4E4F-9E7F-C1B874A9D177}" destId="{BEEC944C-6360-4ABD-8EA8-1E8A5721B1E4}" srcOrd="0" destOrd="0" presId="urn:microsoft.com/office/officeart/2005/8/layout/orgChart1"/>
    <dgm:cxn modelId="{31B2D956-B6D6-4643-BA4B-7DB1F39D7DAE}" type="presParOf" srcId="{CC5F727F-BE09-4E4F-9E7F-C1B874A9D177}" destId="{1912577A-4037-425E-9099-0BFEEB1532DB}" srcOrd="1" destOrd="0" presId="urn:microsoft.com/office/officeart/2005/8/layout/orgChart1"/>
    <dgm:cxn modelId="{C7DEB638-CD0E-462A-895D-FFB5607671CA}" type="presParOf" srcId="{8C9891FD-2F2D-4BD6-BCA8-9A03971A41DF}" destId="{1013AA83-0D6A-44DA-ADE9-DA9988C4C3CE}" srcOrd="1" destOrd="0" presId="urn:microsoft.com/office/officeart/2005/8/layout/orgChart1"/>
    <dgm:cxn modelId="{49925CF2-3A96-4755-AF47-2E3D38975919}" type="presParOf" srcId="{8C9891FD-2F2D-4BD6-BCA8-9A03971A41DF}" destId="{C0807EAC-78DB-494F-B622-94C27BB5A470}" srcOrd="2" destOrd="0" presId="urn:microsoft.com/office/officeart/2005/8/layout/orgChart1"/>
    <dgm:cxn modelId="{DDF0061B-0B0E-4CC5-8C08-383526AC4C7F}" type="presParOf" srcId="{E83E9A52-1A0A-4A80-B37B-961DB0261D52}" destId="{BDF7EE74-E084-4A34-94B1-2D687429B41B}" srcOrd="6" destOrd="0" presId="urn:microsoft.com/office/officeart/2005/8/layout/orgChart1"/>
    <dgm:cxn modelId="{8B01EA4B-47CD-4AE6-B7BE-20F7602F7C17}" type="presParOf" srcId="{E83E9A52-1A0A-4A80-B37B-961DB0261D52}" destId="{B870D8C5-4D3D-4E47-905A-32A7178282AA}" srcOrd="7" destOrd="0" presId="urn:microsoft.com/office/officeart/2005/8/layout/orgChart1"/>
    <dgm:cxn modelId="{368DE3C8-5BDD-425A-810F-574B09EEE876}" type="presParOf" srcId="{B870D8C5-4D3D-4E47-905A-32A7178282AA}" destId="{DDAF7E21-D1A4-4105-8141-D76BBAAA917F}" srcOrd="0" destOrd="0" presId="urn:microsoft.com/office/officeart/2005/8/layout/orgChart1"/>
    <dgm:cxn modelId="{330A4738-2F51-40BA-B6CA-4FDA54C54107}" type="presParOf" srcId="{DDAF7E21-D1A4-4105-8141-D76BBAAA917F}" destId="{570BC229-6D6A-4144-93B9-B1D404F48BA8}" srcOrd="0" destOrd="0" presId="urn:microsoft.com/office/officeart/2005/8/layout/orgChart1"/>
    <dgm:cxn modelId="{A49105F4-F7E2-4936-8D75-96A8FC346975}" type="presParOf" srcId="{DDAF7E21-D1A4-4105-8141-D76BBAAA917F}" destId="{FFF5A843-4E88-4C4F-AD30-A62C37943F19}" srcOrd="1" destOrd="0" presId="urn:microsoft.com/office/officeart/2005/8/layout/orgChart1"/>
    <dgm:cxn modelId="{F748C673-E9EE-4535-8A2C-6157FA3AAF7A}" type="presParOf" srcId="{B870D8C5-4D3D-4E47-905A-32A7178282AA}" destId="{39577F5C-45E4-4695-80E7-A9C8FFFA1D7B}" srcOrd="1" destOrd="0" presId="urn:microsoft.com/office/officeart/2005/8/layout/orgChart1"/>
    <dgm:cxn modelId="{8292E531-FCFE-49DC-A965-EC9748A36C9D}" type="presParOf" srcId="{B870D8C5-4D3D-4E47-905A-32A7178282AA}" destId="{530A9CB1-2349-4304-B29E-162A18D58BBC}" srcOrd="2" destOrd="0" presId="urn:microsoft.com/office/officeart/2005/8/layout/orgChart1"/>
    <dgm:cxn modelId="{4DDC42D9-7EE7-4460-AE39-5C0DAEC78D1E}" type="presParOf" srcId="{D64E47E3-A1AD-4473-92E7-B1BC7F115665}" destId="{F3884B1E-3F85-4C78-8AF8-7B0FAE564E7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78F621-4AF5-455C-9ED7-88AFD4122FC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05D778A-C567-4166-B318-D176D4F59BB7}">
      <dgm:prSet/>
      <dgm:spPr>
        <a:solidFill>
          <a:schemeClr val="accent2">
            <a:lumMod val="75000"/>
          </a:schemeClr>
        </a:solidFill>
      </dgm:spPr>
      <dgm:t>
        <a:bodyPr/>
        <a:lstStyle/>
        <a:p>
          <a:r>
            <a:rPr lang="en-US"/>
            <a:t>Enacted in 1978  - controls pollutants sent to Publicly Owned Treatment Works (POTWs).</a:t>
          </a:r>
        </a:p>
      </dgm:t>
    </dgm:pt>
    <dgm:pt modelId="{683B541D-3576-4296-A123-9A1E1A8F07FA}" type="parTrans" cxnId="{D7AC51F4-9B81-46D3-857B-E9F76E1E6F3E}">
      <dgm:prSet/>
      <dgm:spPr/>
      <dgm:t>
        <a:bodyPr/>
        <a:lstStyle/>
        <a:p>
          <a:endParaRPr lang="en-US"/>
        </a:p>
      </dgm:t>
    </dgm:pt>
    <dgm:pt modelId="{A7E91A43-8AB0-469D-ADF9-3ED439D200D8}" type="sibTrans" cxnId="{D7AC51F4-9B81-46D3-857B-E9F76E1E6F3E}">
      <dgm:prSet/>
      <dgm:spPr/>
      <dgm:t>
        <a:bodyPr/>
        <a:lstStyle/>
        <a:p>
          <a:endParaRPr lang="en-US"/>
        </a:p>
      </dgm:t>
    </dgm:pt>
    <dgm:pt modelId="{D42BF9AF-00B0-4137-915B-98408625559D}">
      <dgm:prSet/>
      <dgm:spPr>
        <a:solidFill>
          <a:schemeClr val="accent3">
            <a:lumMod val="75000"/>
          </a:schemeClr>
        </a:solidFill>
      </dgm:spPr>
      <dgm:t>
        <a:bodyPr/>
        <a:lstStyle/>
        <a:p>
          <a:r>
            <a:rPr lang="en-US"/>
            <a:t>Amended in 2005 with the “Streamlining Rule”.</a:t>
          </a:r>
        </a:p>
      </dgm:t>
    </dgm:pt>
    <dgm:pt modelId="{1558D52F-98FA-4117-9595-BAF9D69C176A}" type="parTrans" cxnId="{34921E21-743A-4AF6-8091-B4A91D6B6C73}">
      <dgm:prSet/>
      <dgm:spPr/>
      <dgm:t>
        <a:bodyPr/>
        <a:lstStyle/>
        <a:p>
          <a:endParaRPr lang="en-US"/>
        </a:p>
      </dgm:t>
    </dgm:pt>
    <dgm:pt modelId="{C65C707B-A0D3-4E12-8B72-ABA51179E2ED}" type="sibTrans" cxnId="{34921E21-743A-4AF6-8091-B4A91D6B6C73}">
      <dgm:prSet/>
      <dgm:spPr/>
      <dgm:t>
        <a:bodyPr/>
        <a:lstStyle/>
        <a:p>
          <a:endParaRPr lang="en-US"/>
        </a:p>
      </dgm:t>
    </dgm:pt>
    <dgm:pt modelId="{8190D95C-A203-4047-A821-072115DCA074}">
      <dgm:prSet/>
      <dgm:spPr>
        <a:solidFill>
          <a:schemeClr val="accent4">
            <a:lumMod val="75000"/>
          </a:schemeClr>
        </a:solidFill>
      </dgm:spPr>
      <dgm:t>
        <a:bodyPr/>
        <a:lstStyle/>
        <a:p>
          <a:r>
            <a:rPr lang="en-US"/>
            <a:t>Designed to protect a POTW against pass-through and interference of pollutants.</a:t>
          </a:r>
        </a:p>
      </dgm:t>
    </dgm:pt>
    <dgm:pt modelId="{DFECFA21-D79C-47D0-9FB5-6562B4E5276E}" type="parTrans" cxnId="{F5088911-5BC9-4471-A8B0-C338D9DDDC34}">
      <dgm:prSet/>
      <dgm:spPr/>
      <dgm:t>
        <a:bodyPr/>
        <a:lstStyle/>
        <a:p>
          <a:endParaRPr lang="en-US"/>
        </a:p>
      </dgm:t>
    </dgm:pt>
    <dgm:pt modelId="{2C12E702-2FEE-4B20-B8BA-A8A6200AB23C}" type="sibTrans" cxnId="{F5088911-5BC9-4471-A8B0-C338D9DDDC34}">
      <dgm:prSet/>
      <dgm:spPr/>
      <dgm:t>
        <a:bodyPr/>
        <a:lstStyle/>
        <a:p>
          <a:endParaRPr lang="en-US"/>
        </a:p>
      </dgm:t>
    </dgm:pt>
    <dgm:pt modelId="{FCBA2CF3-41F0-4A47-BE9B-A07034D9B44A}">
      <dgm:prSet/>
      <dgm:spPr/>
      <dgm:t>
        <a:bodyPr/>
        <a:lstStyle/>
        <a:p>
          <a:r>
            <a:rPr lang="en-US"/>
            <a:t>May regulate anything which enters a Public Sewer System – except residential waste.</a:t>
          </a:r>
        </a:p>
      </dgm:t>
    </dgm:pt>
    <dgm:pt modelId="{1AF79EC9-141A-4531-A389-BB8B6EA6AED3}" type="parTrans" cxnId="{14E93DBE-720F-44E5-B918-DA9AE92F3792}">
      <dgm:prSet/>
      <dgm:spPr/>
      <dgm:t>
        <a:bodyPr/>
        <a:lstStyle/>
        <a:p>
          <a:endParaRPr lang="en-US"/>
        </a:p>
      </dgm:t>
    </dgm:pt>
    <dgm:pt modelId="{D06A1E99-CEFB-4474-A414-4DE93CD21359}" type="sibTrans" cxnId="{14E93DBE-720F-44E5-B918-DA9AE92F3792}">
      <dgm:prSet/>
      <dgm:spPr/>
      <dgm:t>
        <a:bodyPr/>
        <a:lstStyle/>
        <a:p>
          <a:endParaRPr lang="en-US"/>
        </a:p>
      </dgm:t>
    </dgm:pt>
    <dgm:pt modelId="{6A25FE2A-26B9-41E7-B729-01266DBCDE7E}" type="pres">
      <dgm:prSet presAssocID="{6378F621-4AF5-455C-9ED7-88AFD4122FC5}" presName="linear" presStyleCnt="0">
        <dgm:presLayoutVars>
          <dgm:animLvl val="lvl"/>
          <dgm:resizeHandles val="exact"/>
        </dgm:presLayoutVars>
      </dgm:prSet>
      <dgm:spPr/>
    </dgm:pt>
    <dgm:pt modelId="{E44C7E3C-81E2-4150-805C-4ED3A527BBC8}" type="pres">
      <dgm:prSet presAssocID="{F05D778A-C567-4166-B318-D176D4F59BB7}" presName="parentText" presStyleLbl="node1" presStyleIdx="0" presStyleCnt="4">
        <dgm:presLayoutVars>
          <dgm:chMax val="0"/>
          <dgm:bulletEnabled val="1"/>
        </dgm:presLayoutVars>
      </dgm:prSet>
      <dgm:spPr/>
    </dgm:pt>
    <dgm:pt modelId="{80F6211D-06DB-481D-838E-4E422100121A}" type="pres">
      <dgm:prSet presAssocID="{A7E91A43-8AB0-469D-ADF9-3ED439D200D8}" presName="spacer" presStyleCnt="0"/>
      <dgm:spPr/>
    </dgm:pt>
    <dgm:pt modelId="{EDBC557D-40F5-46A1-AFCA-57B8EBBC103F}" type="pres">
      <dgm:prSet presAssocID="{D42BF9AF-00B0-4137-915B-98408625559D}" presName="parentText" presStyleLbl="node1" presStyleIdx="1" presStyleCnt="4">
        <dgm:presLayoutVars>
          <dgm:chMax val="0"/>
          <dgm:bulletEnabled val="1"/>
        </dgm:presLayoutVars>
      </dgm:prSet>
      <dgm:spPr/>
    </dgm:pt>
    <dgm:pt modelId="{2A9F5D2C-FE58-4DEC-8191-E7C045C63567}" type="pres">
      <dgm:prSet presAssocID="{C65C707B-A0D3-4E12-8B72-ABA51179E2ED}" presName="spacer" presStyleCnt="0"/>
      <dgm:spPr/>
    </dgm:pt>
    <dgm:pt modelId="{2B46C92F-FFF7-465B-8E8E-7E4571B5DDFF}" type="pres">
      <dgm:prSet presAssocID="{8190D95C-A203-4047-A821-072115DCA074}" presName="parentText" presStyleLbl="node1" presStyleIdx="2" presStyleCnt="4">
        <dgm:presLayoutVars>
          <dgm:chMax val="0"/>
          <dgm:bulletEnabled val="1"/>
        </dgm:presLayoutVars>
      </dgm:prSet>
      <dgm:spPr/>
    </dgm:pt>
    <dgm:pt modelId="{7CA5AC7C-86D4-4D5F-9C36-70A9966BE1CD}" type="pres">
      <dgm:prSet presAssocID="{2C12E702-2FEE-4B20-B8BA-A8A6200AB23C}" presName="spacer" presStyleCnt="0"/>
      <dgm:spPr/>
    </dgm:pt>
    <dgm:pt modelId="{48A12FA3-275E-4720-9F5F-1CA2FC9CC472}" type="pres">
      <dgm:prSet presAssocID="{FCBA2CF3-41F0-4A47-BE9B-A07034D9B44A}" presName="parentText" presStyleLbl="node1" presStyleIdx="3" presStyleCnt="4">
        <dgm:presLayoutVars>
          <dgm:chMax val="0"/>
          <dgm:bulletEnabled val="1"/>
        </dgm:presLayoutVars>
      </dgm:prSet>
      <dgm:spPr/>
    </dgm:pt>
  </dgm:ptLst>
  <dgm:cxnLst>
    <dgm:cxn modelId="{F5088911-5BC9-4471-A8B0-C338D9DDDC34}" srcId="{6378F621-4AF5-455C-9ED7-88AFD4122FC5}" destId="{8190D95C-A203-4047-A821-072115DCA074}" srcOrd="2" destOrd="0" parTransId="{DFECFA21-D79C-47D0-9FB5-6562B4E5276E}" sibTransId="{2C12E702-2FEE-4B20-B8BA-A8A6200AB23C}"/>
    <dgm:cxn modelId="{34921E21-743A-4AF6-8091-B4A91D6B6C73}" srcId="{6378F621-4AF5-455C-9ED7-88AFD4122FC5}" destId="{D42BF9AF-00B0-4137-915B-98408625559D}" srcOrd="1" destOrd="0" parTransId="{1558D52F-98FA-4117-9595-BAF9D69C176A}" sibTransId="{C65C707B-A0D3-4E12-8B72-ABA51179E2ED}"/>
    <dgm:cxn modelId="{29C96A30-E56E-409D-8A9C-92497D5CFDF4}" type="presOf" srcId="{8190D95C-A203-4047-A821-072115DCA074}" destId="{2B46C92F-FFF7-465B-8E8E-7E4571B5DDFF}" srcOrd="0" destOrd="0" presId="urn:microsoft.com/office/officeart/2005/8/layout/vList2"/>
    <dgm:cxn modelId="{B742EE33-9079-4691-B8EC-9FD4B3F6B878}" type="presOf" srcId="{F05D778A-C567-4166-B318-D176D4F59BB7}" destId="{E44C7E3C-81E2-4150-805C-4ED3A527BBC8}" srcOrd="0" destOrd="0" presId="urn:microsoft.com/office/officeart/2005/8/layout/vList2"/>
    <dgm:cxn modelId="{BACCF974-4566-44A0-BA11-5B61859E2946}" type="presOf" srcId="{FCBA2CF3-41F0-4A47-BE9B-A07034D9B44A}" destId="{48A12FA3-275E-4720-9F5F-1CA2FC9CC472}" srcOrd="0" destOrd="0" presId="urn:microsoft.com/office/officeart/2005/8/layout/vList2"/>
    <dgm:cxn modelId="{EE463B8C-7753-4618-AFD4-793B6C21AC3F}" type="presOf" srcId="{D42BF9AF-00B0-4137-915B-98408625559D}" destId="{EDBC557D-40F5-46A1-AFCA-57B8EBBC103F}" srcOrd="0" destOrd="0" presId="urn:microsoft.com/office/officeart/2005/8/layout/vList2"/>
    <dgm:cxn modelId="{1BD5E4A3-C8B2-46DD-9B8D-8E4F52E6C7BE}" type="presOf" srcId="{6378F621-4AF5-455C-9ED7-88AFD4122FC5}" destId="{6A25FE2A-26B9-41E7-B729-01266DBCDE7E}" srcOrd="0" destOrd="0" presId="urn:microsoft.com/office/officeart/2005/8/layout/vList2"/>
    <dgm:cxn modelId="{14E93DBE-720F-44E5-B918-DA9AE92F3792}" srcId="{6378F621-4AF5-455C-9ED7-88AFD4122FC5}" destId="{FCBA2CF3-41F0-4A47-BE9B-A07034D9B44A}" srcOrd="3" destOrd="0" parTransId="{1AF79EC9-141A-4531-A389-BB8B6EA6AED3}" sibTransId="{D06A1E99-CEFB-4474-A414-4DE93CD21359}"/>
    <dgm:cxn modelId="{D7AC51F4-9B81-46D3-857B-E9F76E1E6F3E}" srcId="{6378F621-4AF5-455C-9ED7-88AFD4122FC5}" destId="{F05D778A-C567-4166-B318-D176D4F59BB7}" srcOrd="0" destOrd="0" parTransId="{683B541D-3576-4296-A123-9A1E1A8F07FA}" sibTransId="{A7E91A43-8AB0-469D-ADF9-3ED439D200D8}"/>
    <dgm:cxn modelId="{9E481A89-2BB1-440B-B995-485347741080}" type="presParOf" srcId="{6A25FE2A-26B9-41E7-B729-01266DBCDE7E}" destId="{E44C7E3C-81E2-4150-805C-4ED3A527BBC8}" srcOrd="0" destOrd="0" presId="urn:microsoft.com/office/officeart/2005/8/layout/vList2"/>
    <dgm:cxn modelId="{F818F427-ED12-46C6-B405-0EA4FC6BCB8D}" type="presParOf" srcId="{6A25FE2A-26B9-41E7-B729-01266DBCDE7E}" destId="{80F6211D-06DB-481D-838E-4E422100121A}" srcOrd="1" destOrd="0" presId="urn:microsoft.com/office/officeart/2005/8/layout/vList2"/>
    <dgm:cxn modelId="{720BA9C2-F594-458A-AC2D-F318DAD2CF73}" type="presParOf" srcId="{6A25FE2A-26B9-41E7-B729-01266DBCDE7E}" destId="{EDBC557D-40F5-46A1-AFCA-57B8EBBC103F}" srcOrd="2" destOrd="0" presId="urn:microsoft.com/office/officeart/2005/8/layout/vList2"/>
    <dgm:cxn modelId="{52662A02-F70A-4E2E-B90E-2914B8A6F609}" type="presParOf" srcId="{6A25FE2A-26B9-41E7-B729-01266DBCDE7E}" destId="{2A9F5D2C-FE58-4DEC-8191-E7C045C63567}" srcOrd="3" destOrd="0" presId="urn:microsoft.com/office/officeart/2005/8/layout/vList2"/>
    <dgm:cxn modelId="{2081ACCD-7050-48CE-8440-C4C105716BE6}" type="presParOf" srcId="{6A25FE2A-26B9-41E7-B729-01266DBCDE7E}" destId="{2B46C92F-FFF7-465B-8E8E-7E4571B5DDFF}" srcOrd="4" destOrd="0" presId="urn:microsoft.com/office/officeart/2005/8/layout/vList2"/>
    <dgm:cxn modelId="{A4715882-2DA6-4195-8B8B-60FDB4A023D4}" type="presParOf" srcId="{6A25FE2A-26B9-41E7-B729-01266DBCDE7E}" destId="{7CA5AC7C-86D4-4D5F-9C36-70A9966BE1CD}" srcOrd="5" destOrd="0" presId="urn:microsoft.com/office/officeart/2005/8/layout/vList2"/>
    <dgm:cxn modelId="{E91DDB0E-057C-4623-9257-207ACB00D997}" type="presParOf" srcId="{6A25FE2A-26B9-41E7-B729-01266DBCDE7E}" destId="{48A12FA3-275E-4720-9F5F-1CA2FC9CC47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191978-7A07-4028-A884-B281ACDCD4A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C128F45-0131-487B-9A8C-263D267EFB4F}">
      <dgm:prSet/>
      <dgm:spPr/>
      <dgm:t>
        <a:bodyPr/>
        <a:lstStyle/>
        <a:p>
          <a:r>
            <a:rPr lang="en-US"/>
            <a:t>Local Limits</a:t>
          </a:r>
        </a:p>
      </dgm:t>
    </dgm:pt>
    <dgm:pt modelId="{A501512F-21E1-4E1B-ABFB-B77AE012C5B8}" type="parTrans" cxnId="{9525CAB9-B4A8-4A9C-92CF-5F053DC3AF50}">
      <dgm:prSet/>
      <dgm:spPr/>
      <dgm:t>
        <a:bodyPr/>
        <a:lstStyle/>
        <a:p>
          <a:endParaRPr lang="en-US"/>
        </a:p>
      </dgm:t>
    </dgm:pt>
    <dgm:pt modelId="{61749E22-5C1A-4AAC-9581-20865A4E5C88}" type="sibTrans" cxnId="{9525CAB9-B4A8-4A9C-92CF-5F053DC3AF50}">
      <dgm:prSet/>
      <dgm:spPr/>
      <dgm:t>
        <a:bodyPr/>
        <a:lstStyle/>
        <a:p>
          <a:endParaRPr lang="en-US"/>
        </a:p>
      </dgm:t>
    </dgm:pt>
    <dgm:pt modelId="{EA47233D-41B1-46FE-8D46-96193FD5FAC3}">
      <dgm:prSet/>
      <dgm:spPr/>
      <dgm:t>
        <a:bodyPr/>
        <a:lstStyle/>
        <a:p>
          <a:r>
            <a:rPr lang="en-US"/>
            <a:t>WET (Whole Effluent Toxicity) test</a:t>
          </a:r>
        </a:p>
      </dgm:t>
    </dgm:pt>
    <dgm:pt modelId="{63F5E223-CEEC-4EDB-87DF-464823FC7F93}" type="parTrans" cxnId="{6C45D22C-8407-4FB2-8BD9-F49ADF8D3007}">
      <dgm:prSet/>
      <dgm:spPr/>
      <dgm:t>
        <a:bodyPr/>
        <a:lstStyle/>
        <a:p>
          <a:endParaRPr lang="en-US"/>
        </a:p>
      </dgm:t>
    </dgm:pt>
    <dgm:pt modelId="{9E5B030B-9DBE-4EBA-A2F2-5A1D7E06A2C0}" type="sibTrans" cxnId="{6C45D22C-8407-4FB2-8BD9-F49ADF8D3007}">
      <dgm:prSet/>
      <dgm:spPr/>
      <dgm:t>
        <a:bodyPr/>
        <a:lstStyle/>
        <a:p>
          <a:endParaRPr lang="en-US"/>
        </a:p>
      </dgm:t>
    </dgm:pt>
    <dgm:pt modelId="{56207FD3-CCBF-49EB-8BCD-EE0C09702D85}">
      <dgm:prSet/>
      <dgm:spPr/>
      <dgm:t>
        <a:bodyPr/>
        <a:lstStyle/>
        <a:p>
          <a:r>
            <a:rPr lang="en-US"/>
            <a:t>15 pollutants of concern</a:t>
          </a:r>
        </a:p>
      </dgm:t>
    </dgm:pt>
    <dgm:pt modelId="{B8C537D9-D506-4986-A087-80D40A9A80F7}" type="parTrans" cxnId="{5EDD34CE-A6D6-4EBD-B919-5567A0477A52}">
      <dgm:prSet/>
      <dgm:spPr/>
      <dgm:t>
        <a:bodyPr/>
        <a:lstStyle/>
        <a:p>
          <a:endParaRPr lang="en-US"/>
        </a:p>
      </dgm:t>
    </dgm:pt>
    <dgm:pt modelId="{4A25AC64-366D-40A2-A4F0-9806B32CC318}" type="sibTrans" cxnId="{5EDD34CE-A6D6-4EBD-B919-5567A0477A52}">
      <dgm:prSet/>
      <dgm:spPr/>
      <dgm:t>
        <a:bodyPr/>
        <a:lstStyle/>
        <a:p>
          <a:endParaRPr lang="en-US"/>
        </a:p>
      </dgm:t>
    </dgm:pt>
    <dgm:pt modelId="{0AE8A985-492A-4885-AD6F-842A88BF4A88}">
      <dgm:prSet/>
      <dgm:spPr/>
      <dgm:t>
        <a:bodyPr/>
        <a:lstStyle/>
        <a:p>
          <a:r>
            <a:rPr lang="en-US"/>
            <a:t>Sludge use criteria or disposal requirements</a:t>
          </a:r>
        </a:p>
      </dgm:t>
    </dgm:pt>
    <dgm:pt modelId="{CE775303-C481-47F6-8C71-CFA7CE877343}" type="parTrans" cxnId="{1FC98EBC-2ECC-405D-8177-427E4585C338}">
      <dgm:prSet/>
      <dgm:spPr/>
      <dgm:t>
        <a:bodyPr/>
        <a:lstStyle/>
        <a:p>
          <a:endParaRPr lang="en-US"/>
        </a:p>
      </dgm:t>
    </dgm:pt>
    <dgm:pt modelId="{6492602B-B9DE-47E9-BF74-071E176E0F3D}" type="sibTrans" cxnId="{1FC98EBC-2ECC-405D-8177-427E4585C338}">
      <dgm:prSet/>
      <dgm:spPr/>
      <dgm:t>
        <a:bodyPr/>
        <a:lstStyle/>
        <a:p>
          <a:endParaRPr lang="en-US"/>
        </a:p>
      </dgm:t>
    </dgm:pt>
    <dgm:pt modelId="{76FE6464-B192-4C64-9BA8-CB0CE677DD1A}">
      <dgm:prSet/>
      <dgm:spPr/>
      <dgm:t>
        <a:bodyPr/>
        <a:lstStyle/>
        <a:p>
          <a:r>
            <a:rPr lang="en-US"/>
            <a:t>NPDES or WPCF permit pollutants (including “monitor only”)</a:t>
          </a:r>
        </a:p>
      </dgm:t>
    </dgm:pt>
    <dgm:pt modelId="{5313B968-BF44-4E21-8AFE-9FD9AC2C44D8}" type="parTrans" cxnId="{FF80E8AA-895F-47ED-94B2-880908DE78B4}">
      <dgm:prSet/>
      <dgm:spPr/>
      <dgm:t>
        <a:bodyPr/>
        <a:lstStyle/>
        <a:p>
          <a:endParaRPr lang="en-US"/>
        </a:p>
      </dgm:t>
    </dgm:pt>
    <dgm:pt modelId="{28B6455B-E247-43FC-92EA-A7991CC69F6F}" type="sibTrans" cxnId="{FF80E8AA-895F-47ED-94B2-880908DE78B4}">
      <dgm:prSet/>
      <dgm:spPr/>
      <dgm:t>
        <a:bodyPr/>
        <a:lstStyle/>
        <a:p>
          <a:endParaRPr lang="en-US"/>
        </a:p>
      </dgm:t>
    </dgm:pt>
    <dgm:pt modelId="{E2B628C1-F897-41B0-99C1-35E8D893C16F}">
      <dgm:prSet/>
      <dgm:spPr/>
      <dgm:t>
        <a:bodyPr/>
        <a:lstStyle/>
        <a:p>
          <a:r>
            <a:rPr lang="en-US"/>
            <a:t>Any other pollutant</a:t>
          </a:r>
        </a:p>
      </dgm:t>
    </dgm:pt>
    <dgm:pt modelId="{466ED56D-1324-49C8-BA16-EDD93DF93C1A}" type="parTrans" cxnId="{301F9A16-96A6-4EBA-8D95-40991207C65E}">
      <dgm:prSet/>
      <dgm:spPr/>
      <dgm:t>
        <a:bodyPr/>
        <a:lstStyle/>
        <a:p>
          <a:endParaRPr lang="en-US"/>
        </a:p>
      </dgm:t>
    </dgm:pt>
    <dgm:pt modelId="{743B15C6-9268-4F7B-A6A6-F06121473E82}" type="sibTrans" cxnId="{301F9A16-96A6-4EBA-8D95-40991207C65E}">
      <dgm:prSet/>
      <dgm:spPr/>
      <dgm:t>
        <a:bodyPr/>
        <a:lstStyle/>
        <a:p>
          <a:endParaRPr lang="en-US"/>
        </a:p>
      </dgm:t>
    </dgm:pt>
    <dgm:pt modelId="{5E9054DE-CB26-4D0D-80E5-D1BC1AC04960}">
      <dgm:prSet/>
      <dgm:spPr/>
      <dgm:t>
        <a:bodyPr/>
        <a:lstStyle/>
        <a:p>
          <a:r>
            <a:rPr lang="en-US" b="1"/>
            <a:t>Arsenic, Cadmium, Chromium, Copper, Cyanide, Lead, Mercury, Nickel, Silver, Zinc, Molybdenum, Selenium, BOD, TSS, Ammonia</a:t>
          </a:r>
          <a:endParaRPr lang="en-US"/>
        </a:p>
      </dgm:t>
    </dgm:pt>
    <dgm:pt modelId="{C7E3BAF0-210D-4DE1-A90C-18358B07AA1D}" type="parTrans" cxnId="{AE8B76AE-E83C-40F1-8A17-34D9B5752C1D}">
      <dgm:prSet/>
      <dgm:spPr/>
      <dgm:t>
        <a:bodyPr/>
        <a:lstStyle/>
        <a:p>
          <a:endParaRPr lang="en-US"/>
        </a:p>
      </dgm:t>
    </dgm:pt>
    <dgm:pt modelId="{2528A9EB-D241-460D-A77B-854450B4CFF0}" type="sibTrans" cxnId="{AE8B76AE-E83C-40F1-8A17-34D9B5752C1D}">
      <dgm:prSet/>
      <dgm:spPr/>
      <dgm:t>
        <a:bodyPr/>
        <a:lstStyle/>
        <a:p>
          <a:endParaRPr lang="en-US"/>
        </a:p>
      </dgm:t>
    </dgm:pt>
    <dgm:pt modelId="{B67E1BBC-704D-4542-B04D-90C434DA90A9}" type="pres">
      <dgm:prSet presAssocID="{19191978-7A07-4028-A884-B281ACDCD4AB}" presName="hierChild1" presStyleCnt="0">
        <dgm:presLayoutVars>
          <dgm:orgChart val="1"/>
          <dgm:chPref val="1"/>
          <dgm:dir/>
          <dgm:animOne val="branch"/>
          <dgm:animLvl val="lvl"/>
          <dgm:resizeHandles/>
        </dgm:presLayoutVars>
      </dgm:prSet>
      <dgm:spPr/>
    </dgm:pt>
    <dgm:pt modelId="{26C0E22B-F542-4196-A21B-6192C3D9C7A8}" type="pres">
      <dgm:prSet presAssocID="{FC128F45-0131-487B-9A8C-263D267EFB4F}" presName="hierRoot1" presStyleCnt="0">
        <dgm:presLayoutVars>
          <dgm:hierBranch val="init"/>
        </dgm:presLayoutVars>
      </dgm:prSet>
      <dgm:spPr/>
    </dgm:pt>
    <dgm:pt modelId="{A039A196-2F1C-4C33-8FF0-75A043750001}" type="pres">
      <dgm:prSet presAssocID="{FC128F45-0131-487B-9A8C-263D267EFB4F}" presName="rootComposite1" presStyleCnt="0"/>
      <dgm:spPr/>
    </dgm:pt>
    <dgm:pt modelId="{64BC1362-9257-407D-B6CC-E222BE775C57}" type="pres">
      <dgm:prSet presAssocID="{FC128F45-0131-487B-9A8C-263D267EFB4F}" presName="rootText1" presStyleLbl="node0" presStyleIdx="0" presStyleCnt="1">
        <dgm:presLayoutVars>
          <dgm:chPref val="3"/>
        </dgm:presLayoutVars>
      </dgm:prSet>
      <dgm:spPr/>
    </dgm:pt>
    <dgm:pt modelId="{DFA40547-D74E-4855-AB6B-1E148CFB8ACD}" type="pres">
      <dgm:prSet presAssocID="{FC128F45-0131-487B-9A8C-263D267EFB4F}" presName="rootConnector1" presStyleLbl="node1" presStyleIdx="0" presStyleCnt="0"/>
      <dgm:spPr/>
    </dgm:pt>
    <dgm:pt modelId="{982F1457-9D46-4AFB-ABC7-8F2AC7725DC5}" type="pres">
      <dgm:prSet presAssocID="{FC128F45-0131-487B-9A8C-263D267EFB4F}" presName="hierChild2" presStyleCnt="0"/>
      <dgm:spPr/>
    </dgm:pt>
    <dgm:pt modelId="{142C02A1-A4E7-482D-9759-29EF47E000C0}" type="pres">
      <dgm:prSet presAssocID="{63F5E223-CEEC-4EDB-87DF-464823FC7F93}" presName="Name37" presStyleLbl="parChTrans1D2" presStyleIdx="0" presStyleCnt="5"/>
      <dgm:spPr/>
    </dgm:pt>
    <dgm:pt modelId="{66582AA3-4627-485E-8FDA-4A211EEC94E2}" type="pres">
      <dgm:prSet presAssocID="{EA47233D-41B1-46FE-8D46-96193FD5FAC3}" presName="hierRoot2" presStyleCnt="0">
        <dgm:presLayoutVars>
          <dgm:hierBranch val="init"/>
        </dgm:presLayoutVars>
      </dgm:prSet>
      <dgm:spPr/>
    </dgm:pt>
    <dgm:pt modelId="{004C07AB-8331-4D37-9D6F-6978C18AA0E8}" type="pres">
      <dgm:prSet presAssocID="{EA47233D-41B1-46FE-8D46-96193FD5FAC3}" presName="rootComposite" presStyleCnt="0"/>
      <dgm:spPr/>
    </dgm:pt>
    <dgm:pt modelId="{DB04F676-99A4-441F-BC21-385039C5F052}" type="pres">
      <dgm:prSet presAssocID="{EA47233D-41B1-46FE-8D46-96193FD5FAC3}" presName="rootText" presStyleLbl="node2" presStyleIdx="0" presStyleCnt="5">
        <dgm:presLayoutVars>
          <dgm:chPref val="3"/>
        </dgm:presLayoutVars>
      </dgm:prSet>
      <dgm:spPr/>
    </dgm:pt>
    <dgm:pt modelId="{C5AFE227-7792-4111-ABD4-7D952F901C52}" type="pres">
      <dgm:prSet presAssocID="{EA47233D-41B1-46FE-8D46-96193FD5FAC3}" presName="rootConnector" presStyleLbl="node2" presStyleIdx="0" presStyleCnt="5"/>
      <dgm:spPr/>
    </dgm:pt>
    <dgm:pt modelId="{D9EF0674-F683-41E5-97A0-3462EA845279}" type="pres">
      <dgm:prSet presAssocID="{EA47233D-41B1-46FE-8D46-96193FD5FAC3}" presName="hierChild4" presStyleCnt="0"/>
      <dgm:spPr/>
    </dgm:pt>
    <dgm:pt modelId="{C7A89B60-3165-45AB-A032-2029E9E1F3E4}" type="pres">
      <dgm:prSet presAssocID="{EA47233D-41B1-46FE-8D46-96193FD5FAC3}" presName="hierChild5" presStyleCnt="0"/>
      <dgm:spPr/>
    </dgm:pt>
    <dgm:pt modelId="{DDAFAE8D-DB28-4D56-9431-48E40D5E8119}" type="pres">
      <dgm:prSet presAssocID="{B8C537D9-D506-4986-A087-80D40A9A80F7}" presName="Name37" presStyleLbl="parChTrans1D2" presStyleIdx="1" presStyleCnt="5"/>
      <dgm:spPr/>
    </dgm:pt>
    <dgm:pt modelId="{8EA7D848-F3EE-476B-9ED2-3FD0E1095A06}" type="pres">
      <dgm:prSet presAssocID="{56207FD3-CCBF-49EB-8BCD-EE0C09702D85}" presName="hierRoot2" presStyleCnt="0">
        <dgm:presLayoutVars>
          <dgm:hierBranch val="init"/>
        </dgm:presLayoutVars>
      </dgm:prSet>
      <dgm:spPr/>
    </dgm:pt>
    <dgm:pt modelId="{65DD5930-2F64-4162-A983-FE38ECAD8F54}" type="pres">
      <dgm:prSet presAssocID="{56207FD3-CCBF-49EB-8BCD-EE0C09702D85}" presName="rootComposite" presStyleCnt="0"/>
      <dgm:spPr/>
    </dgm:pt>
    <dgm:pt modelId="{8826C1C0-79C7-4657-92C7-F889234B874E}" type="pres">
      <dgm:prSet presAssocID="{56207FD3-CCBF-49EB-8BCD-EE0C09702D85}" presName="rootText" presStyleLbl="node2" presStyleIdx="1" presStyleCnt="5">
        <dgm:presLayoutVars>
          <dgm:chPref val="3"/>
        </dgm:presLayoutVars>
      </dgm:prSet>
      <dgm:spPr/>
    </dgm:pt>
    <dgm:pt modelId="{F97389A6-C8C5-40AA-8EEF-7C76C8159C34}" type="pres">
      <dgm:prSet presAssocID="{56207FD3-CCBF-49EB-8BCD-EE0C09702D85}" presName="rootConnector" presStyleLbl="node2" presStyleIdx="1" presStyleCnt="5"/>
      <dgm:spPr/>
    </dgm:pt>
    <dgm:pt modelId="{FCDF4184-6861-4F87-B194-03EF2C80C9E4}" type="pres">
      <dgm:prSet presAssocID="{56207FD3-CCBF-49EB-8BCD-EE0C09702D85}" presName="hierChild4" presStyleCnt="0"/>
      <dgm:spPr/>
    </dgm:pt>
    <dgm:pt modelId="{17B4BC9A-598F-4463-B181-9FEBF2800313}" type="pres">
      <dgm:prSet presAssocID="{C7E3BAF0-210D-4DE1-A90C-18358B07AA1D}" presName="Name37" presStyleLbl="parChTrans1D3" presStyleIdx="0" presStyleCnt="1"/>
      <dgm:spPr/>
    </dgm:pt>
    <dgm:pt modelId="{4D17F769-8E7C-4718-85D1-556AF16F915C}" type="pres">
      <dgm:prSet presAssocID="{5E9054DE-CB26-4D0D-80E5-D1BC1AC04960}" presName="hierRoot2" presStyleCnt="0">
        <dgm:presLayoutVars>
          <dgm:hierBranch val="init"/>
        </dgm:presLayoutVars>
      </dgm:prSet>
      <dgm:spPr/>
    </dgm:pt>
    <dgm:pt modelId="{080A0662-64FF-4D9D-A564-E99504D1F4A9}" type="pres">
      <dgm:prSet presAssocID="{5E9054DE-CB26-4D0D-80E5-D1BC1AC04960}" presName="rootComposite" presStyleCnt="0"/>
      <dgm:spPr/>
    </dgm:pt>
    <dgm:pt modelId="{3B0205AA-F5F5-4AEB-9DCE-50959CE3EBD1}" type="pres">
      <dgm:prSet presAssocID="{5E9054DE-CB26-4D0D-80E5-D1BC1AC04960}" presName="rootText" presStyleLbl="node3" presStyleIdx="0" presStyleCnt="1">
        <dgm:presLayoutVars>
          <dgm:chPref val="3"/>
        </dgm:presLayoutVars>
      </dgm:prSet>
      <dgm:spPr/>
    </dgm:pt>
    <dgm:pt modelId="{BA07F0EE-2287-48B0-B58E-A28931EB8231}" type="pres">
      <dgm:prSet presAssocID="{5E9054DE-CB26-4D0D-80E5-D1BC1AC04960}" presName="rootConnector" presStyleLbl="node3" presStyleIdx="0" presStyleCnt="1"/>
      <dgm:spPr/>
    </dgm:pt>
    <dgm:pt modelId="{23279AD8-EAFB-4F54-A647-C0C6D981C646}" type="pres">
      <dgm:prSet presAssocID="{5E9054DE-CB26-4D0D-80E5-D1BC1AC04960}" presName="hierChild4" presStyleCnt="0"/>
      <dgm:spPr/>
    </dgm:pt>
    <dgm:pt modelId="{62E216F5-63D0-4646-A40C-2A97ED2582D3}" type="pres">
      <dgm:prSet presAssocID="{5E9054DE-CB26-4D0D-80E5-D1BC1AC04960}" presName="hierChild5" presStyleCnt="0"/>
      <dgm:spPr/>
    </dgm:pt>
    <dgm:pt modelId="{56BE8717-3F6C-4BDC-9141-4A9AD1CA1A07}" type="pres">
      <dgm:prSet presAssocID="{56207FD3-CCBF-49EB-8BCD-EE0C09702D85}" presName="hierChild5" presStyleCnt="0"/>
      <dgm:spPr/>
    </dgm:pt>
    <dgm:pt modelId="{912DE1C8-0653-448C-AC05-AE3851D06C48}" type="pres">
      <dgm:prSet presAssocID="{CE775303-C481-47F6-8C71-CFA7CE877343}" presName="Name37" presStyleLbl="parChTrans1D2" presStyleIdx="2" presStyleCnt="5"/>
      <dgm:spPr/>
    </dgm:pt>
    <dgm:pt modelId="{BA300630-A0DD-485E-86BE-9812A941C3FD}" type="pres">
      <dgm:prSet presAssocID="{0AE8A985-492A-4885-AD6F-842A88BF4A88}" presName="hierRoot2" presStyleCnt="0">
        <dgm:presLayoutVars>
          <dgm:hierBranch val="init"/>
        </dgm:presLayoutVars>
      </dgm:prSet>
      <dgm:spPr/>
    </dgm:pt>
    <dgm:pt modelId="{67D4BFCA-ADD9-441A-912B-CDE2BC5488BF}" type="pres">
      <dgm:prSet presAssocID="{0AE8A985-492A-4885-AD6F-842A88BF4A88}" presName="rootComposite" presStyleCnt="0"/>
      <dgm:spPr/>
    </dgm:pt>
    <dgm:pt modelId="{1D9DF034-3E8A-4633-89F0-077207A62168}" type="pres">
      <dgm:prSet presAssocID="{0AE8A985-492A-4885-AD6F-842A88BF4A88}" presName="rootText" presStyleLbl="node2" presStyleIdx="2" presStyleCnt="5">
        <dgm:presLayoutVars>
          <dgm:chPref val="3"/>
        </dgm:presLayoutVars>
      </dgm:prSet>
      <dgm:spPr/>
    </dgm:pt>
    <dgm:pt modelId="{A992DB4C-2FD3-4C81-9453-0C043A436234}" type="pres">
      <dgm:prSet presAssocID="{0AE8A985-492A-4885-AD6F-842A88BF4A88}" presName="rootConnector" presStyleLbl="node2" presStyleIdx="2" presStyleCnt="5"/>
      <dgm:spPr/>
    </dgm:pt>
    <dgm:pt modelId="{F2F24E31-0898-4620-97A1-39CA5E934807}" type="pres">
      <dgm:prSet presAssocID="{0AE8A985-492A-4885-AD6F-842A88BF4A88}" presName="hierChild4" presStyleCnt="0"/>
      <dgm:spPr/>
    </dgm:pt>
    <dgm:pt modelId="{68421695-0BBD-4300-ADB3-1201E1B887A7}" type="pres">
      <dgm:prSet presAssocID="{0AE8A985-492A-4885-AD6F-842A88BF4A88}" presName="hierChild5" presStyleCnt="0"/>
      <dgm:spPr/>
    </dgm:pt>
    <dgm:pt modelId="{3C2880D6-80ED-42A4-B22F-F7B053A4F2A2}" type="pres">
      <dgm:prSet presAssocID="{5313B968-BF44-4E21-8AFE-9FD9AC2C44D8}" presName="Name37" presStyleLbl="parChTrans1D2" presStyleIdx="3" presStyleCnt="5"/>
      <dgm:spPr/>
    </dgm:pt>
    <dgm:pt modelId="{09AAD6A7-762D-4E8C-86F2-C249AABE2FBB}" type="pres">
      <dgm:prSet presAssocID="{76FE6464-B192-4C64-9BA8-CB0CE677DD1A}" presName="hierRoot2" presStyleCnt="0">
        <dgm:presLayoutVars>
          <dgm:hierBranch val="init"/>
        </dgm:presLayoutVars>
      </dgm:prSet>
      <dgm:spPr/>
    </dgm:pt>
    <dgm:pt modelId="{0A5D28CA-846D-4A50-8AA6-0E49160474B2}" type="pres">
      <dgm:prSet presAssocID="{76FE6464-B192-4C64-9BA8-CB0CE677DD1A}" presName="rootComposite" presStyleCnt="0"/>
      <dgm:spPr/>
    </dgm:pt>
    <dgm:pt modelId="{7575B59E-4525-47A1-98BA-1CEFEDECC873}" type="pres">
      <dgm:prSet presAssocID="{76FE6464-B192-4C64-9BA8-CB0CE677DD1A}" presName="rootText" presStyleLbl="node2" presStyleIdx="3" presStyleCnt="5">
        <dgm:presLayoutVars>
          <dgm:chPref val="3"/>
        </dgm:presLayoutVars>
      </dgm:prSet>
      <dgm:spPr/>
    </dgm:pt>
    <dgm:pt modelId="{891A1868-65CB-423E-8412-9F1E337C8B11}" type="pres">
      <dgm:prSet presAssocID="{76FE6464-B192-4C64-9BA8-CB0CE677DD1A}" presName="rootConnector" presStyleLbl="node2" presStyleIdx="3" presStyleCnt="5"/>
      <dgm:spPr/>
    </dgm:pt>
    <dgm:pt modelId="{E7D82A48-646B-42CC-8665-C52A19DAEC67}" type="pres">
      <dgm:prSet presAssocID="{76FE6464-B192-4C64-9BA8-CB0CE677DD1A}" presName="hierChild4" presStyleCnt="0"/>
      <dgm:spPr/>
    </dgm:pt>
    <dgm:pt modelId="{268D8C41-5A65-426C-8593-E7C724576A05}" type="pres">
      <dgm:prSet presAssocID="{76FE6464-B192-4C64-9BA8-CB0CE677DD1A}" presName="hierChild5" presStyleCnt="0"/>
      <dgm:spPr/>
    </dgm:pt>
    <dgm:pt modelId="{C44B30B8-97C6-45A3-B20D-A101BE36C0DB}" type="pres">
      <dgm:prSet presAssocID="{466ED56D-1324-49C8-BA16-EDD93DF93C1A}" presName="Name37" presStyleLbl="parChTrans1D2" presStyleIdx="4" presStyleCnt="5"/>
      <dgm:spPr/>
    </dgm:pt>
    <dgm:pt modelId="{CBA6A3BF-6C50-4B76-90C6-8DA8A35CB774}" type="pres">
      <dgm:prSet presAssocID="{E2B628C1-F897-41B0-99C1-35E8D893C16F}" presName="hierRoot2" presStyleCnt="0">
        <dgm:presLayoutVars>
          <dgm:hierBranch val="init"/>
        </dgm:presLayoutVars>
      </dgm:prSet>
      <dgm:spPr/>
    </dgm:pt>
    <dgm:pt modelId="{8C7F7A6E-5C37-45EA-948D-D07B51C4C19D}" type="pres">
      <dgm:prSet presAssocID="{E2B628C1-F897-41B0-99C1-35E8D893C16F}" presName="rootComposite" presStyleCnt="0"/>
      <dgm:spPr/>
    </dgm:pt>
    <dgm:pt modelId="{734A0D91-DAAC-44B5-8C00-746C75D44CC8}" type="pres">
      <dgm:prSet presAssocID="{E2B628C1-F897-41B0-99C1-35E8D893C16F}" presName="rootText" presStyleLbl="node2" presStyleIdx="4" presStyleCnt="5">
        <dgm:presLayoutVars>
          <dgm:chPref val="3"/>
        </dgm:presLayoutVars>
      </dgm:prSet>
      <dgm:spPr/>
    </dgm:pt>
    <dgm:pt modelId="{45F06566-DD97-41FA-92B9-0ECA3122201F}" type="pres">
      <dgm:prSet presAssocID="{E2B628C1-F897-41B0-99C1-35E8D893C16F}" presName="rootConnector" presStyleLbl="node2" presStyleIdx="4" presStyleCnt="5"/>
      <dgm:spPr/>
    </dgm:pt>
    <dgm:pt modelId="{914774A3-8835-491D-8982-438D8B950FC8}" type="pres">
      <dgm:prSet presAssocID="{E2B628C1-F897-41B0-99C1-35E8D893C16F}" presName="hierChild4" presStyleCnt="0"/>
      <dgm:spPr/>
    </dgm:pt>
    <dgm:pt modelId="{108A8B73-4339-40EA-9016-54E5B3C9B7FE}" type="pres">
      <dgm:prSet presAssocID="{E2B628C1-F897-41B0-99C1-35E8D893C16F}" presName="hierChild5" presStyleCnt="0"/>
      <dgm:spPr/>
    </dgm:pt>
    <dgm:pt modelId="{146FB075-480B-4BED-A6FF-E0287E8485E1}" type="pres">
      <dgm:prSet presAssocID="{FC128F45-0131-487B-9A8C-263D267EFB4F}" presName="hierChild3" presStyleCnt="0"/>
      <dgm:spPr/>
    </dgm:pt>
  </dgm:ptLst>
  <dgm:cxnLst>
    <dgm:cxn modelId="{BDBB2708-F677-43D5-9EFB-23705E5F135B}" type="presOf" srcId="{0AE8A985-492A-4885-AD6F-842A88BF4A88}" destId="{1D9DF034-3E8A-4633-89F0-077207A62168}" srcOrd="0" destOrd="0" presId="urn:microsoft.com/office/officeart/2005/8/layout/orgChart1"/>
    <dgm:cxn modelId="{31AE6F14-72ED-4579-9B5D-9C45B7F2332D}" type="presOf" srcId="{76FE6464-B192-4C64-9BA8-CB0CE677DD1A}" destId="{7575B59E-4525-47A1-98BA-1CEFEDECC873}" srcOrd="0" destOrd="0" presId="urn:microsoft.com/office/officeart/2005/8/layout/orgChart1"/>
    <dgm:cxn modelId="{301F9A16-96A6-4EBA-8D95-40991207C65E}" srcId="{FC128F45-0131-487B-9A8C-263D267EFB4F}" destId="{E2B628C1-F897-41B0-99C1-35E8D893C16F}" srcOrd="4" destOrd="0" parTransId="{466ED56D-1324-49C8-BA16-EDD93DF93C1A}" sibTransId="{743B15C6-9268-4F7B-A6A6-F06121473E82}"/>
    <dgm:cxn modelId="{60F55A1D-90B9-439C-A08C-02052F153DAB}" type="presOf" srcId="{E2B628C1-F897-41B0-99C1-35E8D893C16F}" destId="{45F06566-DD97-41FA-92B9-0ECA3122201F}" srcOrd="1" destOrd="0" presId="urn:microsoft.com/office/officeart/2005/8/layout/orgChart1"/>
    <dgm:cxn modelId="{6C45D22C-8407-4FB2-8BD9-F49ADF8D3007}" srcId="{FC128F45-0131-487B-9A8C-263D267EFB4F}" destId="{EA47233D-41B1-46FE-8D46-96193FD5FAC3}" srcOrd="0" destOrd="0" parTransId="{63F5E223-CEEC-4EDB-87DF-464823FC7F93}" sibTransId="{9E5B030B-9DBE-4EBA-A2F2-5A1D7E06A2C0}"/>
    <dgm:cxn modelId="{6543583D-FE1F-4C4F-B218-2505E7E204DE}" type="presOf" srcId="{CE775303-C481-47F6-8C71-CFA7CE877343}" destId="{912DE1C8-0653-448C-AC05-AE3851D06C48}" srcOrd="0" destOrd="0" presId="urn:microsoft.com/office/officeart/2005/8/layout/orgChart1"/>
    <dgm:cxn modelId="{1FFA9F60-54E2-4484-9D83-C21BAA631617}" type="presOf" srcId="{56207FD3-CCBF-49EB-8BCD-EE0C09702D85}" destId="{8826C1C0-79C7-4657-92C7-F889234B874E}" srcOrd="0" destOrd="0" presId="urn:microsoft.com/office/officeart/2005/8/layout/orgChart1"/>
    <dgm:cxn modelId="{5A5C7746-6963-433E-A890-A0914E341F5A}" type="presOf" srcId="{FC128F45-0131-487B-9A8C-263D267EFB4F}" destId="{64BC1362-9257-407D-B6CC-E222BE775C57}" srcOrd="0" destOrd="0" presId="urn:microsoft.com/office/officeart/2005/8/layout/orgChart1"/>
    <dgm:cxn modelId="{E148E169-D6E0-4338-B581-B321723A3B1E}" type="presOf" srcId="{5E9054DE-CB26-4D0D-80E5-D1BC1AC04960}" destId="{3B0205AA-F5F5-4AEB-9DCE-50959CE3EBD1}" srcOrd="0" destOrd="0" presId="urn:microsoft.com/office/officeart/2005/8/layout/orgChart1"/>
    <dgm:cxn modelId="{6C61936D-765B-4031-AA62-B634262AB808}" type="presOf" srcId="{0AE8A985-492A-4885-AD6F-842A88BF4A88}" destId="{A992DB4C-2FD3-4C81-9453-0C043A436234}" srcOrd="1" destOrd="0" presId="urn:microsoft.com/office/officeart/2005/8/layout/orgChart1"/>
    <dgm:cxn modelId="{C8003972-0251-4E68-B406-54203AF3AD0C}" type="presOf" srcId="{63F5E223-CEEC-4EDB-87DF-464823FC7F93}" destId="{142C02A1-A4E7-482D-9759-29EF47E000C0}" srcOrd="0" destOrd="0" presId="urn:microsoft.com/office/officeart/2005/8/layout/orgChart1"/>
    <dgm:cxn modelId="{09ED3952-907A-4412-BC07-A5F6D168B844}" type="presOf" srcId="{C7E3BAF0-210D-4DE1-A90C-18358B07AA1D}" destId="{17B4BC9A-598F-4463-B181-9FEBF2800313}" srcOrd="0" destOrd="0" presId="urn:microsoft.com/office/officeart/2005/8/layout/orgChart1"/>
    <dgm:cxn modelId="{AB9C0459-91F6-4997-AAE7-882D1A927EB6}" type="presOf" srcId="{5313B968-BF44-4E21-8AFE-9FD9AC2C44D8}" destId="{3C2880D6-80ED-42A4-B22F-F7B053A4F2A2}" srcOrd="0" destOrd="0" presId="urn:microsoft.com/office/officeart/2005/8/layout/orgChart1"/>
    <dgm:cxn modelId="{894BBB8A-75DF-4724-B137-27E5A02CFBAF}" type="presOf" srcId="{56207FD3-CCBF-49EB-8BCD-EE0C09702D85}" destId="{F97389A6-C8C5-40AA-8EEF-7C76C8159C34}" srcOrd="1" destOrd="0" presId="urn:microsoft.com/office/officeart/2005/8/layout/orgChart1"/>
    <dgm:cxn modelId="{1AD8208F-5AE5-472A-B780-C7D96844CA3A}" type="presOf" srcId="{76FE6464-B192-4C64-9BA8-CB0CE677DD1A}" destId="{891A1868-65CB-423E-8412-9F1E337C8B11}" srcOrd="1" destOrd="0" presId="urn:microsoft.com/office/officeart/2005/8/layout/orgChart1"/>
    <dgm:cxn modelId="{7794BE96-96A7-48F7-8238-34AFD953235A}" type="presOf" srcId="{466ED56D-1324-49C8-BA16-EDD93DF93C1A}" destId="{C44B30B8-97C6-45A3-B20D-A101BE36C0DB}" srcOrd="0" destOrd="0" presId="urn:microsoft.com/office/officeart/2005/8/layout/orgChart1"/>
    <dgm:cxn modelId="{FBE25FA0-4A44-4A81-993A-80E96910A8A6}" type="presOf" srcId="{5E9054DE-CB26-4D0D-80E5-D1BC1AC04960}" destId="{BA07F0EE-2287-48B0-B58E-A28931EB8231}" srcOrd="1" destOrd="0" presId="urn:microsoft.com/office/officeart/2005/8/layout/orgChart1"/>
    <dgm:cxn modelId="{5B3D57A0-13BD-4967-AE6C-C8923FED3067}" type="presOf" srcId="{E2B628C1-F897-41B0-99C1-35E8D893C16F}" destId="{734A0D91-DAAC-44B5-8C00-746C75D44CC8}" srcOrd="0" destOrd="0" presId="urn:microsoft.com/office/officeart/2005/8/layout/orgChart1"/>
    <dgm:cxn modelId="{FF80E8AA-895F-47ED-94B2-880908DE78B4}" srcId="{FC128F45-0131-487B-9A8C-263D267EFB4F}" destId="{76FE6464-B192-4C64-9BA8-CB0CE677DD1A}" srcOrd="3" destOrd="0" parTransId="{5313B968-BF44-4E21-8AFE-9FD9AC2C44D8}" sibTransId="{28B6455B-E247-43FC-92EA-A7991CC69F6F}"/>
    <dgm:cxn modelId="{AE8B76AE-E83C-40F1-8A17-34D9B5752C1D}" srcId="{56207FD3-CCBF-49EB-8BCD-EE0C09702D85}" destId="{5E9054DE-CB26-4D0D-80E5-D1BC1AC04960}" srcOrd="0" destOrd="0" parTransId="{C7E3BAF0-210D-4DE1-A90C-18358B07AA1D}" sibTransId="{2528A9EB-D241-460D-A77B-854450B4CFF0}"/>
    <dgm:cxn modelId="{EEEC15B6-29D0-42F5-A409-CE4E2F22C85E}" type="presOf" srcId="{EA47233D-41B1-46FE-8D46-96193FD5FAC3}" destId="{C5AFE227-7792-4111-ABD4-7D952F901C52}" srcOrd="1" destOrd="0" presId="urn:microsoft.com/office/officeart/2005/8/layout/orgChart1"/>
    <dgm:cxn modelId="{9525CAB9-B4A8-4A9C-92CF-5F053DC3AF50}" srcId="{19191978-7A07-4028-A884-B281ACDCD4AB}" destId="{FC128F45-0131-487B-9A8C-263D267EFB4F}" srcOrd="0" destOrd="0" parTransId="{A501512F-21E1-4E1B-ABFB-B77AE012C5B8}" sibTransId="{61749E22-5C1A-4AAC-9581-20865A4E5C88}"/>
    <dgm:cxn modelId="{1FC98EBC-2ECC-405D-8177-427E4585C338}" srcId="{FC128F45-0131-487B-9A8C-263D267EFB4F}" destId="{0AE8A985-492A-4885-AD6F-842A88BF4A88}" srcOrd="2" destOrd="0" parTransId="{CE775303-C481-47F6-8C71-CFA7CE877343}" sibTransId="{6492602B-B9DE-47E9-BF74-071E176E0F3D}"/>
    <dgm:cxn modelId="{8D0E69C9-70AF-41CA-A445-CC470578FD79}" type="presOf" srcId="{B8C537D9-D506-4986-A087-80D40A9A80F7}" destId="{DDAFAE8D-DB28-4D56-9431-48E40D5E8119}" srcOrd="0" destOrd="0" presId="urn:microsoft.com/office/officeart/2005/8/layout/orgChart1"/>
    <dgm:cxn modelId="{5EDD34CE-A6D6-4EBD-B919-5567A0477A52}" srcId="{FC128F45-0131-487B-9A8C-263D267EFB4F}" destId="{56207FD3-CCBF-49EB-8BCD-EE0C09702D85}" srcOrd="1" destOrd="0" parTransId="{B8C537D9-D506-4986-A087-80D40A9A80F7}" sibTransId="{4A25AC64-366D-40A2-A4F0-9806B32CC318}"/>
    <dgm:cxn modelId="{92D60FD2-9E41-43FA-8B7A-1AD696FE5D01}" type="presOf" srcId="{EA47233D-41B1-46FE-8D46-96193FD5FAC3}" destId="{DB04F676-99A4-441F-BC21-385039C5F052}" srcOrd="0" destOrd="0" presId="urn:microsoft.com/office/officeart/2005/8/layout/orgChart1"/>
    <dgm:cxn modelId="{37F2D5DC-D1E8-477E-BC75-4AC694009935}" type="presOf" srcId="{19191978-7A07-4028-A884-B281ACDCD4AB}" destId="{B67E1BBC-704D-4542-B04D-90C434DA90A9}" srcOrd="0" destOrd="0" presId="urn:microsoft.com/office/officeart/2005/8/layout/orgChart1"/>
    <dgm:cxn modelId="{2DFCA7E9-3391-4206-83F7-64D6E1E9D34A}" type="presOf" srcId="{FC128F45-0131-487B-9A8C-263D267EFB4F}" destId="{DFA40547-D74E-4855-AB6B-1E148CFB8ACD}" srcOrd="1" destOrd="0" presId="urn:microsoft.com/office/officeart/2005/8/layout/orgChart1"/>
    <dgm:cxn modelId="{D15EADED-DD23-4512-ABBA-1B85FC27E7D1}" type="presParOf" srcId="{B67E1BBC-704D-4542-B04D-90C434DA90A9}" destId="{26C0E22B-F542-4196-A21B-6192C3D9C7A8}" srcOrd="0" destOrd="0" presId="urn:microsoft.com/office/officeart/2005/8/layout/orgChart1"/>
    <dgm:cxn modelId="{FBDCECB0-CF9D-4B10-823E-B4A6B626D7BA}" type="presParOf" srcId="{26C0E22B-F542-4196-A21B-6192C3D9C7A8}" destId="{A039A196-2F1C-4C33-8FF0-75A043750001}" srcOrd="0" destOrd="0" presId="urn:microsoft.com/office/officeart/2005/8/layout/orgChart1"/>
    <dgm:cxn modelId="{C9592C7D-59AD-4726-B42C-6049B7505B73}" type="presParOf" srcId="{A039A196-2F1C-4C33-8FF0-75A043750001}" destId="{64BC1362-9257-407D-B6CC-E222BE775C57}" srcOrd="0" destOrd="0" presId="urn:microsoft.com/office/officeart/2005/8/layout/orgChart1"/>
    <dgm:cxn modelId="{08F4B56B-57DE-4694-B275-B83045F45903}" type="presParOf" srcId="{A039A196-2F1C-4C33-8FF0-75A043750001}" destId="{DFA40547-D74E-4855-AB6B-1E148CFB8ACD}" srcOrd="1" destOrd="0" presId="urn:microsoft.com/office/officeart/2005/8/layout/orgChart1"/>
    <dgm:cxn modelId="{A37223CA-38AC-4D31-BAD3-DECA3EE0EC40}" type="presParOf" srcId="{26C0E22B-F542-4196-A21B-6192C3D9C7A8}" destId="{982F1457-9D46-4AFB-ABC7-8F2AC7725DC5}" srcOrd="1" destOrd="0" presId="urn:microsoft.com/office/officeart/2005/8/layout/orgChart1"/>
    <dgm:cxn modelId="{08970E61-1175-45DC-B820-BE290F7C57C9}" type="presParOf" srcId="{982F1457-9D46-4AFB-ABC7-8F2AC7725DC5}" destId="{142C02A1-A4E7-482D-9759-29EF47E000C0}" srcOrd="0" destOrd="0" presId="urn:microsoft.com/office/officeart/2005/8/layout/orgChart1"/>
    <dgm:cxn modelId="{960C0FE2-2DB8-466F-9AC9-ED46B62B6C21}" type="presParOf" srcId="{982F1457-9D46-4AFB-ABC7-8F2AC7725DC5}" destId="{66582AA3-4627-485E-8FDA-4A211EEC94E2}" srcOrd="1" destOrd="0" presId="urn:microsoft.com/office/officeart/2005/8/layout/orgChart1"/>
    <dgm:cxn modelId="{AE9B2415-40DB-4F9E-A9DF-425D9036777E}" type="presParOf" srcId="{66582AA3-4627-485E-8FDA-4A211EEC94E2}" destId="{004C07AB-8331-4D37-9D6F-6978C18AA0E8}" srcOrd="0" destOrd="0" presId="urn:microsoft.com/office/officeart/2005/8/layout/orgChart1"/>
    <dgm:cxn modelId="{6B533EE0-101A-491B-90EE-AEDF66DFD9D6}" type="presParOf" srcId="{004C07AB-8331-4D37-9D6F-6978C18AA0E8}" destId="{DB04F676-99A4-441F-BC21-385039C5F052}" srcOrd="0" destOrd="0" presId="urn:microsoft.com/office/officeart/2005/8/layout/orgChart1"/>
    <dgm:cxn modelId="{71B08D78-AD04-4B86-B750-E53F96F91DE8}" type="presParOf" srcId="{004C07AB-8331-4D37-9D6F-6978C18AA0E8}" destId="{C5AFE227-7792-4111-ABD4-7D952F901C52}" srcOrd="1" destOrd="0" presId="urn:microsoft.com/office/officeart/2005/8/layout/orgChart1"/>
    <dgm:cxn modelId="{1332F214-A1D5-407F-B026-28691799F290}" type="presParOf" srcId="{66582AA3-4627-485E-8FDA-4A211EEC94E2}" destId="{D9EF0674-F683-41E5-97A0-3462EA845279}" srcOrd="1" destOrd="0" presId="urn:microsoft.com/office/officeart/2005/8/layout/orgChart1"/>
    <dgm:cxn modelId="{C6A1E1B7-ADE0-403D-B829-EE6531FE6044}" type="presParOf" srcId="{66582AA3-4627-485E-8FDA-4A211EEC94E2}" destId="{C7A89B60-3165-45AB-A032-2029E9E1F3E4}" srcOrd="2" destOrd="0" presId="urn:microsoft.com/office/officeart/2005/8/layout/orgChart1"/>
    <dgm:cxn modelId="{290FD8A4-B1D6-4681-A97D-DAA35FB27614}" type="presParOf" srcId="{982F1457-9D46-4AFB-ABC7-8F2AC7725DC5}" destId="{DDAFAE8D-DB28-4D56-9431-48E40D5E8119}" srcOrd="2" destOrd="0" presId="urn:microsoft.com/office/officeart/2005/8/layout/orgChart1"/>
    <dgm:cxn modelId="{FF4C59ED-028D-4AFD-BB56-2ED8986F80D3}" type="presParOf" srcId="{982F1457-9D46-4AFB-ABC7-8F2AC7725DC5}" destId="{8EA7D848-F3EE-476B-9ED2-3FD0E1095A06}" srcOrd="3" destOrd="0" presId="urn:microsoft.com/office/officeart/2005/8/layout/orgChart1"/>
    <dgm:cxn modelId="{3AED4216-7C7B-44EF-9D18-02207A88510D}" type="presParOf" srcId="{8EA7D848-F3EE-476B-9ED2-3FD0E1095A06}" destId="{65DD5930-2F64-4162-A983-FE38ECAD8F54}" srcOrd="0" destOrd="0" presId="urn:microsoft.com/office/officeart/2005/8/layout/orgChart1"/>
    <dgm:cxn modelId="{0A86089F-6D3F-4608-8947-471D649C7E2B}" type="presParOf" srcId="{65DD5930-2F64-4162-A983-FE38ECAD8F54}" destId="{8826C1C0-79C7-4657-92C7-F889234B874E}" srcOrd="0" destOrd="0" presId="urn:microsoft.com/office/officeart/2005/8/layout/orgChart1"/>
    <dgm:cxn modelId="{93F4B10B-FE33-40AF-8DFB-2C0D326795CD}" type="presParOf" srcId="{65DD5930-2F64-4162-A983-FE38ECAD8F54}" destId="{F97389A6-C8C5-40AA-8EEF-7C76C8159C34}" srcOrd="1" destOrd="0" presId="urn:microsoft.com/office/officeart/2005/8/layout/orgChart1"/>
    <dgm:cxn modelId="{CD856C53-72E6-4B2F-A4BB-283E7FD51459}" type="presParOf" srcId="{8EA7D848-F3EE-476B-9ED2-3FD0E1095A06}" destId="{FCDF4184-6861-4F87-B194-03EF2C80C9E4}" srcOrd="1" destOrd="0" presId="urn:microsoft.com/office/officeart/2005/8/layout/orgChart1"/>
    <dgm:cxn modelId="{7E59DE29-BB40-4035-8B31-5C40935EB9EE}" type="presParOf" srcId="{FCDF4184-6861-4F87-B194-03EF2C80C9E4}" destId="{17B4BC9A-598F-4463-B181-9FEBF2800313}" srcOrd="0" destOrd="0" presId="urn:microsoft.com/office/officeart/2005/8/layout/orgChart1"/>
    <dgm:cxn modelId="{8C9D4629-BA3E-4A27-82F1-8B00142C0351}" type="presParOf" srcId="{FCDF4184-6861-4F87-B194-03EF2C80C9E4}" destId="{4D17F769-8E7C-4718-85D1-556AF16F915C}" srcOrd="1" destOrd="0" presId="urn:microsoft.com/office/officeart/2005/8/layout/orgChart1"/>
    <dgm:cxn modelId="{9AFFA186-B9C2-4BF5-8E42-FD07132827B3}" type="presParOf" srcId="{4D17F769-8E7C-4718-85D1-556AF16F915C}" destId="{080A0662-64FF-4D9D-A564-E99504D1F4A9}" srcOrd="0" destOrd="0" presId="urn:microsoft.com/office/officeart/2005/8/layout/orgChart1"/>
    <dgm:cxn modelId="{FB406A28-8CC8-46E6-9EF4-A2A6C03F5A92}" type="presParOf" srcId="{080A0662-64FF-4D9D-A564-E99504D1F4A9}" destId="{3B0205AA-F5F5-4AEB-9DCE-50959CE3EBD1}" srcOrd="0" destOrd="0" presId="urn:microsoft.com/office/officeart/2005/8/layout/orgChart1"/>
    <dgm:cxn modelId="{682AE382-4D42-449B-B6C3-1FD1D0256A0A}" type="presParOf" srcId="{080A0662-64FF-4D9D-A564-E99504D1F4A9}" destId="{BA07F0EE-2287-48B0-B58E-A28931EB8231}" srcOrd="1" destOrd="0" presId="urn:microsoft.com/office/officeart/2005/8/layout/orgChart1"/>
    <dgm:cxn modelId="{9AEC4AEE-6E99-49D8-A87F-7AAB3E359106}" type="presParOf" srcId="{4D17F769-8E7C-4718-85D1-556AF16F915C}" destId="{23279AD8-EAFB-4F54-A647-C0C6D981C646}" srcOrd="1" destOrd="0" presId="urn:microsoft.com/office/officeart/2005/8/layout/orgChart1"/>
    <dgm:cxn modelId="{7D61D21E-AC09-4204-A41F-DA52629058E7}" type="presParOf" srcId="{4D17F769-8E7C-4718-85D1-556AF16F915C}" destId="{62E216F5-63D0-4646-A40C-2A97ED2582D3}" srcOrd="2" destOrd="0" presId="urn:microsoft.com/office/officeart/2005/8/layout/orgChart1"/>
    <dgm:cxn modelId="{7A64D7DB-71F2-47AB-A059-71A60C19F5F1}" type="presParOf" srcId="{8EA7D848-F3EE-476B-9ED2-3FD0E1095A06}" destId="{56BE8717-3F6C-4BDC-9141-4A9AD1CA1A07}" srcOrd="2" destOrd="0" presId="urn:microsoft.com/office/officeart/2005/8/layout/orgChart1"/>
    <dgm:cxn modelId="{7D47E378-02FD-48BD-8265-A74F25B5C96E}" type="presParOf" srcId="{982F1457-9D46-4AFB-ABC7-8F2AC7725DC5}" destId="{912DE1C8-0653-448C-AC05-AE3851D06C48}" srcOrd="4" destOrd="0" presId="urn:microsoft.com/office/officeart/2005/8/layout/orgChart1"/>
    <dgm:cxn modelId="{7E823B01-D387-4BC8-ADDF-9DA278E8D250}" type="presParOf" srcId="{982F1457-9D46-4AFB-ABC7-8F2AC7725DC5}" destId="{BA300630-A0DD-485E-86BE-9812A941C3FD}" srcOrd="5" destOrd="0" presId="urn:microsoft.com/office/officeart/2005/8/layout/orgChart1"/>
    <dgm:cxn modelId="{CFF98642-859C-4109-897E-0C425657E2BB}" type="presParOf" srcId="{BA300630-A0DD-485E-86BE-9812A941C3FD}" destId="{67D4BFCA-ADD9-441A-912B-CDE2BC5488BF}" srcOrd="0" destOrd="0" presId="urn:microsoft.com/office/officeart/2005/8/layout/orgChart1"/>
    <dgm:cxn modelId="{B6013335-420F-4BC5-AF99-4EF0164ECC86}" type="presParOf" srcId="{67D4BFCA-ADD9-441A-912B-CDE2BC5488BF}" destId="{1D9DF034-3E8A-4633-89F0-077207A62168}" srcOrd="0" destOrd="0" presId="urn:microsoft.com/office/officeart/2005/8/layout/orgChart1"/>
    <dgm:cxn modelId="{5455A196-9918-40D3-AEC6-FB913866C72F}" type="presParOf" srcId="{67D4BFCA-ADD9-441A-912B-CDE2BC5488BF}" destId="{A992DB4C-2FD3-4C81-9453-0C043A436234}" srcOrd="1" destOrd="0" presId="urn:microsoft.com/office/officeart/2005/8/layout/orgChart1"/>
    <dgm:cxn modelId="{7B249893-8A42-49B0-ADF0-0D0982FF602A}" type="presParOf" srcId="{BA300630-A0DD-485E-86BE-9812A941C3FD}" destId="{F2F24E31-0898-4620-97A1-39CA5E934807}" srcOrd="1" destOrd="0" presId="urn:microsoft.com/office/officeart/2005/8/layout/orgChart1"/>
    <dgm:cxn modelId="{33E968E8-FDB1-474E-8748-BFE97B4B2C06}" type="presParOf" srcId="{BA300630-A0DD-485E-86BE-9812A941C3FD}" destId="{68421695-0BBD-4300-ADB3-1201E1B887A7}" srcOrd="2" destOrd="0" presId="urn:microsoft.com/office/officeart/2005/8/layout/orgChart1"/>
    <dgm:cxn modelId="{51BFAB13-B406-4BBF-A729-D81E3E333D26}" type="presParOf" srcId="{982F1457-9D46-4AFB-ABC7-8F2AC7725DC5}" destId="{3C2880D6-80ED-42A4-B22F-F7B053A4F2A2}" srcOrd="6" destOrd="0" presId="urn:microsoft.com/office/officeart/2005/8/layout/orgChart1"/>
    <dgm:cxn modelId="{D8B72B3B-FB59-4510-BF18-1A96C766268F}" type="presParOf" srcId="{982F1457-9D46-4AFB-ABC7-8F2AC7725DC5}" destId="{09AAD6A7-762D-4E8C-86F2-C249AABE2FBB}" srcOrd="7" destOrd="0" presId="urn:microsoft.com/office/officeart/2005/8/layout/orgChart1"/>
    <dgm:cxn modelId="{B25E9495-3181-43F9-960D-4E4F058B1E74}" type="presParOf" srcId="{09AAD6A7-762D-4E8C-86F2-C249AABE2FBB}" destId="{0A5D28CA-846D-4A50-8AA6-0E49160474B2}" srcOrd="0" destOrd="0" presId="urn:microsoft.com/office/officeart/2005/8/layout/orgChart1"/>
    <dgm:cxn modelId="{C680F882-88E6-4C02-B006-99565E3A189A}" type="presParOf" srcId="{0A5D28CA-846D-4A50-8AA6-0E49160474B2}" destId="{7575B59E-4525-47A1-98BA-1CEFEDECC873}" srcOrd="0" destOrd="0" presId="urn:microsoft.com/office/officeart/2005/8/layout/orgChart1"/>
    <dgm:cxn modelId="{3D42069C-DA60-44E0-B01F-052F5C98A4FE}" type="presParOf" srcId="{0A5D28CA-846D-4A50-8AA6-0E49160474B2}" destId="{891A1868-65CB-423E-8412-9F1E337C8B11}" srcOrd="1" destOrd="0" presId="urn:microsoft.com/office/officeart/2005/8/layout/orgChart1"/>
    <dgm:cxn modelId="{B35F5701-618F-4F09-8346-9481DCC02CFC}" type="presParOf" srcId="{09AAD6A7-762D-4E8C-86F2-C249AABE2FBB}" destId="{E7D82A48-646B-42CC-8665-C52A19DAEC67}" srcOrd="1" destOrd="0" presId="urn:microsoft.com/office/officeart/2005/8/layout/orgChart1"/>
    <dgm:cxn modelId="{3D0A9C5B-6E94-42B7-AF84-271D4498348D}" type="presParOf" srcId="{09AAD6A7-762D-4E8C-86F2-C249AABE2FBB}" destId="{268D8C41-5A65-426C-8593-E7C724576A05}" srcOrd="2" destOrd="0" presId="urn:microsoft.com/office/officeart/2005/8/layout/orgChart1"/>
    <dgm:cxn modelId="{47F1A27B-7689-4504-A23A-8690B53A5558}" type="presParOf" srcId="{982F1457-9D46-4AFB-ABC7-8F2AC7725DC5}" destId="{C44B30B8-97C6-45A3-B20D-A101BE36C0DB}" srcOrd="8" destOrd="0" presId="urn:microsoft.com/office/officeart/2005/8/layout/orgChart1"/>
    <dgm:cxn modelId="{41420ED3-383F-42DA-BB99-60206C0DC99B}" type="presParOf" srcId="{982F1457-9D46-4AFB-ABC7-8F2AC7725DC5}" destId="{CBA6A3BF-6C50-4B76-90C6-8DA8A35CB774}" srcOrd="9" destOrd="0" presId="urn:microsoft.com/office/officeart/2005/8/layout/orgChart1"/>
    <dgm:cxn modelId="{08B84CD4-7148-4FCB-BFE6-F2C0BC6E6B4F}" type="presParOf" srcId="{CBA6A3BF-6C50-4B76-90C6-8DA8A35CB774}" destId="{8C7F7A6E-5C37-45EA-948D-D07B51C4C19D}" srcOrd="0" destOrd="0" presId="urn:microsoft.com/office/officeart/2005/8/layout/orgChart1"/>
    <dgm:cxn modelId="{B79330BD-DB51-450B-AD11-81E90F1E91AF}" type="presParOf" srcId="{8C7F7A6E-5C37-45EA-948D-D07B51C4C19D}" destId="{734A0D91-DAAC-44B5-8C00-746C75D44CC8}" srcOrd="0" destOrd="0" presId="urn:microsoft.com/office/officeart/2005/8/layout/orgChart1"/>
    <dgm:cxn modelId="{CF8DF192-642D-4179-BCE0-91767CABE635}" type="presParOf" srcId="{8C7F7A6E-5C37-45EA-948D-D07B51C4C19D}" destId="{45F06566-DD97-41FA-92B9-0ECA3122201F}" srcOrd="1" destOrd="0" presId="urn:microsoft.com/office/officeart/2005/8/layout/orgChart1"/>
    <dgm:cxn modelId="{750947C4-8A96-415C-8153-0830907D3F96}" type="presParOf" srcId="{CBA6A3BF-6C50-4B76-90C6-8DA8A35CB774}" destId="{914774A3-8835-491D-8982-438D8B950FC8}" srcOrd="1" destOrd="0" presId="urn:microsoft.com/office/officeart/2005/8/layout/orgChart1"/>
    <dgm:cxn modelId="{89D2A530-BD12-41D5-8031-25271D765BC7}" type="presParOf" srcId="{CBA6A3BF-6C50-4B76-90C6-8DA8A35CB774}" destId="{108A8B73-4339-40EA-9016-54E5B3C9B7FE}" srcOrd="2" destOrd="0" presId="urn:microsoft.com/office/officeart/2005/8/layout/orgChart1"/>
    <dgm:cxn modelId="{6CD5C972-4120-4147-89F2-D27885BB78A6}" type="presParOf" srcId="{26C0E22B-F542-4196-A21B-6192C3D9C7A8}" destId="{146FB075-480B-4BED-A6FF-E0287E8485E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67E390-E92E-4832-80AD-A57428BB08E9}" type="doc">
      <dgm:prSet loTypeId="urn:microsoft.com/office/officeart/2005/8/layout/hierarchy1" loCatId="hierarchy" qsTypeId="urn:microsoft.com/office/officeart/2005/8/quickstyle/simple5" qsCatId="simple" csTypeId="urn:microsoft.com/office/officeart/2005/8/colors/accent3_2" csCatId="accent3"/>
      <dgm:spPr/>
      <dgm:t>
        <a:bodyPr/>
        <a:lstStyle/>
        <a:p>
          <a:endParaRPr lang="en-US"/>
        </a:p>
      </dgm:t>
    </dgm:pt>
    <dgm:pt modelId="{06724380-77A5-4AA2-92FC-59B8BEB74D5C}">
      <dgm:prSet/>
      <dgm:spPr/>
      <dgm:t>
        <a:bodyPr/>
        <a:lstStyle/>
        <a:p>
          <a:r>
            <a:rPr lang="en-US" b="1"/>
            <a:t>NDCIU</a:t>
          </a:r>
          <a:r>
            <a:rPr lang="en-US"/>
            <a:t> – Non-Discharging Categorical Industrial User, State designation</a:t>
          </a:r>
        </a:p>
      </dgm:t>
    </dgm:pt>
    <dgm:pt modelId="{7231E576-567F-4329-9B7E-D57BC8B0C7D6}" type="parTrans" cxnId="{B98429AD-CCB0-4095-8CFD-29AE4626BE1B}">
      <dgm:prSet/>
      <dgm:spPr/>
      <dgm:t>
        <a:bodyPr/>
        <a:lstStyle/>
        <a:p>
          <a:endParaRPr lang="en-US"/>
        </a:p>
      </dgm:t>
    </dgm:pt>
    <dgm:pt modelId="{DFD52C22-4777-4943-B1FC-BB9C316ED72D}" type="sibTrans" cxnId="{B98429AD-CCB0-4095-8CFD-29AE4626BE1B}">
      <dgm:prSet/>
      <dgm:spPr/>
      <dgm:t>
        <a:bodyPr/>
        <a:lstStyle/>
        <a:p>
          <a:endParaRPr lang="en-US"/>
        </a:p>
      </dgm:t>
    </dgm:pt>
    <dgm:pt modelId="{203B9213-C5C6-4D0D-B52C-FCB8FFB22FE5}">
      <dgm:prSet/>
      <dgm:spPr/>
      <dgm:t>
        <a:bodyPr/>
        <a:lstStyle/>
        <a:p>
          <a:r>
            <a:rPr lang="en-US" b="1"/>
            <a:t>NSCIU</a:t>
          </a:r>
          <a:r>
            <a:rPr lang="en-US"/>
            <a:t> – Non-Significant Categorical Industrial User, Federal designation</a:t>
          </a:r>
        </a:p>
      </dgm:t>
    </dgm:pt>
    <dgm:pt modelId="{F7F8393D-3B73-47E2-85A3-81A6FA6D93A1}" type="parTrans" cxnId="{53D8400C-47AD-47E2-B671-3E6B82B38B03}">
      <dgm:prSet/>
      <dgm:spPr/>
      <dgm:t>
        <a:bodyPr/>
        <a:lstStyle/>
        <a:p>
          <a:endParaRPr lang="en-US"/>
        </a:p>
      </dgm:t>
    </dgm:pt>
    <dgm:pt modelId="{87063F22-BC8C-438D-B567-BD7070C9266D}" type="sibTrans" cxnId="{53D8400C-47AD-47E2-B671-3E6B82B38B03}">
      <dgm:prSet/>
      <dgm:spPr/>
      <dgm:t>
        <a:bodyPr/>
        <a:lstStyle/>
        <a:p>
          <a:endParaRPr lang="en-US"/>
        </a:p>
      </dgm:t>
    </dgm:pt>
    <dgm:pt modelId="{0E37DC2A-A97B-4B0A-A751-9E9BFE8A05D1}">
      <dgm:prSet/>
      <dgm:spPr/>
      <dgm:t>
        <a:bodyPr/>
        <a:lstStyle/>
        <a:p>
          <a:r>
            <a:rPr lang="en-US" b="1"/>
            <a:t>Zero Discharge </a:t>
          </a:r>
          <a:r>
            <a:rPr lang="en-US"/>
            <a:t>– Categorical Industrial User required by the category to not discharge, Federal designation</a:t>
          </a:r>
        </a:p>
      </dgm:t>
    </dgm:pt>
    <dgm:pt modelId="{3E1443DE-F908-476E-88F9-3A36E3CEE9EB}" type="parTrans" cxnId="{EE4E7F67-1E1C-44CE-A947-580EC7C13893}">
      <dgm:prSet/>
      <dgm:spPr/>
      <dgm:t>
        <a:bodyPr/>
        <a:lstStyle/>
        <a:p>
          <a:endParaRPr lang="en-US"/>
        </a:p>
      </dgm:t>
    </dgm:pt>
    <dgm:pt modelId="{E679FABC-5E8F-40F8-89B3-3E8A146F878C}" type="sibTrans" cxnId="{EE4E7F67-1E1C-44CE-A947-580EC7C13893}">
      <dgm:prSet/>
      <dgm:spPr/>
      <dgm:t>
        <a:bodyPr/>
        <a:lstStyle/>
        <a:p>
          <a:endParaRPr lang="en-US"/>
        </a:p>
      </dgm:t>
    </dgm:pt>
    <dgm:pt modelId="{E6F0CF58-1D9D-4149-9253-1099B19884E6}" type="pres">
      <dgm:prSet presAssocID="{6867E390-E92E-4832-80AD-A57428BB08E9}" presName="hierChild1" presStyleCnt="0">
        <dgm:presLayoutVars>
          <dgm:chPref val="1"/>
          <dgm:dir/>
          <dgm:animOne val="branch"/>
          <dgm:animLvl val="lvl"/>
          <dgm:resizeHandles/>
        </dgm:presLayoutVars>
      </dgm:prSet>
      <dgm:spPr/>
    </dgm:pt>
    <dgm:pt modelId="{CFDDC87A-5B40-482E-B100-EF6FCBC34660}" type="pres">
      <dgm:prSet presAssocID="{06724380-77A5-4AA2-92FC-59B8BEB74D5C}" presName="hierRoot1" presStyleCnt="0"/>
      <dgm:spPr/>
    </dgm:pt>
    <dgm:pt modelId="{7A46F43C-ECBA-443D-85B7-5B2E0F17FF35}" type="pres">
      <dgm:prSet presAssocID="{06724380-77A5-4AA2-92FC-59B8BEB74D5C}" presName="composite" presStyleCnt="0"/>
      <dgm:spPr/>
    </dgm:pt>
    <dgm:pt modelId="{8BA646D6-2AB1-4854-8C46-8D2C747D1247}" type="pres">
      <dgm:prSet presAssocID="{06724380-77A5-4AA2-92FC-59B8BEB74D5C}" presName="background" presStyleLbl="node0" presStyleIdx="0" presStyleCnt="3"/>
      <dgm:spPr>
        <a:solidFill>
          <a:srgbClr val="3F8D6F"/>
        </a:solidFill>
      </dgm:spPr>
    </dgm:pt>
    <dgm:pt modelId="{2FD32961-9E5C-464E-8967-08D45E5A8DBD}" type="pres">
      <dgm:prSet presAssocID="{06724380-77A5-4AA2-92FC-59B8BEB74D5C}" presName="text" presStyleLbl="fgAcc0" presStyleIdx="0" presStyleCnt="3">
        <dgm:presLayoutVars>
          <dgm:chPref val="3"/>
        </dgm:presLayoutVars>
      </dgm:prSet>
      <dgm:spPr/>
    </dgm:pt>
    <dgm:pt modelId="{4DAE312D-CD05-48E7-B6E3-0308430E8181}" type="pres">
      <dgm:prSet presAssocID="{06724380-77A5-4AA2-92FC-59B8BEB74D5C}" presName="hierChild2" presStyleCnt="0"/>
      <dgm:spPr/>
    </dgm:pt>
    <dgm:pt modelId="{E4674F55-7A00-4D9B-8ADA-17ECB61FCC38}" type="pres">
      <dgm:prSet presAssocID="{203B9213-C5C6-4D0D-B52C-FCB8FFB22FE5}" presName="hierRoot1" presStyleCnt="0"/>
      <dgm:spPr/>
    </dgm:pt>
    <dgm:pt modelId="{C942DD1B-DDF9-4C0F-B48D-0AB3DBC0D05E}" type="pres">
      <dgm:prSet presAssocID="{203B9213-C5C6-4D0D-B52C-FCB8FFB22FE5}" presName="composite" presStyleCnt="0"/>
      <dgm:spPr/>
    </dgm:pt>
    <dgm:pt modelId="{82AE9092-EFF4-485F-B36A-1D508FDF8CAB}" type="pres">
      <dgm:prSet presAssocID="{203B9213-C5C6-4D0D-B52C-FCB8FFB22FE5}" presName="background" presStyleLbl="node0" presStyleIdx="1" presStyleCnt="3"/>
      <dgm:spPr>
        <a:solidFill>
          <a:srgbClr val="3F8D6F"/>
        </a:solidFill>
      </dgm:spPr>
    </dgm:pt>
    <dgm:pt modelId="{93AFC125-13E3-4875-90E3-5271CA9E3766}" type="pres">
      <dgm:prSet presAssocID="{203B9213-C5C6-4D0D-B52C-FCB8FFB22FE5}" presName="text" presStyleLbl="fgAcc0" presStyleIdx="1" presStyleCnt="3">
        <dgm:presLayoutVars>
          <dgm:chPref val="3"/>
        </dgm:presLayoutVars>
      </dgm:prSet>
      <dgm:spPr/>
    </dgm:pt>
    <dgm:pt modelId="{D4CFE38E-813E-439C-AB0A-731116F9429C}" type="pres">
      <dgm:prSet presAssocID="{203B9213-C5C6-4D0D-B52C-FCB8FFB22FE5}" presName="hierChild2" presStyleCnt="0"/>
      <dgm:spPr/>
    </dgm:pt>
    <dgm:pt modelId="{0B7DAE63-81A6-4DB9-8A5B-34E929C99374}" type="pres">
      <dgm:prSet presAssocID="{0E37DC2A-A97B-4B0A-A751-9E9BFE8A05D1}" presName="hierRoot1" presStyleCnt="0"/>
      <dgm:spPr/>
    </dgm:pt>
    <dgm:pt modelId="{F44158A9-52AF-4996-84E6-2593832E673C}" type="pres">
      <dgm:prSet presAssocID="{0E37DC2A-A97B-4B0A-A751-9E9BFE8A05D1}" presName="composite" presStyleCnt="0"/>
      <dgm:spPr/>
    </dgm:pt>
    <dgm:pt modelId="{3C78F519-0D8C-4E88-A835-E2D9BACAED6A}" type="pres">
      <dgm:prSet presAssocID="{0E37DC2A-A97B-4B0A-A751-9E9BFE8A05D1}" presName="background" presStyleLbl="node0" presStyleIdx="2" presStyleCnt="3"/>
      <dgm:spPr>
        <a:solidFill>
          <a:srgbClr val="3F8D6F"/>
        </a:solidFill>
      </dgm:spPr>
    </dgm:pt>
    <dgm:pt modelId="{9C9C63FC-9707-44C5-8125-93107FACF22E}" type="pres">
      <dgm:prSet presAssocID="{0E37DC2A-A97B-4B0A-A751-9E9BFE8A05D1}" presName="text" presStyleLbl="fgAcc0" presStyleIdx="2" presStyleCnt="3">
        <dgm:presLayoutVars>
          <dgm:chPref val="3"/>
        </dgm:presLayoutVars>
      </dgm:prSet>
      <dgm:spPr/>
    </dgm:pt>
    <dgm:pt modelId="{ACB6A8CC-6FF9-4D2A-A188-AA384A86AB50}" type="pres">
      <dgm:prSet presAssocID="{0E37DC2A-A97B-4B0A-A751-9E9BFE8A05D1}" presName="hierChild2" presStyleCnt="0"/>
      <dgm:spPr/>
    </dgm:pt>
  </dgm:ptLst>
  <dgm:cxnLst>
    <dgm:cxn modelId="{53D8400C-47AD-47E2-B671-3E6B82B38B03}" srcId="{6867E390-E92E-4832-80AD-A57428BB08E9}" destId="{203B9213-C5C6-4D0D-B52C-FCB8FFB22FE5}" srcOrd="1" destOrd="0" parTransId="{F7F8393D-3B73-47E2-85A3-81A6FA6D93A1}" sibTransId="{87063F22-BC8C-438D-B567-BD7070C9266D}"/>
    <dgm:cxn modelId="{EE4E7F67-1E1C-44CE-A947-580EC7C13893}" srcId="{6867E390-E92E-4832-80AD-A57428BB08E9}" destId="{0E37DC2A-A97B-4B0A-A751-9E9BFE8A05D1}" srcOrd="2" destOrd="0" parTransId="{3E1443DE-F908-476E-88F9-3A36E3CEE9EB}" sibTransId="{E679FABC-5E8F-40F8-89B3-3E8A146F878C}"/>
    <dgm:cxn modelId="{C7A2CC76-9BC0-453B-A952-873341981496}" type="presOf" srcId="{6867E390-E92E-4832-80AD-A57428BB08E9}" destId="{E6F0CF58-1D9D-4149-9253-1099B19884E6}" srcOrd="0" destOrd="0" presId="urn:microsoft.com/office/officeart/2005/8/layout/hierarchy1"/>
    <dgm:cxn modelId="{250B9058-B9D6-4E04-9156-F539F641B1B7}" type="presOf" srcId="{06724380-77A5-4AA2-92FC-59B8BEB74D5C}" destId="{2FD32961-9E5C-464E-8967-08D45E5A8DBD}" srcOrd="0" destOrd="0" presId="urn:microsoft.com/office/officeart/2005/8/layout/hierarchy1"/>
    <dgm:cxn modelId="{3F887897-CB17-4660-9CD6-50C297C006EB}" type="presOf" srcId="{203B9213-C5C6-4D0D-B52C-FCB8FFB22FE5}" destId="{93AFC125-13E3-4875-90E3-5271CA9E3766}" srcOrd="0" destOrd="0" presId="urn:microsoft.com/office/officeart/2005/8/layout/hierarchy1"/>
    <dgm:cxn modelId="{B98429AD-CCB0-4095-8CFD-29AE4626BE1B}" srcId="{6867E390-E92E-4832-80AD-A57428BB08E9}" destId="{06724380-77A5-4AA2-92FC-59B8BEB74D5C}" srcOrd="0" destOrd="0" parTransId="{7231E576-567F-4329-9B7E-D57BC8B0C7D6}" sibTransId="{DFD52C22-4777-4943-B1FC-BB9C316ED72D}"/>
    <dgm:cxn modelId="{4CFFB7BB-4E44-49BC-BD88-25009D4A6780}" type="presOf" srcId="{0E37DC2A-A97B-4B0A-A751-9E9BFE8A05D1}" destId="{9C9C63FC-9707-44C5-8125-93107FACF22E}" srcOrd="0" destOrd="0" presId="urn:microsoft.com/office/officeart/2005/8/layout/hierarchy1"/>
    <dgm:cxn modelId="{040810D9-A7C5-44F4-8D60-39BFE094E398}" type="presParOf" srcId="{E6F0CF58-1D9D-4149-9253-1099B19884E6}" destId="{CFDDC87A-5B40-482E-B100-EF6FCBC34660}" srcOrd="0" destOrd="0" presId="urn:microsoft.com/office/officeart/2005/8/layout/hierarchy1"/>
    <dgm:cxn modelId="{A931A6D3-ABF7-4F51-8FCE-1CCECDC513B8}" type="presParOf" srcId="{CFDDC87A-5B40-482E-B100-EF6FCBC34660}" destId="{7A46F43C-ECBA-443D-85B7-5B2E0F17FF35}" srcOrd="0" destOrd="0" presId="urn:microsoft.com/office/officeart/2005/8/layout/hierarchy1"/>
    <dgm:cxn modelId="{2B93A381-DC13-4DFE-8663-440B52A372D7}" type="presParOf" srcId="{7A46F43C-ECBA-443D-85B7-5B2E0F17FF35}" destId="{8BA646D6-2AB1-4854-8C46-8D2C747D1247}" srcOrd="0" destOrd="0" presId="urn:microsoft.com/office/officeart/2005/8/layout/hierarchy1"/>
    <dgm:cxn modelId="{C9F4B695-1DE2-49E9-9E24-09598A43D9D6}" type="presParOf" srcId="{7A46F43C-ECBA-443D-85B7-5B2E0F17FF35}" destId="{2FD32961-9E5C-464E-8967-08D45E5A8DBD}" srcOrd="1" destOrd="0" presId="urn:microsoft.com/office/officeart/2005/8/layout/hierarchy1"/>
    <dgm:cxn modelId="{A6430528-323D-4AFD-B160-802D8FAD02ED}" type="presParOf" srcId="{CFDDC87A-5B40-482E-B100-EF6FCBC34660}" destId="{4DAE312D-CD05-48E7-B6E3-0308430E8181}" srcOrd="1" destOrd="0" presId="urn:microsoft.com/office/officeart/2005/8/layout/hierarchy1"/>
    <dgm:cxn modelId="{31E0DABE-02DC-480B-A588-3BDF357658D4}" type="presParOf" srcId="{E6F0CF58-1D9D-4149-9253-1099B19884E6}" destId="{E4674F55-7A00-4D9B-8ADA-17ECB61FCC38}" srcOrd="1" destOrd="0" presId="urn:microsoft.com/office/officeart/2005/8/layout/hierarchy1"/>
    <dgm:cxn modelId="{F293D81E-9329-4B29-8D59-F2BB61FEC214}" type="presParOf" srcId="{E4674F55-7A00-4D9B-8ADA-17ECB61FCC38}" destId="{C942DD1B-DDF9-4C0F-B48D-0AB3DBC0D05E}" srcOrd="0" destOrd="0" presId="urn:microsoft.com/office/officeart/2005/8/layout/hierarchy1"/>
    <dgm:cxn modelId="{318AB03D-4021-4095-9FEB-9524F278BFC9}" type="presParOf" srcId="{C942DD1B-DDF9-4C0F-B48D-0AB3DBC0D05E}" destId="{82AE9092-EFF4-485F-B36A-1D508FDF8CAB}" srcOrd="0" destOrd="0" presId="urn:microsoft.com/office/officeart/2005/8/layout/hierarchy1"/>
    <dgm:cxn modelId="{874301DE-579E-4266-9FE1-AD83BA19CBCD}" type="presParOf" srcId="{C942DD1B-DDF9-4C0F-B48D-0AB3DBC0D05E}" destId="{93AFC125-13E3-4875-90E3-5271CA9E3766}" srcOrd="1" destOrd="0" presId="urn:microsoft.com/office/officeart/2005/8/layout/hierarchy1"/>
    <dgm:cxn modelId="{E2B2FB72-D1E2-4EDD-9BF6-C24559DFE37F}" type="presParOf" srcId="{E4674F55-7A00-4D9B-8ADA-17ECB61FCC38}" destId="{D4CFE38E-813E-439C-AB0A-731116F9429C}" srcOrd="1" destOrd="0" presId="urn:microsoft.com/office/officeart/2005/8/layout/hierarchy1"/>
    <dgm:cxn modelId="{9B76B021-92CA-4BF3-A0E3-C3CE6D8F2456}" type="presParOf" srcId="{E6F0CF58-1D9D-4149-9253-1099B19884E6}" destId="{0B7DAE63-81A6-4DB9-8A5B-34E929C99374}" srcOrd="2" destOrd="0" presId="urn:microsoft.com/office/officeart/2005/8/layout/hierarchy1"/>
    <dgm:cxn modelId="{213839EA-A1D3-4F8D-B229-590FB5A1E54C}" type="presParOf" srcId="{0B7DAE63-81A6-4DB9-8A5B-34E929C99374}" destId="{F44158A9-52AF-4996-84E6-2593832E673C}" srcOrd="0" destOrd="0" presId="urn:microsoft.com/office/officeart/2005/8/layout/hierarchy1"/>
    <dgm:cxn modelId="{309ABAE0-B00A-4F1D-9AF7-C472CA602337}" type="presParOf" srcId="{F44158A9-52AF-4996-84E6-2593832E673C}" destId="{3C78F519-0D8C-4E88-A835-E2D9BACAED6A}" srcOrd="0" destOrd="0" presId="urn:microsoft.com/office/officeart/2005/8/layout/hierarchy1"/>
    <dgm:cxn modelId="{A1EA0786-7AB8-49A2-BD48-CF20F8D73D4F}" type="presParOf" srcId="{F44158A9-52AF-4996-84E6-2593832E673C}" destId="{9C9C63FC-9707-44C5-8125-93107FACF22E}" srcOrd="1" destOrd="0" presId="urn:microsoft.com/office/officeart/2005/8/layout/hierarchy1"/>
    <dgm:cxn modelId="{693C7115-3FB3-4102-A1B0-EC9876695A52}" type="presParOf" srcId="{0B7DAE63-81A6-4DB9-8A5B-34E929C99374}" destId="{ACB6A8CC-6FF9-4D2A-A188-AA384A86AB5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C7E3C-81E2-4150-805C-4ED3A527BBC8}">
      <dsp:nvSpPr>
        <dsp:cNvPr id="0" name=""/>
        <dsp:cNvSpPr/>
      </dsp:nvSpPr>
      <dsp:spPr>
        <a:xfrm>
          <a:off x="0" y="82101"/>
          <a:ext cx="6324600" cy="10342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Enacted in 1976  - “cradle to grave” responsibilities on generators</a:t>
          </a:r>
        </a:p>
      </dsp:txBody>
      <dsp:txXfrm>
        <a:off x="50489" y="132590"/>
        <a:ext cx="6223622" cy="933302"/>
      </dsp:txXfrm>
    </dsp:sp>
    <dsp:sp modelId="{EDBC557D-40F5-46A1-AFCA-57B8EBBC103F}">
      <dsp:nvSpPr>
        <dsp:cNvPr id="0" name=""/>
        <dsp:cNvSpPr/>
      </dsp:nvSpPr>
      <dsp:spPr>
        <a:xfrm>
          <a:off x="0" y="1191261"/>
          <a:ext cx="6324600" cy="103428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Amended in 1984 to include smaller generators</a:t>
          </a:r>
        </a:p>
      </dsp:txBody>
      <dsp:txXfrm>
        <a:off x="50489" y="1241750"/>
        <a:ext cx="6223622" cy="933302"/>
      </dsp:txXfrm>
    </dsp:sp>
    <dsp:sp modelId="{2B46C92F-FFF7-465B-8E8E-7E4571B5DDFF}">
      <dsp:nvSpPr>
        <dsp:cNvPr id="0" name=""/>
        <dsp:cNvSpPr/>
      </dsp:nvSpPr>
      <dsp:spPr>
        <a:xfrm>
          <a:off x="0" y="2300421"/>
          <a:ext cx="6324600" cy="103428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Designed to protect environment, encourage prevention and recovery</a:t>
          </a:r>
        </a:p>
      </dsp:txBody>
      <dsp:txXfrm>
        <a:off x="50489" y="2350910"/>
        <a:ext cx="6223622" cy="933302"/>
      </dsp:txXfrm>
    </dsp:sp>
    <dsp:sp modelId="{48A12FA3-275E-4720-9F5F-1CA2FC9CC472}">
      <dsp:nvSpPr>
        <dsp:cNvPr id="0" name=""/>
        <dsp:cNvSpPr/>
      </dsp:nvSpPr>
      <dsp:spPr>
        <a:xfrm>
          <a:off x="0" y="3409581"/>
          <a:ext cx="6324600" cy="1034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Set standards for landfills and recycling facilities</a:t>
          </a:r>
        </a:p>
      </dsp:txBody>
      <dsp:txXfrm>
        <a:off x="50489" y="3460070"/>
        <a:ext cx="6223622"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301C5-F29F-4BE3-A561-F57045710B34}">
      <dsp:nvSpPr>
        <dsp:cNvPr id="0" name=""/>
        <dsp:cNvSpPr/>
      </dsp:nvSpPr>
      <dsp:spPr>
        <a:xfrm>
          <a:off x="0" y="272248"/>
          <a:ext cx="7543800" cy="146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333248" rIns="58548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Abandoned</a:t>
          </a:r>
        </a:p>
        <a:p>
          <a:pPr marL="171450" lvl="1" indent="-171450" algn="l" defTabSz="711200">
            <a:lnSpc>
              <a:spcPct val="90000"/>
            </a:lnSpc>
            <a:spcBef>
              <a:spcPct val="0"/>
            </a:spcBef>
            <a:spcAft>
              <a:spcPct val="15000"/>
            </a:spcAft>
            <a:buChar char="•"/>
          </a:pPr>
          <a:r>
            <a:rPr lang="en-US" sz="1600" kern="1200"/>
            <a:t>Disposed of</a:t>
          </a:r>
        </a:p>
        <a:p>
          <a:pPr marL="171450" lvl="1" indent="-171450" algn="l" defTabSz="711200">
            <a:lnSpc>
              <a:spcPct val="90000"/>
            </a:lnSpc>
            <a:spcBef>
              <a:spcPct val="0"/>
            </a:spcBef>
            <a:spcAft>
              <a:spcPct val="15000"/>
            </a:spcAft>
            <a:buChar char="•"/>
          </a:pPr>
          <a:r>
            <a:rPr lang="en-US" sz="1600" kern="1200"/>
            <a:t>Burned</a:t>
          </a:r>
        </a:p>
        <a:p>
          <a:pPr marL="171450" lvl="1" indent="-171450" algn="l" defTabSz="711200">
            <a:lnSpc>
              <a:spcPct val="90000"/>
            </a:lnSpc>
            <a:spcBef>
              <a:spcPct val="0"/>
            </a:spcBef>
            <a:spcAft>
              <a:spcPct val="15000"/>
            </a:spcAft>
            <a:buChar char="•"/>
          </a:pPr>
          <a:r>
            <a:rPr lang="en-US" sz="1600" kern="1200"/>
            <a:t>Incinerated</a:t>
          </a:r>
        </a:p>
      </dsp:txBody>
      <dsp:txXfrm>
        <a:off x="0" y="272248"/>
        <a:ext cx="7543800" cy="1461600"/>
      </dsp:txXfrm>
    </dsp:sp>
    <dsp:sp modelId="{253274A4-3E11-4354-911E-84ADA08AF4A5}">
      <dsp:nvSpPr>
        <dsp:cNvPr id="0" name=""/>
        <dsp:cNvSpPr/>
      </dsp:nvSpPr>
      <dsp:spPr>
        <a:xfrm>
          <a:off x="377190" y="37131"/>
          <a:ext cx="5280660" cy="472320"/>
        </a:xfrm>
        <a:prstGeom prst="round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1066800">
            <a:lnSpc>
              <a:spcPct val="90000"/>
            </a:lnSpc>
            <a:spcBef>
              <a:spcPct val="0"/>
            </a:spcBef>
            <a:spcAft>
              <a:spcPct val="35000"/>
            </a:spcAft>
            <a:buNone/>
          </a:pPr>
          <a:r>
            <a:rPr lang="en-US" sz="2400" kern="1200"/>
            <a:t>Discarded</a:t>
          </a:r>
          <a:endParaRPr lang="en-US" sz="3200" kern="1200"/>
        </a:p>
      </dsp:txBody>
      <dsp:txXfrm>
        <a:off x="400247" y="60188"/>
        <a:ext cx="5234546" cy="426206"/>
      </dsp:txXfrm>
    </dsp:sp>
    <dsp:sp modelId="{B208FE98-4B7F-4FE6-BA76-6DB134B2FEF9}">
      <dsp:nvSpPr>
        <dsp:cNvPr id="0" name=""/>
        <dsp:cNvSpPr/>
      </dsp:nvSpPr>
      <dsp:spPr>
        <a:xfrm>
          <a:off x="0" y="2057451"/>
          <a:ext cx="75438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333248" rIns="58548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Certain dioxin-containing waste</a:t>
          </a:r>
          <a:endParaRPr lang="en-US" sz="1200" b="0" kern="1200"/>
        </a:p>
      </dsp:txBody>
      <dsp:txXfrm>
        <a:off x="0" y="2057451"/>
        <a:ext cx="7543800" cy="680400"/>
      </dsp:txXfrm>
    </dsp:sp>
    <dsp:sp modelId="{165650E0-D0F2-4F3C-A475-85D01D2C7153}">
      <dsp:nvSpPr>
        <dsp:cNvPr id="0" name=""/>
        <dsp:cNvSpPr/>
      </dsp:nvSpPr>
      <dsp:spPr>
        <a:xfrm>
          <a:off x="377190" y="1821291"/>
          <a:ext cx="5280660" cy="47232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1066800">
            <a:lnSpc>
              <a:spcPct val="90000"/>
            </a:lnSpc>
            <a:spcBef>
              <a:spcPct val="0"/>
            </a:spcBef>
            <a:spcAft>
              <a:spcPct val="35000"/>
            </a:spcAft>
            <a:buNone/>
          </a:pPr>
          <a:r>
            <a:rPr lang="en-US" sz="2400" kern="1200"/>
            <a:t>Considered inherently waste-like</a:t>
          </a:r>
        </a:p>
      </dsp:txBody>
      <dsp:txXfrm>
        <a:off x="400247" y="1844348"/>
        <a:ext cx="5234546" cy="426206"/>
      </dsp:txXfrm>
    </dsp:sp>
    <dsp:sp modelId="{9F3A558B-E552-4E7B-9E98-F36A3CCB35F7}">
      <dsp:nvSpPr>
        <dsp:cNvPr id="0" name=""/>
        <dsp:cNvSpPr/>
      </dsp:nvSpPr>
      <dsp:spPr>
        <a:xfrm>
          <a:off x="0" y="3060412"/>
          <a:ext cx="7543800"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333248" rIns="58548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EPA has three categories for a recycled material. </a:t>
          </a:r>
          <a:endParaRPr lang="en-US" sz="1600" kern="1200"/>
        </a:p>
        <a:p>
          <a:pPr marL="228600" lvl="2" indent="-114300" algn="l" defTabSz="622300">
            <a:lnSpc>
              <a:spcPct val="90000"/>
            </a:lnSpc>
            <a:spcBef>
              <a:spcPct val="0"/>
            </a:spcBef>
            <a:spcAft>
              <a:spcPct val="15000"/>
            </a:spcAft>
            <a:buChar char="•"/>
          </a:pPr>
          <a:r>
            <a:rPr lang="en-US" sz="1400" b="0" i="0" kern="1200"/>
            <a:t>Used</a:t>
          </a:r>
          <a:endParaRPr lang="en-US" sz="1400" kern="1200"/>
        </a:p>
        <a:p>
          <a:pPr marL="228600" lvl="2" indent="-114300" algn="l" defTabSz="622300">
            <a:lnSpc>
              <a:spcPct val="90000"/>
            </a:lnSpc>
            <a:spcBef>
              <a:spcPct val="0"/>
            </a:spcBef>
            <a:spcAft>
              <a:spcPct val="15000"/>
            </a:spcAft>
            <a:buChar char="•"/>
          </a:pPr>
          <a:r>
            <a:rPr lang="en-US" sz="1400" b="0" i="0" kern="1200"/>
            <a:t>Reused</a:t>
          </a:r>
          <a:endParaRPr lang="en-US" sz="1400" kern="1200"/>
        </a:p>
        <a:p>
          <a:pPr marL="228600" lvl="2" indent="-114300" algn="l" defTabSz="622300">
            <a:lnSpc>
              <a:spcPct val="90000"/>
            </a:lnSpc>
            <a:spcBef>
              <a:spcPct val="0"/>
            </a:spcBef>
            <a:spcAft>
              <a:spcPct val="15000"/>
            </a:spcAft>
            <a:buChar char="•"/>
          </a:pPr>
          <a:r>
            <a:rPr lang="en-US" sz="1400" b="0" i="0" kern="1200"/>
            <a:t>Reclaimed</a:t>
          </a:r>
          <a:endParaRPr lang="en-US" sz="1400" kern="1200"/>
        </a:p>
      </dsp:txBody>
      <dsp:txXfrm>
        <a:off x="0" y="3060412"/>
        <a:ext cx="7543800" cy="1360800"/>
      </dsp:txXfrm>
    </dsp:sp>
    <dsp:sp modelId="{7AEF33E6-78E8-48BA-89C4-4A6C8456CBE3}">
      <dsp:nvSpPr>
        <dsp:cNvPr id="0" name=""/>
        <dsp:cNvSpPr/>
      </dsp:nvSpPr>
      <dsp:spPr>
        <a:xfrm>
          <a:off x="377190" y="2824252"/>
          <a:ext cx="5280660" cy="47232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1066800">
            <a:lnSpc>
              <a:spcPct val="90000"/>
            </a:lnSpc>
            <a:spcBef>
              <a:spcPct val="0"/>
            </a:spcBef>
            <a:spcAft>
              <a:spcPct val="35000"/>
            </a:spcAft>
            <a:buNone/>
          </a:pPr>
          <a:r>
            <a:rPr lang="en-US" sz="2400" kern="1200"/>
            <a:t>Recycled</a:t>
          </a:r>
          <a:endParaRPr lang="en-US" sz="4000" kern="1200"/>
        </a:p>
      </dsp:txBody>
      <dsp:txXfrm>
        <a:off x="400247" y="2847309"/>
        <a:ext cx="523454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C617B-9782-4C33-BF30-EDA56B64DE83}">
      <dsp:nvSpPr>
        <dsp:cNvPr id="0" name=""/>
        <dsp:cNvSpPr/>
      </dsp:nvSpPr>
      <dsp:spPr>
        <a:xfrm>
          <a:off x="2558" y="0"/>
          <a:ext cx="2681585" cy="45259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Domestic Sewage</a:t>
          </a:r>
        </a:p>
      </dsp:txBody>
      <dsp:txXfrm>
        <a:off x="2558" y="1810385"/>
        <a:ext cx="2681585" cy="1810385"/>
      </dsp:txXfrm>
    </dsp:sp>
    <dsp:sp modelId="{C4A335B7-3EE4-4A27-AF0F-05552BA135D7}">
      <dsp:nvSpPr>
        <dsp:cNvPr id="0" name=""/>
        <dsp:cNvSpPr/>
      </dsp:nvSpPr>
      <dsp:spPr>
        <a:xfrm>
          <a:off x="589778" y="271557"/>
          <a:ext cx="1507145" cy="1507145"/>
        </a:xfrm>
        <a:prstGeom prst="ellipse">
          <a:avLst/>
        </a:prstGeom>
        <a:solidFill>
          <a:srgbClr val="BDD1C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9AD4EB-982E-4308-BAFC-FFF8BB5383A0}">
      <dsp:nvSpPr>
        <dsp:cNvPr id="0" name=""/>
        <dsp:cNvSpPr/>
      </dsp:nvSpPr>
      <dsp:spPr>
        <a:xfrm>
          <a:off x="2764591" y="0"/>
          <a:ext cx="2681585" cy="45259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Industrial waste discharges subject to the Clean Water Act</a:t>
          </a:r>
        </a:p>
      </dsp:txBody>
      <dsp:txXfrm>
        <a:off x="2764591" y="1810385"/>
        <a:ext cx="2681585" cy="1810385"/>
      </dsp:txXfrm>
    </dsp:sp>
    <dsp:sp modelId="{CA637C66-DA81-4C10-99C2-F5C7AEE522E8}">
      <dsp:nvSpPr>
        <dsp:cNvPr id="0" name=""/>
        <dsp:cNvSpPr/>
      </dsp:nvSpPr>
      <dsp:spPr>
        <a:xfrm>
          <a:off x="3351810" y="271557"/>
          <a:ext cx="1507145" cy="1507145"/>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210455-3096-4FB2-8833-53567ED09E55}">
      <dsp:nvSpPr>
        <dsp:cNvPr id="0" name=""/>
        <dsp:cNvSpPr/>
      </dsp:nvSpPr>
      <dsp:spPr>
        <a:xfrm>
          <a:off x="5526623" y="0"/>
          <a:ext cx="2681585" cy="45259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Secondary materials reclaimed and reused in the original process</a:t>
          </a:r>
        </a:p>
      </dsp:txBody>
      <dsp:txXfrm>
        <a:off x="5526623" y="1810385"/>
        <a:ext cx="2681585" cy="1810385"/>
      </dsp:txXfrm>
    </dsp:sp>
    <dsp:sp modelId="{B48CCEE4-D173-4AB8-8619-9159CBFFB10E}">
      <dsp:nvSpPr>
        <dsp:cNvPr id="0" name=""/>
        <dsp:cNvSpPr/>
      </dsp:nvSpPr>
      <dsp:spPr>
        <a:xfrm>
          <a:off x="6113843" y="271557"/>
          <a:ext cx="1507145" cy="1507145"/>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F9CCDD-40EA-4CE7-AD73-C09D9CE5F902}">
      <dsp:nvSpPr>
        <dsp:cNvPr id="0" name=""/>
        <dsp:cNvSpPr/>
      </dsp:nvSpPr>
      <dsp:spPr>
        <a:xfrm>
          <a:off x="8288656" y="0"/>
          <a:ext cx="2681585" cy="45259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Household hazardous waste </a:t>
          </a:r>
        </a:p>
      </dsp:txBody>
      <dsp:txXfrm>
        <a:off x="8288656" y="1810385"/>
        <a:ext cx="2681585" cy="1810385"/>
      </dsp:txXfrm>
    </dsp:sp>
    <dsp:sp modelId="{F9AB320B-DC52-48E9-9027-AD838F6DB357}">
      <dsp:nvSpPr>
        <dsp:cNvPr id="0" name=""/>
        <dsp:cNvSpPr/>
      </dsp:nvSpPr>
      <dsp:spPr>
        <a:xfrm>
          <a:off x="8875876" y="271557"/>
          <a:ext cx="1507145" cy="1507145"/>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87D3EE-7C05-4739-8855-8C3953E3BFC1}">
      <dsp:nvSpPr>
        <dsp:cNvPr id="0" name=""/>
        <dsp:cNvSpPr/>
      </dsp:nvSpPr>
      <dsp:spPr>
        <a:xfrm>
          <a:off x="438912" y="3620770"/>
          <a:ext cx="10094976" cy="678894"/>
        </a:xfrm>
        <a:prstGeom prst="leftRightArrow">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301C5-F29F-4BE3-A561-F57045710B34}">
      <dsp:nvSpPr>
        <dsp:cNvPr id="0" name=""/>
        <dsp:cNvSpPr/>
      </dsp:nvSpPr>
      <dsp:spPr>
        <a:xfrm>
          <a:off x="0" y="246899"/>
          <a:ext cx="7543800"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312420" rIns="585483"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Is part of a wastewater treatment facility that is subject to regulation under either section 402 or 307(b) of the Clean Water Act; and</a:t>
          </a:r>
        </a:p>
      </dsp:txBody>
      <dsp:txXfrm>
        <a:off x="0" y="246899"/>
        <a:ext cx="7543800" cy="1134000"/>
      </dsp:txXfrm>
    </dsp:sp>
    <dsp:sp modelId="{253274A4-3E11-4354-911E-84ADA08AF4A5}">
      <dsp:nvSpPr>
        <dsp:cNvPr id="0" name=""/>
        <dsp:cNvSpPr/>
      </dsp:nvSpPr>
      <dsp:spPr>
        <a:xfrm>
          <a:off x="377190" y="26478"/>
          <a:ext cx="5280660" cy="442800"/>
        </a:xfrm>
        <a:prstGeom prst="round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1066800">
            <a:lnSpc>
              <a:spcPct val="90000"/>
            </a:lnSpc>
            <a:spcBef>
              <a:spcPct val="0"/>
            </a:spcBef>
            <a:spcAft>
              <a:spcPct val="35000"/>
            </a:spcAft>
            <a:buNone/>
          </a:pPr>
          <a:r>
            <a:rPr lang="en-US" sz="2400" kern="1200"/>
            <a:t>(1)</a:t>
          </a:r>
          <a:endParaRPr lang="en-US" sz="3200" kern="1200"/>
        </a:p>
      </dsp:txBody>
      <dsp:txXfrm>
        <a:off x="398806" y="48094"/>
        <a:ext cx="5237428" cy="399568"/>
      </dsp:txXfrm>
    </dsp:sp>
    <dsp:sp modelId="{B208FE98-4B7F-4FE6-BA76-6DB134B2FEF9}">
      <dsp:nvSpPr>
        <dsp:cNvPr id="0" name=""/>
        <dsp:cNvSpPr/>
      </dsp:nvSpPr>
      <dsp:spPr>
        <a:xfrm>
          <a:off x="0" y="1684278"/>
          <a:ext cx="7543800" cy="1795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312420" rIns="58548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Receives and treats or stores an influent wastewater that is a hazardous waste as defined in § 261.3 of this chapter, or that generates and accumulates a wastewater treatment sludge that is a hazardous waste as defined in § 261.3 of this chapter, or treats or stores a wastewater treatment sludge which is a hazardous waste as defined in § 261.3 of this Chapter; and</a:t>
          </a:r>
          <a:endParaRPr lang="en-US" sz="1200" b="0" kern="1200"/>
        </a:p>
      </dsp:txBody>
      <dsp:txXfrm>
        <a:off x="0" y="1684278"/>
        <a:ext cx="7543800" cy="1795500"/>
      </dsp:txXfrm>
    </dsp:sp>
    <dsp:sp modelId="{165650E0-D0F2-4F3C-A475-85D01D2C7153}">
      <dsp:nvSpPr>
        <dsp:cNvPr id="0" name=""/>
        <dsp:cNvSpPr/>
      </dsp:nvSpPr>
      <dsp:spPr>
        <a:xfrm>
          <a:off x="377190" y="1462878"/>
          <a:ext cx="5280660" cy="44280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1066800">
            <a:lnSpc>
              <a:spcPct val="90000"/>
            </a:lnSpc>
            <a:spcBef>
              <a:spcPct val="0"/>
            </a:spcBef>
            <a:spcAft>
              <a:spcPct val="35000"/>
            </a:spcAft>
            <a:buNone/>
          </a:pPr>
          <a:r>
            <a:rPr lang="en-US" sz="2400" kern="1200"/>
            <a:t>(2)</a:t>
          </a:r>
        </a:p>
      </dsp:txBody>
      <dsp:txXfrm>
        <a:off x="398806" y="1484494"/>
        <a:ext cx="5237428" cy="399568"/>
      </dsp:txXfrm>
    </dsp:sp>
    <dsp:sp modelId="{9F3A558B-E552-4E7B-9E98-F36A3CCB35F7}">
      <dsp:nvSpPr>
        <dsp:cNvPr id="0" name=""/>
        <dsp:cNvSpPr/>
      </dsp:nvSpPr>
      <dsp:spPr>
        <a:xfrm>
          <a:off x="0" y="3782178"/>
          <a:ext cx="7543800" cy="6496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312420" rIns="58548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Meets the definition of tank or tank system in § 260.10 of this chapter.</a:t>
          </a:r>
          <a:endParaRPr lang="en-US" sz="1600" kern="1200"/>
        </a:p>
      </dsp:txBody>
      <dsp:txXfrm>
        <a:off x="0" y="3782178"/>
        <a:ext cx="7543800" cy="649687"/>
      </dsp:txXfrm>
    </dsp:sp>
    <dsp:sp modelId="{7AEF33E6-78E8-48BA-89C4-4A6C8456CBE3}">
      <dsp:nvSpPr>
        <dsp:cNvPr id="0" name=""/>
        <dsp:cNvSpPr/>
      </dsp:nvSpPr>
      <dsp:spPr>
        <a:xfrm>
          <a:off x="377190" y="3560778"/>
          <a:ext cx="5280660" cy="44280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1066800">
            <a:lnSpc>
              <a:spcPct val="90000"/>
            </a:lnSpc>
            <a:spcBef>
              <a:spcPct val="0"/>
            </a:spcBef>
            <a:spcAft>
              <a:spcPct val="35000"/>
            </a:spcAft>
            <a:buNone/>
          </a:pPr>
          <a:r>
            <a:rPr lang="en-US" sz="2400" kern="1200"/>
            <a:t>(3)</a:t>
          </a:r>
          <a:endParaRPr lang="en-US" sz="4000" kern="1200"/>
        </a:p>
      </dsp:txBody>
      <dsp:txXfrm>
        <a:off x="398806" y="3582394"/>
        <a:ext cx="5237428"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7EE74-E084-4A34-94B1-2D687429B41B}">
      <dsp:nvSpPr>
        <dsp:cNvPr id="0" name=""/>
        <dsp:cNvSpPr/>
      </dsp:nvSpPr>
      <dsp:spPr>
        <a:xfrm>
          <a:off x="5486400" y="862934"/>
          <a:ext cx="4195845" cy="360748"/>
        </a:xfrm>
        <a:custGeom>
          <a:avLst/>
          <a:gdLst/>
          <a:ahLst/>
          <a:cxnLst/>
          <a:rect l="0" t="0" r="0" b="0"/>
          <a:pathLst>
            <a:path>
              <a:moveTo>
                <a:pt x="0" y="0"/>
              </a:moveTo>
              <a:lnTo>
                <a:pt x="0" y="180374"/>
              </a:lnTo>
              <a:lnTo>
                <a:pt x="4195845" y="180374"/>
              </a:lnTo>
              <a:lnTo>
                <a:pt x="4195845" y="360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F990F9-E521-4AAD-9FDD-E74C1E45DB55}">
      <dsp:nvSpPr>
        <dsp:cNvPr id="0" name=""/>
        <dsp:cNvSpPr/>
      </dsp:nvSpPr>
      <dsp:spPr>
        <a:xfrm>
          <a:off x="5486400" y="862934"/>
          <a:ext cx="2117248" cy="360748"/>
        </a:xfrm>
        <a:custGeom>
          <a:avLst/>
          <a:gdLst/>
          <a:ahLst/>
          <a:cxnLst/>
          <a:rect l="0" t="0" r="0" b="0"/>
          <a:pathLst>
            <a:path>
              <a:moveTo>
                <a:pt x="0" y="0"/>
              </a:moveTo>
              <a:lnTo>
                <a:pt x="0" y="180374"/>
              </a:lnTo>
              <a:lnTo>
                <a:pt x="2117248" y="180374"/>
              </a:lnTo>
              <a:lnTo>
                <a:pt x="2117248" y="360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69D9FF-3E12-4F86-88C1-13B98D72128C}">
      <dsp:nvSpPr>
        <dsp:cNvPr id="0" name=""/>
        <dsp:cNvSpPr/>
      </dsp:nvSpPr>
      <dsp:spPr>
        <a:xfrm>
          <a:off x="3369151" y="3302279"/>
          <a:ext cx="257677" cy="790210"/>
        </a:xfrm>
        <a:custGeom>
          <a:avLst/>
          <a:gdLst/>
          <a:ahLst/>
          <a:cxnLst/>
          <a:rect l="0" t="0" r="0" b="0"/>
          <a:pathLst>
            <a:path>
              <a:moveTo>
                <a:pt x="0" y="0"/>
              </a:moveTo>
              <a:lnTo>
                <a:pt x="0" y="790210"/>
              </a:lnTo>
              <a:lnTo>
                <a:pt x="257677" y="7902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AEAC91-B4E8-4F82-94E4-F98ED2351BD7}">
      <dsp:nvSpPr>
        <dsp:cNvPr id="0" name=""/>
        <dsp:cNvSpPr/>
      </dsp:nvSpPr>
      <dsp:spPr>
        <a:xfrm>
          <a:off x="4228075" y="2082607"/>
          <a:ext cx="1296975" cy="790210"/>
        </a:xfrm>
        <a:custGeom>
          <a:avLst/>
          <a:gdLst/>
          <a:ahLst/>
          <a:cxnLst/>
          <a:rect l="0" t="0" r="0" b="0"/>
          <a:pathLst>
            <a:path>
              <a:moveTo>
                <a:pt x="1296975" y="0"/>
              </a:moveTo>
              <a:lnTo>
                <a:pt x="1296975" y="790210"/>
              </a:lnTo>
              <a:lnTo>
                <a:pt x="0" y="7902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766C8-8C57-4593-88B0-D611AFD2B761}">
      <dsp:nvSpPr>
        <dsp:cNvPr id="0" name=""/>
        <dsp:cNvSpPr/>
      </dsp:nvSpPr>
      <dsp:spPr>
        <a:xfrm>
          <a:off x="5440680" y="862934"/>
          <a:ext cx="91440" cy="360748"/>
        </a:xfrm>
        <a:custGeom>
          <a:avLst/>
          <a:gdLst/>
          <a:ahLst/>
          <a:cxnLst/>
          <a:rect l="0" t="0" r="0" b="0"/>
          <a:pathLst>
            <a:path>
              <a:moveTo>
                <a:pt x="45720" y="0"/>
              </a:moveTo>
              <a:lnTo>
                <a:pt x="45720" y="180374"/>
              </a:lnTo>
              <a:lnTo>
                <a:pt x="84371" y="180374"/>
              </a:lnTo>
              <a:lnTo>
                <a:pt x="84371" y="360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50D8D6-0063-4A21-AF14-0C91C86AAF63}">
      <dsp:nvSpPr>
        <dsp:cNvPr id="0" name=""/>
        <dsp:cNvSpPr/>
      </dsp:nvSpPr>
      <dsp:spPr>
        <a:xfrm>
          <a:off x="603415" y="3302279"/>
          <a:ext cx="257677" cy="790210"/>
        </a:xfrm>
        <a:custGeom>
          <a:avLst/>
          <a:gdLst/>
          <a:ahLst/>
          <a:cxnLst/>
          <a:rect l="0" t="0" r="0" b="0"/>
          <a:pathLst>
            <a:path>
              <a:moveTo>
                <a:pt x="0" y="0"/>
              </a:moveTo>
              <a:lnTo>
                <a:pt x="0" y="790210"/>
              </a:lnTo>
              <a:lnTo>
                <a:pt x="257677" y="7902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086230-D7AA-425E-A4B6-294EF3C16572}">
      <dsp:nvSpPr>
        <dsp:cNvPr id="0" name=""/>
        <dsp:cNvSpPr/>
      </dsp:nvSpPr>
      <dsp:spPr>
        <a:xfrm>
          <a:off x="1244834" y="2082607"/>
          <a:ext cx="91440" cy="360748"/>
        </a:xfrm>
        <a:custGeom>
          <a:avLst/>
          <a:gdLst/>
          <a:ahLst/>
          <a:cxnLst/>
          <a:rect l="0" t="0" r="0" b="0"/>
          <a:pathLst>
            <a:path>
              <a:moveTo>
                <a:pt x="45720" y="0"/>
              </a:moveTo>
              <a:lnTo>
                <a:pt x="45720" y="360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F3FB2-74EB-4E7D-A979-A7F638A10AE7}">
      <dsp:nvSpPr>
        <dsp:cNvPr id="0" name=""/>
        <dsp:cNvSpPr/>
      </dsp:nvSpPr>
      <dsp:spPr>
        <a:xfrm>
          <a:off x="1290554" y="862934"/>
          <a:ext cx="4195845" cy="360748"/>
        </a:xfrm>
        <a:custGeom>
          <a:avLst/>
          <a:gdLst/>
          <a:ahLst/>
          <a:cxnLst/>
          <a:rect l="0" t="0" r="0" b="0"/>
          <a:pathLst>
            <a:path>
              <a:moveTo>
                <a:pt x="4195845" y="0"/>
              </a:moveTo>
              <a:lnTo>
                <a:pt x="4195845" y="180374"/>
              </a:lnTo>
              <a:lnTo>
                <a:pt x="0" y="180374"/>
              </a:lnTo>
              <a:lnTo>
                <a:pt x="0" y="360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00AFCF-7907-4BBD-81F6-2A4C3D225A46}">
      <dsp:nvSpPr>
        <dsp:cNvPr id="0" name=""/>
        <dsp:cNvSpPr/>
      </dsp:nvSpPr>
      <dsp:spPr>
        <a:xfrm>
          <a:off x="4627475" y="4010"/>
          <a:ext cx="1717848" cy="85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Hazardous Waste Liquid</a:t>
          </a:r>
        </a:p>
      </dsp:txBody>
      <dsp:txXfrm>
        <a:off x="4627475" y="4010"/>
        <a:ext cx="1717848" cy="858924"/>
      </dsp:txXfrm>
    </dsp:sp>
    <dsp:sp modelId="{5EC8BF2C-6370-4792-8662-3299A95F721E}">
      <dsp:nvSpPr>
        <dsp:cNvPr id="0" name=""/>
        <dsp:cNvSpPr/>
      </dsp:nvSpPr>
      <dsp:spPr>
        <a:xfrm>
          <a:off x="431630" y="1223683"/>
          <a:ext cx="1717848" cy="85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Aqueous Liquid</a:t>
          </a:r>
        </a:p>
      </dsp:txBody>
      <dsp:txXfrm>
        <a:off x="431630" y="1223683"/>
        <a:ext cx="1717848" cy="858924"/>
      </dsp:txXfrm>
    </dsp:sp>
    <dsp:sp modelId="{E88ABA93-9B98-464F-80FD-F1FE532BA61D}">
      <dsp:nvSpPr>
        <dsp:cNvPr id="0" name=""/>
        <dsp:cNvSpPr/>
      </dsp:nvSpPr>
      <dsp:spPr>
        <a:xfrm>
          <a:off x="431630" y="2443355"/>
          <a:ext cx="1717848" cy="85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Substantially Water with only a few % chemicals</a:t>
          </a:r>
        </a:p>
      </dsp:txBody>
      <dsp:txXfrm>
        <a:off x="431630" y="2443355"/>
        <a:ext cx="1717848" cy="858924"/>
      </dsp:txXfrm>
    </dsp:sp>
    <dsp:sp modelId="{A423ED2B-335F-4307-8CB9-19D8039775CC}">
      <dsp:nvSpPr>
        <dsp:cNvPr id="0" name=""/>
        <dsp:cNvSpPr/>
      </dsp:nvSpPr>
      <dsp:spPr>
        <a:xfrm>
          <a:off x="861092" y="3663028"/>
          <a:ext cx="1717848" cy="85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WWTU Exemption Eligible</a:t>
          </a:r>
        </a:p>
      </dsp:txBody>
      <dsp:txXfrm>
        <a:off x="861092" y="3663028"/>
        <a:ext cx="1717848" cy="858924"/>
      </dsp:txXfrm>
    </dsp:sp>
    <dsp:sp modelId="{B8B67450-F5A3-4950-A57C-391C2EE2E355}">
      <dsp:nvSpPr>
        <dsp:cNvPr id="0" name=""/>
        <dsp:cNvSpPr/>
      </dsp:nvSpPr>
      <dsp:spPr>
        <a:xfrm>
          <a:off x="4666127" y="1223683"/>
          <a:ext cx="1717848" cy="85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Non-Aqueous Liquid (oil) + Aqueous Liquid</a:t>
          </a:r>
        </a:p>
      </dsp:txBody>
      <dsp:txXfrm>
        <a:off x="4666127" y="1223683"/>
        <a:ext cx="1717848" cy="858924"/>
      </dsp:txXfrm>
    </dsp:sp>
    <dsp:sp modelId="{9C618613-BC58-4CA3-861B-9DD4D0E41380}">
      <dsp:nvSpPr>
        <dsp:cNvPr id="0" name=""/>
        <dsp:cNvSpPr/>
      </dsp:nvSpPr>
      <dsp:spPr>
        <a:xfrm>
          <a:off x="2510227" y="2443355"/>
          <a:ext cx="1717848" cy="85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Non-Aqueous Phase Removed</a:t>
          </a:r>
        </a:p>
      </dsp:txBody>
      <dsp:txXfrm>
        <a:off x="2510227" y="2443355"/>
        <a:ext cx="1717848" cy="858924"/>
      </dsp:txXfrm>
    </dsp:sp>
    <dsp:sp modelId="{F5BDEFFB-942A-4F58-B1CE-FAEE0D6F2251}">
      <dsp:nvSpPr>
        <dsp:cNvPr id="0" name=""/>
        <dsp:cNvSpPr/>
      </dsp:nvSpPr>
      <dsp:spPr>
        <a:xfrm>
          <a:off x="3626828" y="3663028"/>
          <a:ext cx="1717848" cy="85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Not Eligible for WWTU Exemption </a:t>
          </a:r>
          <a:r>
            <a:rPr lang="en-US" sz="1500" u="sng" kern="1200"/>
            <a:t>Subject to Subpart J</a:t>
          </a:r>
        </a:p>
      </dsp:txBody>
      <dsp:txXfrm>
        <a:off x="3626828" y="3663028"/>
        <a:ext cx="1717848" cy="858924"/>
      </dsp:txXfrm>
    </dsp:sp>
    <dsp:sp modelId="{BEEC944C-6360-4ABD-8EA8-1E8A5721B1E4}">
      <dsp:nvSpPr>
        <dsp:cNvPr id="0" name=""/>
        <dsp:cNvSpPr/>
      </dsp:nvSpPr>
      <dsp:spPr>
        <a:xfrm>
          <a:off x="6744724" y="1223683"/>
          <a:ext cx="1717848" cy="85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Non-Aqueous Liquid (oil)</a:t>
          </a:r>
        </a:p>
      </dsp:txBody>
      <dsp:txXfrm>
        <a:off x="6744724" y="1223683"/>
        <a:ext cx="1717848" cy="858924"/>
      </dsp:txXfrm>
    </dsp:sp>
    <dsp:sp modelId="{570BC229-6D6A-4144-93B9-B1D404F48BA8}">
      <dsp:nvSpPr>
        <dsp:cNvPr id="0" name=""/>
        <dsp:cNvSpPr/>
      </dsp:nvSpPr>
      <dsp:spPr>
        <a:xfrm>
          <a:off x="8823320" y="1223683"/>
          <a:ext cx="1717848" cy="858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Concentrated Chemicals (Treatment Solution)</a:t>
          </a:r>
        </a:p>
      </dsp:txBody>
      <dsp:txXfrm>
        <a:off x="8823320" y="1223683"/>
        <a:ext cx="1717848" cy="8589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C7E3C-81E2-4150-805C-4ED3A527BBC8}">
      <dsp:nvSpPr>
        <dsp:cNvPr id="0" name=""/>
        <dsp:cNvSpPr/>
      </dsp:nvSpPr>
      <dsp:spPr>
        <a:xfrm>
          <a:off x="0" y="82101"/>
          <a:ext cx="6324600" cy="10342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Enacted in 1978  - controls pollutants sent to Publicly Owned Treatment Works (POTWs).</a:t>
          </a:r>
        </a:p>
      </dsp:txBody>
      <dsp:txXfrm>
        <a:off x="50489" y="132590"/>
        <a:ext cx="6223622" cy="933302"/>
      </dsp:txXfrm>
    </dsp:sp>
    <dsp:sp modelId="{EDBC557D-40F5-46A1-AFCA-57B8EBBC103F}">
      <dsp:nvSpPr>
        <dsp:cNvPr id="0" name=""/>
        <dsp:cNvSpPr/>
      </dsp:nvSpPr>
      <dsp:spPr>
        <a:xfrm>
          <a:off x="0" y="1191261"/>
          <a:ext cx="6324600" cy="103428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Amended in 2005 with the “Streamlining Rule”.</a:t>
          </a:r>
        </a:p>
      </dsp:txBody>
      <dsp:txXfrm>
        <a:off x="50489" y="1241750"/>
        <a:ext cx="6223622" cy="933302"/>
      </dsp:txXfrm>
    </dsp:sp>
    <dsp:sp modelId="{2B46C92F-FFF7-465B-8E8E-7E4571B5DDFF}">
      <dsp:nvSpPr>
        <dsp:cNvPr id="0" name=""/>
        <dsp:cNvSpPr/>
      </dsp:nvSpPr>
      <dsp:spPr>
        <a:xfrm>
          <a:off x="0" y="2300421"/>
          <a:ext cx="6324600" cy="103428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Designed to protect a POTW against pass-through and interference of pollutants.</a:t>
          </a:r>
        </a:p>
      </dsp:txBody>
      <dsp:txXfrm>
        <a:off x="50489" y="2350910"/>
        <a:ext cx="6223622" cy="933302"/>
      </dsp:txXfrm>
    </dsp:sp>
    <dsp:sp modelId="{48A12FA3-275E-4720-9F5F-1CA2FC9CC472}">
      <dsp:nvSpPr>
        <dsp:cNvPr id="0" name=""/>
        <dsp:cNvSpPr/>
      </dsp:nvSpPr>
      <dsp:spPr>
        <a:xfrm>
          <a:off x="0" y="3409581"/>
          <a:ext cx="6324600" cy="1034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May regulate anything which enters a Public Sewer System – except residential waste.</a:t>
          </a:r>
        </a:p>
      </dsp:txBody>
      <dsp:txXfrm>
        <a:off x="50489" y="3460070"/>
        <a:ext cx="6223622" cy="9333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B30B8-97C6-45A3-B20D-A101BE36C0DB}">
      <dsp:nvSpPr>
        <dsp:cNvPr id="0" name=""/>
        <dsp:cNvSpPr/>
      </dsp:nvSpPr>
      <dsp:spPr>
        <a:xfrm>
          <a:off x="6086475" y="1802395"/>
          <a:ext cx="5043408" cy="437651"/>
        </a:xfrm>
        <a:custGeom>
          <a:avLst/>
          <a:gdLst/>
          <a:ahLst/>
          <a:cxnLst/>
          <a:rect l="0" t="0" r="0" b="0"/>
          <a:pathLst>
            <a:path>
              <a:moveTo>
                <a:pt x="0" y="0"/>
              </a:moveTo>
              <a:lnTo>
                <a:pt x="0" y="218825"/>
              </a:lnTo>
              <a:lnTo>
                <a:pt x="5043408" y="218825"/>
              </a:lnTo>
              <a:lnTo>
                <a:pt x="5043408" y="4376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2880D6-80ED-42A4-B22F-F7B053A4F2A2}">
      <dsp:nvSpPr>
        <dsp:cNvPr id="0" name=""/>
        <dsp:cNvSpPr/>
      </dsp:nvSpPr>
      <dsp:spPr>
        <a:xfrm>
          <a:off x="6086475" y="1802395"/>
          <a:ext cx="2521704" cy="437651"/>
        </a:xfrm>
        <a:custGeom>
          <a:avLst/>
          <a:gdLst/>
          <a:ahLst/>
          <a:cxnLst/>
          <a:rect l="0" t="0" r="0" b="0"/>
          <a:pathLst>
            <a:path>
              <a:moveTo>
                <a:pt x="0" y="0"/>
              </a:moveTo>
              <a:lnTo>
                <a:pt x="0" y="218825"/>
              </a:lnTo>
              <a:lnTo>
                <a:pt x="2521704" y="218825"/>
              </a:lnTo>
              <a:lnTo>
                <a:pt x="2521704" y="4376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2DE1C8-0653-448C-AC05-AE3851D06C48}">
      <dsp:nvSpPr>
        <dsp:cNvPr id="0" name=""/>
        <dsp:cNvSpPr/>
      </dsp:nvSpPr>
      <dsp:spPr>
        <a:xfrm>
          <a:off x="6040754" y="1802395"/>
          <a:ext cx="91440" cy="437651"/>
        </a:xfrm>
        <a:custGeom>
          <a:avLst/>
          <a:gdLst/>
          <a:ahLst/>
          <a:cxnLst/>
          <a:rect l="0" t="0" r="0" b="0"/>
          <a:pathLst>
            <a:path>
              <a:moveTo>
                <a:pt x="45720" y="0"/>
              </a:moveTo>
              <a:lnTo>
                <a:pt x="45720" y="4376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4BC9A-598F-4463-B181-9FEBF2800313}">
      <dsp:nvSpPr>
        <dsp:cNvPr id="0" name=""/>
        <dsp:cNvSpPr/>
      </dsp:nvSpPr>
      <dsp:spPr>
        <a:xfrm>
          <a:off x="2731149" y="3282072"/>
          <a:ext cx="312607" cy="958664"/>
        </a:xfrm>
        <a:custGeom>
          <a:avLst/>
          <a:gdLst/>
          <a:ahLst/>
          <a:cxnLst/>
          <a:rect l="0" t="0" r="0" b="0"/>
          <a:pathLst>
            <a:path>
              <a:moveTo>
                <a:pt x="0" y="0"/>
              </a:moveTo>
              <a:lnTo>
                <a:pt x="0" y="958664"/>
              </a:lnTo>
              <a:lnTo>
                <a:pt x="312607" y="9586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FAE8D-DB28-4D56-9431-48E40D5E8119}">
      <dsp:nvSpPr>
        <dsp:cNvPr id="0" name=""/>
        <dsp:cNvSpPr/>
      </dsp:nvSpPr>
      <dsp:spPr>
        <a:xfrm>
          <a:off x="3564770" y="1802395"/>
          <a:ext cx="2521704" cy="437651"/>
        </a:xfrm>
        <a:custGeom>
          <a:avLst/>
          <a:gdLst/>
          <a:ahLst/>
          <a:cxnLst/>
          <a:rect l="0" t="0" r="0" b="0"/>
          <a:pathLst>
            <a:path>
              <a:moveTo>
                <a:pt x="2521704" y="0"/>
              </a:moveTo>
              <a:lnTo>
                <a:pt x="2521704" y="218825"/>
              </a:lnTo>
              <a:lnTo>
                <a:pt x="0" y="218825"/>
              </a:lnTo>
              <a:lnTo>
                <a:pt x="0" y="4376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C02A1-A4E7-482D-9759-29EF47E000C0}">
      <dsp:nvSpPr>
        <dsp:cNvPr id="0" name=""/>
        <dsp:cNvSpPr/>
      </dsp:nvSpPr>
      <dsp:spPr>
        <a:xfrm>
          <a:off x="1043066" y="1802395"/>
          <a:ext cx="5043408" cy="437651"/>
        </a:xfrm>
        <a:custGeom>
          <a:avLst/>
          <a:gdLst/>
          <a:ahLst/>
          <a:cxnLst/>
          <a:rect l="0" t="0" r="0" b="0"/>
          <a:pathLst>
            <a:path>
              <a:moveTo>
                <a:pt x="5043408" y="0"/>
              </a:moveTo>
              <a:lnTo>
                <a:pt x="5043408" y="218825"/>
              </a:lnTo>
              <a:lnTo>
                <a:pt x="0" y="218825"/>
              </a:lnTo>
              <a:lnTo>
                <a:pt x="0" y="4376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C1362-9257-407D-B6CC-E222BE775C57}">
      <dsp:nvSpPr>
        <dsp:cNvPr id="0" name=""/>
        <dsp:cNvSpPr/>
      </dsp:nvSpPr>
      <dsp:spPr>
        <a:xfrm>
          <a:off x="5044448" y="760368"/>
          <a:ext cx="2084053" cy="10420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Local Limits</a:t>
          </a:r>
        </a:p>
      </dsp:txBody>
      <dsp:txXfrm>
        <a:off x="5044448" y="760368"/>
        <a:ext cx="2084053" cy="1042026"/>
      </dsp:txXfrm>
    </dsp:sp>
    <dsp:sp modelId="{DB04F676-99A4-441F-BC21-385039C5F052}">
      <dsp:nvSpPr>
        <dsp:cNvPr id="0" name=""/>
        <dsp:cNvSpPr/>
      </dsp:nvSpPr>
      <dsp:spPr>
        <a:xfrm>
          <a:off x="1040" y="2240046"/>
          <a:ext cx="2084053" cy="10420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WET (Whole Effluent Toxicity) test</a:t>
          </a:r>
        </a:p>
      </dsp:txBody>
      <dsp:txXfrm>
        <a:off x="1040" y="2240046"/>
        <a:ext cx="2084053" cy="1042026"/>
      </dsp:txXfrm>
    </dsp:sp>
    <dsp:sp modelId="{8826C1C0-79C7-4657-92C7-F889234B874E}">
      <dsp:nvSpPr>
        <dsp:cNvPr id="0" name=""/>
        <dsp:cNvSpPr/>
      </dsp:nvSpPr>
      <dsp:spPr>
        <a:xfrm>
          <a:off x="2522744" y="2240046"/>
          <a:ext cx="2084053" cy="10420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15 pollutants of concern</a:t>
          </a:r>
        </a:p>
      </dsp:txBody>
      <dsp:txXfrm>
        <a:off x="2522744" y="2240046"/>
        <a:ext cx="2084053" cy="1042026"/>
      </dsp:txXfrm>
    </dsp:sp>
    <dsp:sp modelId="{3B0205AA-F5F5-4AEB-9DCE-50959CE3EBD1}">
      <dsp:nvSpPr>
        <dsp:cNvPr id="0" name=""/>
        <dsp:cNvSpPr/>
      </dsp:nvSpPr>
      <dsp:spPr>
        <a:xfrm>
          <a:off x="3043757" y="3719723"/>
          <a:ext cx="2084053" cy="10420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Arsenic, Cadmium, Chromium, Copper, Cyanide, Lead, Mercury, Nickel, Silver, Zinc, Molybdenum, Selenium, BOD, TSS, Ammonia</a:t>
          </a:r>
          <a:endParaRPr lang="en-US" sz="1300" kern="1200"/>
        </a:p>
      </dsp:txBody>
      <dsp:txXfrm>
        <a:off x="3043757" y="3719723"/>
        <a:ext cx="2084053" cy="1042026"/>
      </dsp:txXfrm>
    </dsp:sp>
    <dsp:sp modelId="{1D9DF034-3E8A-4633-89F0-077207A62168}">
      <dsp:nvSpPr>
        <dsp:cNvPr id="0" name=""/>
        <dsp:cNvSpPr/>
      </dsp:nvSpPr>
      <dsp:spPr>
        <a:xfrm>
          <a:off x="5044448" y="2240046"/>
          <a:ext cx="2084053" cy="10420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Sludge use criteria or disposal requirements</a:t>
          </a:r>
        </a:p>
      </dsp:txBody>
      <dsp:txXfrm>
        <a:off x="5044448" y="2240046"/>
        <a:ext cx="2084053" cy="1042026"/>
      </dsp:txXfrm>
    </dsp:sp>
    <dsp:sp modelId="{7575B59E-4525-47A1-98BA-1CEFEDECC873}">
      <dsp:nvSpPr>
        <dsp:cNvPr id="0" name=""/>
        <dsp:cNvSpPr/>
      </dsp:nvSpPr>
      <dsp:spPr>
        <a:xfrm>
          <a:off x="7566152" y="2240046"/>
          <a:ext cx="2084053" cy="10420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NPDES or WPCF permit pollutants (including “monitor only”)</a:t>
          </a:r>
        </a:p>
      </dsp:txBody>
      <dsp:txXfrm>
        <a:off x="7566152" y="2240046"/>
        <a:ext cx="2084053" cy="1042026"/>
      </dsp:txXfrm>
    </dsp:sp>
    <dsp:sp modelId="{734A0D91-DAAC-44B5-8C00-746C75D44CC8}">
      <dsp:nvSpPr>
        <dsp:cNvPr id="0" name=""/>
        <dsp:cNvSpPr/>
      </dsp:nvSpPr>
      <dsp:spPr>
        <a:xfrm>
          <a:off x="10087856" y="2240046"/>
          <a:ext cx="2084053" cy="10420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Any other pollutant</a:t>
          </a:r>
        </a:p>
      </dsp:txBody>
      <dsp:txXfrm>
        <a:off x="10087856" y="2240046"/>
        <a:ext cx="2084053" cy="10420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646D6-2AB1-4854-8C46-8D2C747D1247}">
      <dsp:nvSpPr>
        <dsp:cNvPr id="0" name=""/>
        <dsp:cNvSpPr/>
      </dsp:nvSpPr>
      <dsp:spPr>
        <a:xfrm>
          <a:off x="0" y="1120267"/>
          <a:ext cx="3086099" cy="1959673"/>
        </a:xfrm>
        <a:prstGeom prst="roundRect">
          <a:avLst>
            <a:gd name="adj" fmla="val 10000"/>
          </a:avLst>
        </a:prstGeom>
        <a:solidFill>
          <a:srgbClr val="3F8D6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FD32961-9E5C-464E-8967-08D45E5A8DBD}">
      <dsp:nvSpPr>
        <dsp:cNvPr id="0" name=""/>
        <dsp:cNvSpPr/>
      </dsp:nvSpPr>
      <dsp:spPr>
        <a:xfrm>
          <a:off x="342900" y="1446022"/>
          <a:ext cx="3086099" cy="195967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NDCIU</a:t>
          </a:r>
          <a:r>
            <a:rPr lang="en-US" sz="2100" kern="1200"/>
            <a:t> – Non-Discharging Categorical Industrial User, State designation</a:t>
          </a:r>
        </a:p>
      </dsp:txBody>
      <dsp:txXfrm>
        <a:off x="400297" y="1503419"/>
        <a:ext cx="2971305" cy="1844879"/>
      </dsp:txXfrm>
    </dsp:sp>
    <dsp:sp modelId="{82AE9092-EFF4-485F-B36A-1D508FDF8CAB}">
      <dsp:nvSpPr>
        <dsp:cNvPr id="0" name=""/>
        <dsp:cNvSpPr/>
      </dsp:nvSpPr>
      <dsp:spPr>
        <a:xfrm>
          <a:off x="3771900" y="1120267"/>
          <a:ext cx="3086099" cy="1959673"/>
        </a:xfrm>
        <a:prstGeom prst="roundRect">
          <a:avLst>
            <a:gd name="adj" fmla="val 10000"/>
          </a:avLst>
        </a:prstGeom>
        <a:solidFill>
          <a:srgbClr val="3F8D6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3AFC125-13E3-4875-90E3-5271CA9E3766}">
      <dsp:nvSpPr>
        <dsp:cNvPr id="0" name=""/>
        <dsp:cNvSpPr/>
      </dsp:nvSpPr>
      <dsp:spPr>
        <a:xfrm>
          <a:off x="4114800" y="1446022"/>
          <a:ext cx="3086099" cy="195967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NSCIU</a:t>
          </a:r>
          <a:r>
            <a:rPr lang="en-US" sz="2100" kern="1200"/>
            <a:t> – Non-Significant Categorical Industrial User, Federal designation</a:t>
          </a:r>
        </a:p>
      </dsp:txBody>
      <dsp:txXfrm>
        <a:off x="4172197" y="1503419"/>
        <a:ext cx="2971305" cy="1844879"/>
      </dsp:txXfrm>
    </dsp:sp>
    <dsp:sp modelId="{3C78F519-0D8C-4E88-A835-E2D9BACAED6A}">
      <dsp:nvSpPr>
        <dsp:cNvPr id="0" name=""/>
        <dsp:cNvSpPr/>
      </dsp:nvSpPr>
      <dsp:spPr>
        <a:xfrm>
          <a:off x="7543800" y="1120267"/>
          <a:ext cx="3086099" cy="1959673"/>
        </a:xfrm>
        <a:prstGeom prst="roundRect">
          <a:avLst>
            <a:gd name="adj" fmla="val 10000"/>
          </a:avLst>
        </a:prstGeom>
        <a:solidFill>
          <a:srgbClr val="3F8D6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C9C63FC-9707-44C5-8125-93107FACF22E}">
      <dsp:nvSpPr>
        <dsp:cNvPr id="0" name=""/>
        <dsp:cNvSpPr/>
      </dsp:nvSpPr>
      <dsp:spPr>
        <a:xfrm>
          <a:off x="7886700" y="1446022"/>
          <a:ext cx="3086099" cy="195967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Zero Discharge </a:t>
          </a:r>
          <a:r>
            <a:rPr lang="en-US" sz="2100" kern="1200"/>
            <a:t>– Categorical Industrial User required by the category to not discharge, Federal designation</a:t>
          </a:r>
        </a:p>
      </dsp:txBody>
      <dsp:txXfrm>
        <a:off x="7944097" y="1503419"/>
        <a:ext cx="2971305" cy="18448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571783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4184210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endParaRPr lang="en-US"/>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81523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127435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455786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170070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3166758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1085020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158687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B4B96-EA96-0327-70A2-B2116516D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F7557-708F-344A-204D-60A74F5F8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8EE42-D15A-92E5-59F1-0E841A76AD91}"/>
              </a:ext>
            </a:extLst>
          </p:cNvPr>
          <p:cNvSpPr>
            <a:spLocks noGrp="1"/>
          </p:cNvSpPr>
          <p:nvPr>
            <p:ph type="body" idx="1"/>
          </p:nvPr>
        </p:nvSpPr>
        <p:spPr/>
        <p:txBody>
          <a:bodyPr/>
          <a:lstStyle/>
          <a:p>
            <a:pPr>
              <a:lnSpc>
                <a:spcPct val="107000"/>
              </a:lnSpc>
            </a:pPr>
            <a:endParaRPr lang="en-US" sz="190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49F3C10-C427-EFB2-86AE-1AFF1F034220}"/>
              </a:ext>
            </a:extLst>
          </p:cNvPr>
          <p:cNvSpPr>
            <a:spLocks noGrp="1"/>
          </p:cNvSpPr>
          <p:nvPr>
            <p:ph type="sldNum" sz="quarter" idx="10"/>
          </p:nvPr>
        </p:nvSpPr>
        <p:spPr/>
        <p:txBody>
          <a:bodyPr/>
          <a:lstStyle/>
          <a:p>
            <a:fld id="{783981EC-B6E6-4B85-93C1-B50A6F43896D}" type="slidenum">
              <a:rPr lang="en-US" smtClean="0"/>
              <a:t>18</a:t>
            </a:fld>
            <a:endParaRPr lang="en-US"/>
          </a:p>
        </p:txBody>
      </p:sp>
    </p:spTree>
    <p:extLst>
      <p:ext uri="{BB962C8B-B14F-4D97-AF65-F5344CB8AC3E}">
        <p14:creationId xmlns:p14="http://schemas.microsoft.com/office/powerpoint/2010/main" val="2015105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19</a:t>
            </a:fld>
            <a:endParaRPr lang="en-US"/>
          </a:p>
        </p:txBody>
      </p:sp>
    </p:spTree>
    <p:extLst>
      <p:ext uri="{BB962C8B-B14F-4D97-AF65-F5344CB8AC3E}">
        <p14:creationId xmlns:p14="http://schemas.microsoft.com/office/powerpoint/2010/main" val="170999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kern="10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492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3981EC-B6E6-4B85-93C1-B50A6F43896D}" type="slidenum">
              <a:rPr lang="en-US" smtClean="0"/>
              <a:t>23</a:t>
            </a:fld>
            <a:endParaRPr lang="en-US"/>
          </a:p>
        </p:txBody>
      </p:sp>
    </p:spTree>
    <p:extLst>
      <p:ext uri="{BB962C8B-B14F-4D97-AF65-F5344CB8AC3E}">
        <p14:creationId xmlns:p14="http://schemas.microsoft.com/office/powerpoint/2010/main" val="1085020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E92DE-3FCC-639C-A3B5-11CCAB46E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E27F9-971F-DFC3-78F6-447826DD1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BA63D-621C-C0D3-C9A8-C68182D071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7D002C-DE62-4D47-9392-2DDD9DB324AD}"/>
              </a:ext>
            </a:extLst>
          </p:cNvPr>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678455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27</a:t>
            </a:fld>
            <a:endParaRPr lang="en-US"/>
          </a:p>
        </p:txBody>
      </p:sp>
    </p:spTree>
    <p:extLst>
      <p:ext uri="{BB962C8B-B14F-4D97-AF65-F5344CB8AC3E}">
        <p14:creationId xmlns:p14="http://schemas.microsoft.com/office/powerpoint/2010/main" val="459920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0ECBE-D9E0-7B9A-8C04-51B543FCA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739E3-B4BF-F894-E39B-EAAB1EE76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8AE62C-B535-5C84-B01A-D3F2FB373899}"/>
              </a:ext>
            </a:extLst>
          </p:cNvPr>
          <p:cNvSpPr>
            <a:spLocks noGrp="1"/>
          </p:cNvSpPr>
          <p:nvPr>
            <p:ph type="body" idx="1"/>
          </p:nvPr>
        </p:nvSpPr>
        <p:spPr/>
        <p:txBody>
          <a:bodyPr/>
          <a:lstStyle/>
          <a:p>
            <a:pPr marL="0" marR="0">
              <a:lnSpc>
                <a:spcPct val="107000"/>
              </a:lnSpc>
              <a:spcBef>
                <a:spcPts val="0"/>
              </a:spcBef>
              <a:spcAft>
                <a:spcPts val="0"/>
              </a:spcAft>
            </a:pPr>
            <a:endParaRPr lang="en-US" sz="1800" kern="10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D42C18-273C-0340-537D-886A4B5FAA8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601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2789106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3169507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137417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3450452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33</a:t>
            </a:fld>
            <a:endParaRPr lang="en-US"/>
          </a:p>
        </p:txBody>
      </p:sp>
    </p:spTree>
    <p:extLst>
      <p:ext uri="{BB962C8B-B14F-4D97-AF65-F5344CB8AC3E}">
        <p14:creationId xmlns:p14="http://schemas.microsoft.com/office/powerpoint/2010/main" val="4065645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34</a:t>
            </a:fld>
            <a:endParaRPr lang="en-US"/>
          </a:p>
        </p:txBody>
      </p:sp>
    </p:spTree>
    <p:extLst>
      <p:ext uri="{BB962C8B-B14F-4D97-AF65-F5344CB8AC3E}">
        <p14:creationId xmlns:p14="http://schemas.microsoft.com/office/powerpoint/2010/main" val="36292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sz="190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2114841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59256-BD04-F737-8C19-8DB542E71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FF45B-0035-3DE5-C38D-7559F73683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8C15-0A01-DAA1-0EDB-8301BEF2C5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99219F-EE66-C87E-DE78-D471CFA6D561}"/>
              </a:ext>
            </a:extLst>
          </p:cNvPr>
          <p:cNvSpPr>
            <a:spLocks noGrp="1"/>
          </p:cNvSpPr>
          <p:nvPr>
            <p:ph type="sldNum" sz="quarter" idx="5"/>
          </p:nvPr>
        </p:nvSpPr>
        <p:spPr/>
        <p:txBody>
          <a:bodyPr/>
          <a:lstStyle/>
          <a:p>
            <a:fld id="{783981EC-B6E6-4B85-93C1-B50A6F43896D}" type="slidenum">
              <a:rPr lang="en-US" smtClean="0"/>
              <a:t>35</a:t>
            </a:fld>
            <a:endParaRPr lang="en-US"/>
          </a:p>
        </p:txBody>
      </p:sp>
    </p:spTree>
    <p:extLst>
      <p:ext uri="{BB962C8B-B14F-4D97-AF65-F5344CB8AC3E}">
        <p14:creationId xmlns:p14="http://schemas.microsoft.com/office/powerpoint/2010/main" val="817522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4E6EA-0508-7695-85A0-1E68D31D8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81A7E-5AAE-DE90-D78A-855280DDD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779E0-26E9-D510-EB15-EF8A1A0AEC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E944C8-CBAB-F916-B1C6-1EDBB3C27549}"/>
              </a:ext>
            </a:extLst>
          </p:cNvPr>
          <p:cNvSpPr>
            <a:spLocks noGrp="1"/>
          </p:cNvSpPr>
          <p:nvPr>
            <p:ph type="sldNum" sz="quarter" idx="5"/>
          </p:nvPr>
        </p:nvSpPr>
        <p:spPr/>
        <p:txBody>
          <a:bodyPr/>
          <a:lstStyle/>
          <a:p>
            <a:fld id="{783981EC-B6E6-4B85-93C1-B50A6F43896D}" type="slidenum">
              <a:rPr lang="en-US" smtClean="0"/>
              <a:t>36</a:t>
            </a:fld>
            <a:endParaRPr lang="en-US"/>
          </a:p>
        </p:txBody>
      </p:sp>
    </p:spTree>
    <p:extLst>
      <p:ext uri="{BB962C8B-B14F-4D97-AF65-F5344CB8AC3E}">
        <p14:creationId xmlns:p14="http://schemas.microsoft.com/office/powerpoint/2010/main" val="1494401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4E6EA-0508-7695-85A0-1E68D31D8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81A7E-5AAE-DE90-D78A-855280DDD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779E0-26E9-D510-EB15-EF8A1A0AEC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E944C8-CBAB-F916-B1C6-1EDBB3C27549}"/>
              </a:ext>
            </a:extLst>
          </p:cNvPr>
          <p:cNvSpPr>
            <a:spLocks noGrp="1"/>
          </p:cNvSpPr>
          <p:nvPr>
            <p:ph type="sldNum" sz="quarter" idx="5"/>
          </p:nvPr>
        </p:nvSpPr>
        <p:spPr/>
        <p:txBody>
          <a:bodyPr/>
          <a:lstStyle/>
          <a:p>
            <a:fld id="{783981EC-B6E6-4B85-93C1-B50A6F43896D}" type="slidenum">
              <a:rPr lang="en-US" smtClean="0"/>
              <a:t>37</a:t>
            </a:fld>
            <a:endParaRPr lang="en-US"/>
          </a:p>
        </p:txBody>
      </p:sp>
    </p:spTree>
    <p:extLst>
      <p:ext uri="{BB962C8B-B14F-4D97-AF65-F5344CB8AC3E}">
        <p14:creationId xmlns:p14="http://schemas.microsoft.com/office/powerpoint/2010/main" val="3937857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38</a:t>
            </a:fld>
            <a:endParaRPr lang="en-US"/>
          </a:p>
        </p:txBody>
      </p:sp>
    </p:spTree>
    <p:extLst>
      <p:ext uri="{BB962C8B-B14F-4D97-AF65-F5344CB8AC3E}">
        <p14:creationId xmlns:p14="http://schemas.microsoft.com/office/powerpoint/2010/main" val="4208584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650"/>
              </a:lnSpc>
            </a:pPr>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39</a:t>
            </a:fld>
            <a:endParaRPr lang="en-US"/>
          </a:p>
        </p:txBody>
      </p:sp>
    </p:spTree>
    <p:extLst>
      <p:ext uri="{BB962C8B-B14F-4D97-AF65-F5344CB8AC3E}">
        <p14:creationId xmlns:p14="http://schemas.microsoft.com/office/powerpoint/2010/main" val="3433537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41</a:t>
            </a:fld>
            <a:endParaRPr lang="en-US"/>
          </a:p>
        </p:txBody>
      </p:sp>
    </p:spTree>
    <p:extLst>
      <p:ext uri="{BB962C8B-B14F-4D97-AF65-F5344CB8AC3E}">
        <p14:creationId xmlns:p14="http://schemas.microsoft.com/office/powerpoint/2010/main" val="1981237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43</a:t>
            </a:fld>
            <a:endParaRPr lang="en-US"/>
          </a:p>
        </p:txBody>
      </p:sp>
    </p:spTree>
    <p:extLst>
      <p:ext uri="{BB962C8B-B14F-4D97-AF65-F5344CB8AC3E}">
        <p14:creationId xmlns:p14="http://schemas.microsoft.com/office/powerpoint/2010/main" val="44174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421456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400136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111382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311659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223339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476631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sp>
        <p:nvSpPr>
          <p:cNvPr id="9" name="Rectangle 8"/>
          <p:cNvSpPr/>
          <p:nvPr userDrawn="1"/>
        </p:nvSpPr>
        <p:spPr>
          <a:xfrm>
            <a:off x="304800" y="6356350"/>
            <a:ext cx="111252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4712" y="6266334"/>
            <a:ext cx="303376" cy="45720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81E06B6-2200-48FD-9B32-BE0D5073011D}" type="datetimeFigureOut">
              <a:rPr lang="en-US" smtClean="0"/>
              <a:pPr/>
              <a:t>10/21/2025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a:solidFill>
                <a:schemeClr val="bg1"/>
              </a:solidFill>
            </a:endParaRPr>
          </a:p>
        </p:txBody>
      </p:sp>
    </p:spTree>
    <p:extLst>
      <p:ext uri="{BB962C8B-B14F-4D97-AF65-F5344CB8AC3E}">
        <p14:creationId xmlns:p14="http://schemas.microsoft.com/office/powerpoint/2010/main" val="135267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spTree>
    <p:extLst>
      <p:ext uri="{BB962C8B-B14F-4D97-AF65-F5344CB8AC3E}">
        <p14:creationId xmlns:p14="http://schemas.microsoft.com/office/powerpoint/2010/main" val="30439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spTree>
    <p:extLst>
      <p:ext uri="{BB962C8B-B14F-4D97-AF65-F5344CB8AC3E}">
        <p14:creationId xmlns:p14="http://schemas.microsoft.com/office/powerpoint/2010/main" val="129512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spTree>
    <p:extLst>
      <p:ext uri="{BB962C8B-B14F-4D97-AF65-F5344CB8AC3E}">
        <p14:creationId xmlns:p14="http://schemas.microsoft.com/office/powerpoint/2010/main" val="192727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spTree>
    <p:extLst>
      <p:ext uri="{BB962C8B-B14F-4D97-AF65-F5344CB8AC3E}">
        <p14:creationId xmlns:p14="http://schemas.microsoft.com/office/powerpoint/2010/main" val="167205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84712" y="6266334"/>
            <a:ext cx="303376" cy="457200"/>
          </a:xfrm>
          <a:prstGeom prst="rect">
            <a:avLst/>
          </a:prstGeom>
        </p:spPr>
      </p:pic>
      <p:sp>
        <p:nvSpPr>
          <p:cNvPr id="8" name="Rectangle 7"/>
          <p:cNvSpPr/>
          <p:nvPr userDrawn="1"/>
        </p:nvSpPr>
        <p:spPr>
          <a:xfrm>
            <a:off x="228600" y="6356350"/>
            <a:ext cx="113538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latin typeface="Arial" pitchFamily="34" charset="0"/>
                <a:cs typeface="Arial" pitchFamily="34" charset="0"/>
              </a:rPr>
              <a:t>    </a:t>
            </a:r>
            <a:endParaRPr lang="en-US" sz="1200">
              <a:latin typeface="Arial" pitchFamily="34" charset="0"/>
              <a:cs typeface="Arial" pitchFamily="34" charset="0"/>
            </a:endParaRPr>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0" r:id="rId3"/>
    <p:sldLayoutId id="2147483761" r:id="rId4"/>
    <p:sldLayoutId id="2147483762" r:id="rId5"/>
    <p:sldLayoutId id="2147483763" r:id="rId6"/>
    <p:sldLayoutId id="2147483766" r:id="rId7"/>
  </p:sldLayoutIdLst>
  <p:txStyles>
    <p:titleStyle>
      <a:lvl1pPr algn="l"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www.ecfr.gov/current/title-40/section-264.76" TargetMode="External"/><Relationship Id="rId3" Type="http://schemas.openxmlformats.org/officeDocument/2006/relationships/hyperlink" Target="https://www.ecfr.gov/current/title-40/section-264.71" TargetMode="External"/><Relationship Id="rId7" Type="http://schemas.openxmlformats.org/officeDocument/2006/relationships/hyperlink" Target="https://www.ecfr.gov/current/title-40/section-264.75" TargetMode="External"/><Relationship Id="rId2" Type="http://schemas.openxmlformats.org/officeDocument/2006/relationships/hyperlink" Target="https://www.ecfr.gov/current/title-40/section-264.11" TargetMode="External"/><Relationship Id="rId1" Type="http://schemas.openxmlformats.org/officeDocument/2006/relationships/slideLayout" Target="../slideLayouts/slideLayout3.xml"/><Relationship Id="rId6" Type="http://schemas.openxmlformats.org/officeDocument/2006/relationships/hyperlink" Target="https://www.ecfr.gov/current/title-40/section-264.73#p-264.73(b)(1)" TargetMode="External"/><Relationship Id="rId5" Type="http://schemas.openxmlformats.org/officeDocument/2006/relationships/hyperlink" Target="https://www.ecfr.gov/current/title-40/section-264.73#p-264.73(a)" TargetMode="External"/><Relationship Id="rId4" Type="http://schemas.openxmlformats.org/officeDocument/2006/relationships/hyperlink" Target="https://www.ecfr.gov/current/title-40/section-264.72" TargetMode="External"/><Relationship Id="rId9" Type="http://schemas.openxmlformats.org/officeDocument/2006/relationships/hyperlink" Target="https://www.ecfr.gov/current/title-40/section-264.101"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cmtsllc.com/city-of-portland-cfo-tunne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Ryan.Peterson@deq.Oregon.gov" TargetMode="External"/><Relationship Id="rId2" Type="http://schemas.openxmlformats.org/officeDocument/2006/relationships/hyperlink" Target="mailto:Nicole.Morris@deq.Oregon.gov"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mailto:deqinfo@deq.state.or.us" TargetMode="External"/><Relationship Id="rId2" Type="http://schemas.openxmlformats.org/officeDocument/2006/relationships/hyperlink" Target="https://www.oregon.gov/deq/about-us/Pages/titleVIaccess.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8.png"/><Relationship Id="rId5" Type="http://schemas.openxmlformats.org/officeDocument/2006/relationships/diagramQuickStyle" Target="../diagrams/quickStyle3.xml"/><Relationship Id="rId10" Type="http://schemas.openxmlformats.org/officeDocument/2006/relationships/image" Target="../media/image7.png"/><Relationship Id="rId4" Type="http://schemas.openxmlformats.org/officeDocument/2006/relationships/diagramLayout" Target="../diagrams/layout3.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661E188-A687-41C6-9935-C0E177CCB6F5}"/>
              </a:ext>
            </a:extLst>
          </p:cNvPr>
          <p:cNvGrpSpPr/>
          <p:nvPr/>
        </p:nvGrpSpPr>
        <p:grpSpPr>
          <a:xfrm>
            <a:off x="7696200" y="-323850"/>
            <a:ext cx="6057900" cy="6057900"/>
            <a:chOff x="7181850" y="485662"/>
            <a:chExt cx="6057900" cy="6057900"/>
          </a:xfrm>
        </p:grpSpPr>
        <p:sp>
          <p:nvSpPr>
            <p:cNvPr id="10" name="Freeform: Shape 9">
              <a:extLst>
                <a:ext uri="{FF2B5EF4-FFF2-40B4-BE49-F238E27FC236}">
                  <a16:creationId xmlns:a16="http://schemas.microsoft.com/office/drawing/2014/main" id="{4FC532C1-A9BF-44A6-9636-BEB3761FA975}"/>
                </a:ext>
              </a:extLst>
            </p:cNvPr>
            <p:cNvSpPr/>
            <p:nvPr/>
          </p:nvSpPr>
          <p:spPr>
            <a:xfrm>
              <a:off x="7181850" y="485662"/>
              <a:ext cx="6057900" cy="6057900"/>
            </a:xfrm>
            <a:custGeom>
              <a:avLst/>
              <a:gdLst>
                <a:gd name="connsiteX0" fmla="*/ 6057900 w 6057900"/>
                <a:gd name="connsiteY0" fmla="*/ 5544661 h 6057900"/>
                <a:gd name="connsiteX1" fmla="*/ 5561489 w 6057900"/>
                <a:gd name="connsiteY1" fmla="*/ 5544661 h 6057900"/>
                <a:gd name="connsiteX2" fmla="*/ 5561489 w 6057900"/>
                <a:gd name="connsiteY2" fmla="*/ 5056664 h 6057900"/>
                <a:gd name="connsiteX3" fmla="*/ 5788660 w 6057900"/>
                <a:gd name="connsiteY3" fmla="*/ 5056664 h 6057900"/>
                <a:gd name="connsiteX4" fmla="*/ 5788660 w 6057900"/>
                <a:gd name="connsiteY4" fmla="*/ 5039836 h 6057900"/>
                <a:gd name="connsiteX5" fmla="*/ 5561489 w 6057900"/>
                <a:gd name="connsiteY5" fmla="*/ 5039836 h 6057900"/>
                <a:gd name="connsiteX6" fmla="*/ 5561489 w 6057900"/>
                <a:gd name="connsiteY6" fmla="*/ 2322195 h 6057900"/>
                <a:gd name="connsiteX7" fmla="*/ 5544661 w 6057900"/>
                <a:gd name="connsiteY7" fmla="*/ 2322195 h 6057900"/>
                <a:gd name="connsiteX8" fmla="*/ 5544661 w 6057900"/>
                <a:gd name="connsiteY8" fmla="*/ 5039836 h 6057900"/>
                <a:gd name="connsiteX9" fmla="*/ 5056664 w 6057900"/>
                <a:gd name="connsiteY9" fmla="*/ 5039836 h 6057900"/>
                <a:gd name="connsiteX10" fmla="*/ 5056664 w 6057900"/>
                <a:gd name="connsiteY10" fmla="*/ 4551839 h 6057900"/>
                <a:gd name="connsiteX11" fmla="*/ 5435283 w 6057900"/>
                <a:gd name="connsiteY11" fmla="*/ 4551839 h 6057900"/>
                <a:gd name="connsiteX12" fmla="*/ 5435283 w 6057900"/>
                <a:gd name="connsiteY12" fmla="*/ 4535011 h 6057900"/>
                <a:gd name="connsiteX13" fmla="*/ 5056664 w 6057900"/>
                <a:gd name="connsiteY13" fmla="*/ 4535011 h 6057900"/>
                <a:gd name="connsiteX14" fmla="*/ 5056664 w 6057900"/>
                <a:gd name="connsiteY14" fmla="*/ 4047014 h 6057900"/>
                <a:gd name="connsiteX15" fmla="*/ 5250180 w 6057900"/>
                <a:gd name="connsiteY15" fmla="*/ 4047014 h 6057900"/>
                <a:gd name="connsiteX16" fmla="*/ 5250180 w 6057900"/>
                <a:gd name="connsiteY16" fmla="*/ 4030186 h 6057900"/>
                <a:gd name="connsiteX17" fmla="*/ 5056664 w 6057900"/>
                <a:gd name="connsiteY17" fmla="*/ 4030186 h 6057900"/>
                <a:gd name="connsiteX18" fmla="*/ 5056664 w 6057900"/>
                <a:gd name="connsiteY18" fmla="*/ 2089976 h 6057900"/>
                <a:gd name="connsiteX19" fmla="*/ 5039836 w 6057900"/>
                <a:gd name="connsiteY19" fmla="*/ 2089976 h 6057900"/>
                <a:gd name="connsiteX20" fmla="*/ 5039836 w 6057900"/>
                <a:gd name="connsiteY20" fmla="*/ 4030186 h 6057900"/>
                <a:gd name="connsiteX21" fmla="*/ 4551839 w 6057900"/>
                <a:gd name="connsiteY21" fmla="*/ 4030186 h 6057900"/>
                <a:gd name="connsiteX22" fmla="*/ 4551839 w 6057900"/>
                <a:gd name="connsiteY22" fmla="*/ 3542189 h 6057900"/>
                <a:gd name="connsiteX23" fmla="*/ 4980940 w 6057900"/>
                <a:gd name="connsiteY23" fmla="*/ 3542189 h 6057900"/>
                <a:gd name="connsiteX24" fmla="*/ 4980940 w 6057900"/>
                <a:gd name="connsiteY24" fmla="*/ 3525361 h 6057900"/>
                <a:gd name="connsiteX25" fmla="*/ 4551839 w 6057900"/>
                <a:gd name="connsiteY25" fmla="*/ 3525361 h 6057900"/>
                <a:gd name="connsiteX26" fmla="*/ 4551839 w 6057900"/>
                <a:gd name="connsiteY26" fmla="*/ 3037364 h 6057900"/>
                <a:gd name="connsiteX27" fmla="*/ 4711700 w 6057900"/>
                <a:gd name="connsiteY27" fmla="*/ 3037364 h 6057900"/>
                <a:gd name="connsiteX28" fmla="*/ 4711700 w 6057900"/>
                <a:gd name="connsiteY28" fmla="*/ 3020536 h 6057900"/>
                <a:gd name="connsiteX29" fmla="*/ 4551839 w 6057900"/>
                <a:gd name="connsiteY29" fmla="*/ 3020536 h 6057900"/>
                <a:gd name="connsiteX30" fmla="*/ 4551839 w 6057900"/>
                <a:gd name="connsiteY30" fmla="*/ 1857756 h 6057900"/>
                <a:gd name="connsiteX31" fmla="*/ 4535011 w 6057900"/>
                <a:gd name="connsiteY31" fmla="*/ 1857756 h 6057900"/>
                <a:gd name="connsiteX32" fmla="*/ 4535011 w 6057900"/>
                <a:gd name="connsiteY32" fmla="*/ 3020536 h 6057900"/>
                <a:gd name="connsiteX33" fmla="*/ 4047014 w 6057900"/>
                <a:gd name="connsiteY33" fmla="*/ 3020536 h 6057900"/>
                <a:gd name="connsiteX34" fmla="*/ 4047014 w 6057900"/>
                <a:gd name="connsiteY34" fmla="*/ 2532539 h 6057900"/>
                <a:gd name="connsiteX35" fmla="*/ 4442460 w 6057900"/>
                <a:gd name="connsiteY35" fmla="*/ 2532539 h 6057900"/>
                <a:gd name="connsiteX36" fmla="*/ 4442460 w 6057900"/>
                <a:gd name="connsiteY36" fmla="*/ 2515711 h 6057900"/>
                <a:gd name="connsiteX37" fmla="*/ 4047014 w 6057900"/>
                <a:gd name="connsiteY37" fmla="*/ 2515711 h 6057900"/>
                <a:gd name="connsiteX38" fmla="*/ 4047014 w 6057900"/>
                <a:gd name="connsiteY38" fmla="*/ 2027714 h 6057900"/>
                <a:gd name="connsiteX39" fmla="*/ 4173220 w 6057900"/>
                <a:gd name="connsiteY39" fmla="*/ 2027714 h 6057900"/>
                <a:gd name="connsiteX40" fmla="*/ 4173220 w 6057900"/>
                <a:gd name="connsiteY40" fmla="*/ 2010886 h 6057900"/>
                <a:gd name="connsiteX41" fmla="*/ 4047014 w 6057900"/>
                <a:gd name="connsiteY41" fmla="*/ 2010886 h 6057900"/>
                <a:gd name="connsiteX42" fmla="*/ 4047014 w 6057900"/>
                <a:gd name="connsiteY42" fmla="*/ 1625537 h 6057900"/>
                <a:gd name="connsiteX43" fmla="*/ 4030186 w 6057900"/>
                <a:gd name="connsiteY43" fmla="*/ 1625537 h 6057900"/>
                <a:gd name="connsiteX44" fmla="*/ 4030186 w 6057900"/>
                <a:gd name="connsiteY44" fmla="*/ 2010886 h 6057900"/>
                <a:gd name="connsiteX45" fmla="*/ 3542189 w 6057900"/>
                <a:gd name="connsiteY45" fmla="*/ 2010886 h 6057900"/>
                <a:gd name="connsiteX46" fmla="*/ 3542189 w 6057900"/>
                <a:gd name="connsiteY46" fmla="*/ 1522889 h 6057900"/>
                <a:gd name="connsiteX47" fmla="*/ 3903980 w 6057900"/>
                <a:gd name="connsiteY47" fmla="*/ 1522889 h 6057900"/>
                <a:gd name="connsiteX48" fmla="*/ 3903980 w 6057900"/>
                <a:gd name="connsiteY48" fmla="*/ 1506061 h 6057900"/>
                <a:gd name="connsiteX49" fmla="*/ 3542189 w 6057900"/>
                <a:gd name="connsiteY49" fmla="*/ 1506061 h 6057900"/>
                <a:gd name="connsiteX50" fmla="*/ 3542189 w 6057900"/>
                <a:gd name="connsiteY50" fmla="*/ 1393317 h 6057900"/>
                <a:gd name="connsiteX51" fmla="*/ 3525361 w 6057900"/>
                <a:gd name="connsiteY51" fmla="*/ 1393317 h 6057900"/>
                <a:gd name="connsiteX52" fmla="*/ 3525361 w 6057900"/>
                <a:gd name="connsiteY52" fmla="*/ 1506061 h 6057900"/>
                <a:gd name="connsiteX53" fmla="*/ 3037364 w 6057900"/>
                <a:gd name="connsiteY53" fmla="*/ 1506061 h 6057900"/>
                <a:gd name="connsiteX54" fmla="*/ 3037364 w 6057900"/>
                <a:gd name="connsiteY54" fmla="*/ 1161098 h 6057900"/>
                <a:gd name="connsiteX55" fmla="*/ 3020536 w 6057900"/>
                <a:gd name="connsiteY55" fmla="*/ 1161098 h 6057900"/>
                <a:gd name="connsiteX56" fmla="*/ 3020536 w 6057900"/>
                <a:gd name="connsiteY56" fmla="*/ 1506061 h 6057900"/>
                <a:gd name="connsiteX57" fmla="*/ 2532539 w 6057900"/>
                <a:gd name="connsiteY57" fmla="*/ 1506061 h 6057900"/>
                <a:gd name="connsiteX58" fmla="*/ 2532539 w 6057900"/>
                <a:gd name="connsiteY58" fmla="*/ 1018064 h 6057900"/>
                <a:gd name="connsiteX59" fmla="*/ 3634740 w 6057900"/>
                <a:gd name="connsiteY59" fmla="*/ 1018064 h 6057900"/>
                <a:gd name="connsiteX60" fmla="*/ 3634740 w 6057900"/>
                <a:gd name="connsiteY60" fmla="*/ 1001236 h 6057900"/>
                <a:gd name="connsiteX61" fmla="*/ 2532539 w 6057900"/>
                <a:gd name="connsiteY61" fmla="*/ 1001236 h 6057900"/>
                <a:gd name="connsiteX62" fmla="*/ 2532539 w 6057900"/>
                <a:gd name="connsiteY62" fmla="*/ 928878 h 6057900"/>
                <a:gd name="connsiteX63" fmla="*/ 2515711 w 6057900"/>
                <a:gd name="connsiteY63" fmla="*/ 928878 h 6057900"/>
                <a:gd name="connsiteX64" fmla="*/ 2515711 w 6057900"/>
                <a:gd name="connsiteY64" fmla="*/ 1001236 h 6057900"/>
                <a:gd name="connsiteX65" fmla="*/ 2027714 w 6057900"/>
                <a:gd name="connsiteY65" fmla="*/ 1001236 h 6057900"/>
                <a:gd name="connsiteX66" fmla="*/ 2027714 w 6057900"/>
                <a:gd name="connsiteY66" fmla="*/ 696659 h 6057900"/>
                <a:gd name="connsiteX67" fmla="*/ 2010886 w 6057900"/>
                <a:gd name="connsiteY67" fmla="*/ 696659 h 6057900"/>
                <a:gd name="connsiteX68" fmla="*/ 2010886 w 6057900"/>
                <a:gd name="connsiteY68" fmla="*/ 1001236 h 6057900"/>
                <a:gd name="connsiteX69" fmla="*/ 1522889 w 6057900"/>
                <a:gd name="connsiteY69" fmla="*/ 1001236 h 6057900"/>
                <a:gd name="connsiteX70" fmla="*/ 1522889 w 6057900"/>
                <a:gd name="connsiteY70" fmla="*/ 513239 h 6057900"/>
                <a:gd name="connsiteX71" fmla="*/ 3365500 w 6057900"/>
                <a:gd name="connsiteY71" fmla="*/ 513239 h 6057900"/>
                <a:gd name="connsiteX72" fmla="*/ 3365500 w 6057900"/>
                <a:gd name="connsiteY72" fmla="*/ 496411 h 6057900"/>
                <a:gd name="connsiteX73" fmla="*/ 1522889 w 6057900"/>
                <a:gd name="connsiteY73" fmla="*/ 496411 h 6057900"/>
                <a:gd name="connsiteX74" fmla="*/ 1522889 w 6057900"/>
                <a:gd name="connsiteY74" fmla="*/ 464439 h 6057900"/>
                <a:gd name="connsiteX75" fmla="*/ 1506061 w 6057900"/>
                <a:gd name="connsiteY75" fmla="*/ 464439 h 6057900"/>
                <a:gd name="connsiteX76" fmla="*/ 1506061 w 6057900"/>
                <a:gd name="connsiteY76" fmla="*/ 496411 h 6057900"/>
                <a:gd name="connsiteX77" fmla="*/ 1018064 w 6057900"/>
                <a:gd name="connsiteY77" fmla="*/ 496411 h 6057900"/>
                <a:gd name="connsiteX78" fmla="*/ 1018064 w 6057900"/>
                <a:gd name="connsiteY78" fmla="*/ 232220 h 6057900"/>
                <a:gd name="connsiteX79" fmla="*/ 1001236 w 6057900"/>
                <a:gd name="connsiteY79" fmla="*/ 232220 h 6057900"/>
                <a:gd name="connsiteX80" fmla="*/ 1001236 w 6057900"/>
                <a:gd name="connsiteY80" fmla="*/ 496411 h 6057900"/>
                <a:gd name="connsiteX81" fmla="*/ 513239 w 6057900"/>
                <a:gd name="connsiteY81" fmla="*/ 496411 h 6057900"/>
                <a:gd name="connsiteX82" fmla="*/ 513239 w 6057900"/>
                <a:gd name="connsiteY82" fmla="*/ 0 h 6057900"/>
                <a:gd name="connsiteX83" fmla="*/ 496411 w 6057900"/>
                <a:gd name="connsiteY83" fmla="*/ 0 h 6057900"/>
                <a:gd name="connsiteX84" fmla="*/ 496411 w 6057900"/>
                <a:gd name="connsiteY84" fmla="*/ 496411 h 6057900"/>
                <a:gd name="connsiteX85" fmla="*/ 0 w 6057900"/>
                <a:gd name="connsiteY85" fmla="*/ 496411 h 6057900"/>
                <a:gd name="connsiteX86" fmla="*/ 0 w 6057900"/>
                <a:gd name="connsiteY86" fmla="*/ 513239 h 6057900"/>
                <a:gd name="connsiteX87" fmla="*/ 496411 w 6057900"/>
                <a:gd name="connsiteY87" fmla="*/ 513239 h 6057900"/>
                <a:gd name="connsiteX88" fmla="*/ 496411 w 6057900"/>
                <a:gd name="connsiteY88" fmla="*/ 1001236 h 6057900"/>
                <a:gd name="connsiteX89" fmla="*/ 292799 w 6057900"/>
                <a:gd name="connsiteY89" fmla="*/ 1001236 h 6057900"/>
                <a:gd name="connsiteX90" fmla="*/ 292799 w 6057900"/>
                <a:gd name="connsiteY90" fmla="*/ 1018064 h 6057900"/>
                <a:gd name="connsiteX91" fmla="*/ 496411 w 6057900"/>
                <a:gd name="connsiteY91" fmla="*/ 1018064 h 6057900"/>
                <a:gd name="connsiteX92" fmla="*/ 496411 w 6057900"/>
                <a:gd name="connsiteY92" fmla="*/ 3129915 h 6057900"/>
                <a:gd name="connsiteX93" fmla="*/ 513239 w 6057900"/>
                <a:gd name="connsiteY93" fmla="*/ 3129915 h 6057900"/>
                <a:gd name="connsiteX94" fmla="*/ 513239 w 6057900"/>
                <a:gd name="connsiteY94" fmla="*/ 1018064 h 6057900"/>
                <a:gd name="connsiteX95" fmla="*/ 1001236 w 6057900"/>
                <a:gd name="connsiteY95" fmla="*/ 1018064 h 6057900"/>
                <a:gd name="connsiteX96" fmla="*/ 1001236 w 6057900"/>
                <a:gd name="connsiteY96" fmla="*/ 1506061 h 6057900"/>
                <a:gd name="connsiteX97" fmla="*/ 585597 w 6057900"/>
                <a:gd name="connsiteY97" fmla="*/ 1506061 h 6057900"/>
                <a:gd name="connsiteX98" fmla="*/ 585597 w 6057900"/>
                <a:gd name="connsiteY98" fmla="*/ 1522889 h 6057900"/>
                <a:gd name="connsiteX99" fmla="*/ 1001236 w 6057900"/>
                <a:gd name="connsiteY99" fmla="*/ 1522889 h 6057900"/>
                <a:gd name="connsiteX100" fmla="*/ 1001236 w 6057900"/>
                <a:gd name="connsiteY100" fmla="*/ 2010886 h 6057900"/>
                <a:gd name="connsiteX101" fmla="*/ 878395 w 6057900"/>
                <a:gd name="connsiteY101" fmla="*/ 2010886 h 6057900"/>
                <a:gd name="connsiteX102" fmla="*/ 878395 w 6057900"/>
                <a:gd name="connsiteY102" fmla="*/ 2027714 h 6057900"/>
                <a:gd name="connsiteX103" fmla="*/ 1001236 w 6057900"/>
                <a:gd name="connsiteY103" fmla="*/ 2027714 h 6057900"/>
                <a:gd name="connsiteX104" fmla="*/ 1001236 w 6057900"/>
                <a:gd name="connsiteY104" fmla="*/ 3422714 h 6057900"/>
                <a:gd name="connsiteX105" fmla="*/ 1018064 w 6057900"/>
                <a:gd name="connsiteY105" fmla="*/ 3422714 h 6057900"/>
                <a:gd name="connsiteX106" fmla="*/ 1018064 w 6057900"/>
                <a:gd name="connsiteY106" fmla="*/ 2027714 h 6057900"/>
                <a:gd name="connsiteX107" fmla="*/ 1506061 w 6057900"/>
                <a:gd name="connsiteY107" fmla="*/ 2027714 h 6057900"/>
                <a:gd name="connsiteX108" fmla="*/ 1506061 w 6057900"/>
                <a:gd name="connsiteY108" fmla="*/ 2515711 h 6057900"/>
                <a:gd name="connsiteX109" fmla="*/ 1171194 w 6057900"/>
                <a:gd name="connsiteY109" fmla="*/ 2515711 h 6057900"/>
                <a:gd name="connsiteX110" fmla="*/ 1171194 w 6057900"/>
                <a:gd name="connsiteY110" fmla="*/ 2532539 h 6057900"/>
                <a:gd name="connsiteX111" fmla="*/ 1506061 w 6057900"/>
                <a:gd name="connsiteY111" fmla="*/ 2532539 h 6057900"/>
                <a:gd name="connsiteX112" fmla="*/ 1506061 w 6057900"/>
                <a:gd name="connsiteY112" fmla="*/ 3020536 h 6057900"/>
                <a:gd name="connsiteX113" fmla="*/ 1463993 w 6057900"/>
                <a:gd name="connsiteY113" fmla="*/ 3020536 h 6057900"/>
                <a:gd name="connsiteX114" fmla="*/ 1463993 w 6057900"/>
                <a:gd name="connsiteY114" fmla="*/ 3037364 h 6057900"/>
                <a:gd name="connsiteX115" fmla="*/ 1506061 w 6057900"/>
                <a:gd name="connsiteY115" fmla="*/ 3037364 h 6057900"/>
                <a:gd name="connsiteX116" fmla="*/ 1506061 w 6057900"/>
                <a:gd name="connsiteY116" fmla="*/ 3715512 h 6057900"/>
                <a:gd name="connsiteX117" fmla="*/ 1522889 w 6057900"/>
                <a:gd name="connsiteY117" fmla="*/ 3715512 h 6057900"/>
                <a:gd name="connsiteX118" fmla="*/ 1522889 w 6057900"/>
                <a:gd name="connsiteY118" fmla="*/ 3037364 h 6057900"/>
                <a:gd name="connsiteX119" fmla="*/ 2010886 w 6057900"/>
                <a:gd name="connsiteY119" fmla="*/ 3037364 h 6057900"/>
                <a:gd name="connsiteX120" fmla="*/ 2010886 w 6057900"/>
                <a:gd name="connsiteY120" fmla="*/ 3525361 h 6057900"/>
                <a:gd name="connsiteX121" fmla="*/ 1756791 w 6057900"/>
                <a:gd name="connsiteY121" fmla="*/ 3525361 h 6057900"/>
                <a:gd name="connsiteX122" fmla="*/ 1756791 w 6057900"/>
                <a:gd name="connsiteY122" fmla="*/ 3542189 h 6057900"/>
                <a:gd name="connsiteX123" fmla="*/ 2010886 w 6057900"/>
                <a:gd name="connsiteY123" fmla="*/ 3542189 h 6057900"/>
                <a:gd name="connsiteX124" fmla="*/ 2010886 w 6057900"/>
                <a:gd name="connsiteY124" fmla="*/ 4008311 h 6057900"/>
                <a:gd name="connsiteX125" fmla="*/ 2027714 w 6057900"/>
                <a:gd name="connsiteY125" fmla="*/ 4008311 h 6057900"/>
                <a:gd name="connsiteX126" fmla="*/ 2027714 w 6057900"/>
                <a:gd name="connsiteY126" fmla="*/ 3542189 h 6057900"/>
                <a:gd name="connsiteX127" fmla="*/ 2515711 w 6057900"/>
                <a:gd name="connsiteY127" fmla="*/ 3542189 h 6057900"/>
                <a:gd name="connsiteX128" fmla="*/ 2515711 w 6057900"/>
                <a:gd name="connsiteY128" fmla="*/ 4030186 h 6057900"/>
                <a:gd name="connsiteX129" fmla="*/ 2049590 w 6057900"/>
                <a:gd name="connsiteY129" fmla="*/ 4030186 h 6057900"/>
                <a:gd name="connsiteX130" fmla="*/ 2049590 w 6057900"/>
                <a:gd name="connsiteY130" fmla="*/ 4047014 h 6057900"/>
                <a:gd name="connsiteX131" fmla="*/ 2515711 w 6057900"/>
                <a:gd name="connsiteY131" fmla="*/ 4047014 h 6057900"/>
                <a:gd name="connsiteX132" fmla="*/ 2515711 w 6057900"/>
                <a:gd name="connsiteY132" fmla="*/ 4301109 h 6057900"/>
                <a:gd name="connsiteX133" fmla="*/ 2532539 w 6057900"/>
                <a:gd name="connsiteY133" fmla="*/ 4301109 h 6057900"/>
                <a:gd name="connsiteX134" fmla="*/ 2532539 w 6057900"/>
                <a:gd name="connsiteY134" fmla="*/ 4047014 h 6057900"/>
                <a:gd name="connsiteX135" fmla="*/ 3020536 w 6057900"/>
                <a:gd name="connsiteY135" fmla="*/ 4047014 h 6057900"/>
                <a:gd name="connsiteX136" fmla="*/ 3020536 w 6057900"/>
                <a:gd name="connsiteY136" fmla="*/ 4535011 h 6057900"/>
                <a:gd name="connsiteX137" fmla="*/ 2342388 w 6057900"/>
                <a:gd name="connsiteY137" fmla="*/ 4535011 h 6057900"/>
                <a:gd name="connsiteX138" fmla="*/ 2342388 w 6057900"/>
                <a:gd name="connsiteY138" fmla="*/ 4551839 h 6057900"/>
                <a:gd name="connsiteX139" fmla="*/ 3020536 w 6057900"/>
                <a:gd name="connsiteY139" fmla="*/ 4551839 h 6057900"/>
                <a:gd name="connsiteX140" fmla="*/ 3020536 w 6057900"/>
                <a:gd name="connsiteY140" fmla="*/ 4593908 h 6057900"/>
                <a:gd name="connsiteX141" fmla="*/ 3037364 w 6057900"/>
                <a:gd name="connsiteY141" fmla="*/ 4593908 h 6057900"/>
                <a:gd name="connsiteX142" fmla="*/ 3037364 w 6057900"/>
                <a:gd name="connsiteY142" fmla="*/ 4551839 h 6057900"/>
                <a:gd name="connsiteX143" fmla="*/ 3525361 w 6057900"/>
                <a:gd name="connsiteY143" fmla="*/ 4551839 h 6057900"/>
                <a:gd name="connsiteX144" fmla="*/ 3525361 w 6057900"/>
                <a:gd name="connsiteY144" fmla="*/ 4886706 h 6057900"/>
                <a:gd name="connsiteX145" fmla="*/ 3542189 w 6057900"/>
                <a:gd name="connsiteY145" fmla="*/ 4886706 h 6057900"/>
                <a:gd name="connsiteX146" fmla="*/ 3542189 w 6057900"/>
                <a:gd name="connsiteY146" fmla="*/ 4551839 h 6057900"/>
                <a:gd name="connsiteX147" fmla="*/ 4030186 w 6057900"/>
                <a:gd name="connsiteY147" fmla="*/ 4551839 h 6057900"/>
                <a:gd name="connsiteX148" fmla="*/ 4030186 w 6057900"/>
                <a:gd name="connsiteY148" fmla="*/ 5039836 h 6057900"/>
                <a:gd name="connsiteX149" fmla="*/ 2635187 w 6057900"/>
                <a:gd name="connsiteY149" fmla="*/ 5039836 h 6057900"/>
                <a:gd name="connsiteX150" fmla="*/ 2635187 w 6057900"/>
                <a:gd name="connsiteY150" fmla="*/ 5056664 h 6057900"/>
                <a:gd name="connsiteX151" fmla="*/ 4030186 w 6057900"/>
                <a:gd name="connsiteY151" fmla="*/ 5056664 h 6057900"/>
                <a:gd name="connsiteX152" fmla="*/ 4030186 w 6057900"/>
                <a:gd name="connsiteY152" fmla="*/ 5179505 h 6057900"/>
                <a:gd name="connsiteX153" fmla="*/ 4047014 w 6057900"/>
                <a:gd name="connsiteY153" fmla="*/ 5179505 h 6057900"/>
                <a:gd name="connsiteX154" fmla="*/ 4047014 w 6057900"/>
                <a:gd name="connsiteY154" fmla="*/ 5056664 h 6057900"/>
                <a:gd name="connsiteX155" fmla="*/ 4535011 w 6057900"/>
                <a:gd name="connsiteY155" fmla="*/ 5056664 h 6057900"/>
                <a:gd name="connsiteX156" fmla="*/ 4535011 w 6057900"/>
                <a:gd name="connsiteY156" fmla="*/ 5472303 h 6057900"/>
                <a:gd name="connsiteX157" fmla="*/ 4551839 w 6057900"/>
                <a:gd name="connsiteY157" fmla="*/ 5472303 h 6057900"/>
                <a:gd name="connsiteX158" fmla="*/ 4551839 w 6057900"/>
                <a:gd name="connsiteY158" fmla="*/ 5056664 h 6057900"/>
                <a:gd name="connsiteX159" fmla="*/ 5039836 w 6057900"/>
                <a:gd name="connsiteY159" fmla="*/ 5056664 h 6057900"/>
                <a:gd name="connsiteX160" fmla="*/ 5039836 w 6057900"/>
                <a:gd name="connsiteY160" fmla="*/ 5544661 h 6057900"/>
                <a:gd name="connsiteX161" fmla="*/ 2927985 w 6057900"/>
                <a:gd name="connsiteY161" fmla="*/ 5544661 h 6057900"/>
                <a:gd name="connsiteX162" fmla="*/ 2927985 w 6057900"/>
                <a:gd name="connsiteY162" fmla="*/ 5561489 h 6057900"/>
                <a:gd name="connsiteX163" fmla="*/ 5039836 w 6057900"/>
                <a:gd name="connsiteY163" fmla="*/ 5561489 h 6057900"/>
                <a:gd name="connsiteX164" fmla="*/ 5039836 w 6057900"/>
                <a:gd name="connsiteY164" fmla="*/ 5765102 h 6057900"/>
                <a:gd name="connsiteX165" fmla="*/ 5056664 w 6057900"/>
                <a:gd name="connsiteY165" fmla="*/ 5765102 h 6057900"/>
                <a:gd name="connsiteX166" fmla="*/ 5056664 w 6057900"/>
                <a:gd name="connsiteY166" fmla="*/ 5561489 h 6057900"/>
                <a:gd name="connsiteX167" fmla="*/ 5544661 w 6057900"/>
                <a:gd name="connsiteY167" fmla="*/ 5561489 h 6057900"/>
                <a:gd name="connsiteX168" fmla="*/ 5544661 w 6057900"/>
                <a:gd name="connsiteY168" fmla="*/ 6057900 h 6057900"/>
                <a:gd name="connsiteX169" fmla="*/ 5561489 w 6057900"/>
                <a:gd name="connsiteY169" fmla="*/ 6057900 h 6057900"/>
                <a:gd name="connsiteX170" fmla="*/ 5561489 w 6057900"/>
                <a:gd name="connsiteY170" fmla="*/ 5561489 h 6057900"/>
                <a:gd name="connsiteX171" fmla="*/ 6057900 w 6057900"/>
                <a:gd name="connsiteY171" fmla="*/ 5561489 h 6057900"/>
                <a:gd name="connsiteX172" fmla="*/ 6057900 w 6057900"/>
                <a:gd name="connsiteY172" fmla="*/ 5544661 h 6057900"/>
                <a:gd name="connsiteX173" fmla="*/ 5039836 w 6057900"/>
                <a:gd name="connsiteY173" fmla="*/ 4047014 h 6057900"/>
                <a:gd name="connsiteX174" fmla="*/ 5039836 w 6057900"/>
                <a:gd name="connsiteY174" fmla="*/ 4535011 h 6057900"/>
                <a:gd name="connsiteX175" fmla="*/ 4551839 w 6057900"/>
                <a:gd name="connsiteY175" fmla="*/ 4535011 h 6057900"/>
                <a:gd name="connsiteX176" fmla="*/ 4551839 w 6057900"/>
                <a:gd name="connsiteY176" fmla="*/ 4047014 h 6057900"/>
                <a:gd name="connsiteX177" fmla="*/ 5039836 w 6057900"/>
                <a:gd name="connsiteY177" fmla="*/ 4047014 h 6057900"/>
                <a:gd name="connsiteX178" fmla="*/ 4535011 w 6057900"/>
                <a:gd name="connsiteY178" fmla="*/ 4535011 h 6057900"/>
                <a:gd name="connsiteX179" fmla="*/ 4047014 w 6057900"/>
                <a:gd name="connsiteY179" fmla="*/ 4535011 h 6057900"/>
                <a:gd name="connsiteX180" fmla="*/ 4047014 w 6057900"/>
                <a:gd name="connsiteY180" fmla="*/ 4047014 h 6057900"/>
                <a:gd name="connsiteX181" fmla="*/ 4535011 w 6057900"/>
                <a:gd name="connsiteY181" fmla="*/ 4047014 h 6057900"/>
                <a:gd name="connsiteX182" fmla="*/ 4535011 w 6057900"/>
                <a:gd name="connsiteY182" fmla="*/ 4535011 h 6057900"/>
                <a:gd name="connsiteX183" fmla="*/ 4535011 w 6057900"/>
                <a:gd name="connsiteY183" fmla="*/ 4030186 h 6057900"/>
                <a:gd name="connsiteX184" fmla="*/ 4047014 w 6057900"/>
                <a:gd name="connsiteY184" fmla="*/ 4030186 h 6057900"/>
                <a:gd name="connsiteX185" fmla="*/ 4047014 w 6057900"/>
                <a:gd name="connsiteY185" fmla="*/ 3542189 h 6057900"/>
                <a:gd name="connsiteX186" fmla="*/ 4535011 w 6057900"/>
                <a:gd name="connsiteY186" fmla="*/ 3542189 h 6057900"/>
                <a:gd name="connsiteX187" fmla="*/ 4535011 w 6057900"/>
                <a:gd name="connsiteY187" fmla="*/ 4030186 h 6057900"/>
                <a:gd name="connsiteX188" fmla="*/ 2027714 w 6057900"/>
                <a:gd name="connsiteY188" fmla="*/ 1522889 h 6057900"/>
                <a:gd name="connsiteX189" fmla="*/ 2515711 w 6057900"/>
                <a:gd name="connsiteY189" fmla="*/ 1522889 h 6057900"/>
                <a:gd name="connsiteX190" fmla="*/ 2515711 w 6057900"/>
                <a:gd name="connsiteY190" fmla="*/ 2010886 h 6057900"/>
                <a:gd name="connsiteX191" fmla="*/ 2027714 w 6057900"/>
                <a:gd name="connsiteY191" fmla="*/ 2010886 h 6057900"/>
                <a:gd name="connsiteX192" fmla="*/ 2027714 w 6057900"/>
                <a:gd name="connsiteY192" fmla="*/ 1522889 h 6057900"/>
                <a:gd name="connsiteX193" fmla="*/ 2010886 w 6057900"/>
                <a:gd name="connsiteY193" fmla="*/ 2010886 h 6057900"/>
                <a:gd name="connsiteX194" fmla="*/ 1522889 w 6057900"/>
                <a:gd name="connsiteY194" fmla="*/ 2010886 h 6057900"/>
                <a:gd name="connsiteX195" fmla="*/ 1522889 w 6057900"/>
                <a:gd name="connsiteY195" fmla="*/ 1522889 h 6057900"/>
                <a:gd name="connsiteX196" fmla="*/ 2010886 w 6057900"/>
                <a:gd name="connsiteY196" fmla="*/ 1522889 h 6057900"/>
                <a:gd name="connsiteX197" fmla="*/ 2010886 w 6057900"/>
                <a:gd name="connsiteY197" fmla="*/ 2010886 h 6057900"/>
                <a:gd name="connsiteX198" fmla="*/ 2515711 w 6057900"/>
                <a:gd name="connsiteY198" fmla="*/ 2027714 h 6057900"/>
                <a:gd name="connsiteX199" fmla="*/ 2515711 w 6057900"/>
                <a:gd name="connsiteY199" fmla="*/ 2515711 h 6057900"/>
                <a:gd name="connsiteX200" fmla="*/ 2027714 w 6057900"/>
                <a:gd name="connsiteY200" fmla="*/ 2515711 h 6057900"/>
                <a:gd name="connsiteX201" fmla="*/ 2027714 w 6057900"/>
                <a:gd name="connsiteY201" fmla="*/ 2027714 h 6057900"/>
                <a:gd name="connsiteX202" fmla="*/ 2515711 w 6057900"/>
                <a:gd name="connsiteY202" fmla="*/ 2027714 h 6057900"/>
                <a:gd name="connsiteX203" fmla="*/ 3037364 w 6057900"/>
                <a:gd name="connsiteY203" fmla="*/ 2515711 h 6057900"/>
                <a:gd name="connsiteX204" fmla="*/ 3037364 w 6057900"/>
                <a:gd name="connsiteY204" fmla="*/ 2027714 h 6057900"/>
                <a:gd name="connsiteX205" fmla="*/ 3525361 w 6057900"/>
                <a:gd name="connsiteY205" fmla="*/ 2027714 h 6057900"/>
                <a:gd name="connsiteX206" fmla="*/ 3525361 w 6057900"/>
                <a:gd name="connsiteY206" fmla="*/ 2515711 h 6057900"/>
                <a:gd name="connsiteX207" fmla="*/ 3037364 w 6057900"/>
                <a:gd name="connsiteY207" fmla="*/ 2515711 h 6057900"/>
                <a:gd name="connsiteX208" fmla="*/ 3525361 w 6057900"/>
                <a:gd name="connsiteY208" fmla="*/ 2532539 h 6057900"/>
                <a:gd name="connsiteX209" fmla="*/ 3525361 w 6057900"/>
                <a:gd name="connsiteY209" fmla="*/ 3020536 h 6057900"/>
                <a:gd name="connsiteX210" fmla="*/ 3037364 w 6057900"/>
                <a:gd name="connsiteY210" fmla="*/ 3020536 h 6057900"/>
                <a:gd name="connsiteX211" fmla="*/ 3037364 w 6057900"/>
                <a:gd name="connsiteY211" fmla="*/ 2532539 h 6057900"/>
                <a:gd name="connsiteX212" fmla="*/ 3525361 w 6057900"/>
                <a:gd name="connsiteY212" fmla="*/ 2532539 h 6057900"/>
                <a:gd name="connsiteX213" fmla="*/ 3020536 w 6057900"/>
                <a:gd name="connsiteY213" fmla="*/ 2515711 h 6057900"/>
                <a:gd name="connsiteX214" fmla="*/ 2532539 w 6057900"/>
                <a:gd name="connsiteY214" fmla="*/ 2515711 h 6057900"/>
                <a:gd name="connsiteX215" fmla="*/ 2532539 w 6057900"/>
                <a:gd name="connsiteY215" fmla="*/ 2027714 h 6057900"/>
                <a:gd name="connsiteX216" fmla="*/ 3020536 w 6057900"/>
                <a:gd name="connsiteY216" fmla="*/ 2027714 h 6057900"/>
                <a:gd name="connsiteX217" fmla="*/ 3020536 w 6057900"/>
                <a:gd name="connsiteY217" fmla="*/ 2515711 h 6057900"/>
                <a:gd name="connsiteX218" fmla="*/ 2515711 w 6057900"/>
                <a:gd name="connsiteY218" fmla="*/ 2532539 h 6057900"/>
                <a:gd name="connsiteX219" fmla="*/ 2515711 w 6057900"/>
                <a:gd name="connsiteY219" fmla="*/ 3020536 h 6057900"/>
                <a:gd name="connsiteX220" fmla="*/ 2027714 w 6057900"/>
                <a:gd name="connsiteY220" fmla="*/ 3020536 h 6057900"/>
                <a:gd name="connsiteX221" fmla="*/ 2027714 w 6057900"/>
                <a:gd name="connsiteY221" fmla="*/ 2532539 h 6057900"/>
                <a:gd name="connsiteX222" fmla="*/ 2515711 w 6057900"/>
                <a:gd name="connsiteY222" fmla="*/ 2532539 h 6057900"/>
                <a:gd name="connsiteX223" fmla="*/ 2532539 w 6057900"/>
                <a:gd name="connsiteY223" fmla="*/ 2532539 h 6057900"/>
                <a:gd name="connsiteX224" fmla="*/ 3020536 w 6057900"/>
                <a:gd name="connsiteY224" fmla="*/ 2532539 h 6057900"/>
                <a:gd name="connsiteX225" fmla="*/ 3020536 w 6057900"/>
                <a:gd name="connsiteY225" fmla="*/ 3020536 h 6057900"/>
                <a:gd name="connsiteX226" fmla="*/ 2532539 w 6057900"/>
                <a:gd name="connsiteY226" fmla="*/ 3020536 h 6057900"/>
                <a:gd name="connsiteX227" fmla="*/ 2532539 w 6057900"/>
                <a:gd name="connsiteY227" fmla="*/ 2532539 h 6057900"/>
                <a:gd name="connsiteX228" fmla="*/ 3020536 w 6057900"/>
                <a:gd name="connsiteY228" fmla="*/ 3037364 h 6057900"/>
                <a:gd name="connsiteX229" fmla="*/ 3020536 w 6057900"/>
                <a:gd name="connsiteY229" fmla="*/ 3525361 h 6057900"/>
                <a:gd name="connsiteX230" fmla="*/ 2532539 w 6057900"/>
                <a:gd name="connsiteY230" fmla="*/ 3525361 h 6057900"/>
                <a:gd name="connsiteX231" fmla="*/ 2532539 w 6057900"/>
                <a:gd name="connsiteY231" fmla="*/ 3037364 h 6057900"/>
                <a:gd name="connsiteX232" fmla="*/ 3020536 w 6057900"/>
                <a:gd name="connsiteY232" fmla="*/ 3037364 h 6057900"/>
                <a:gd name="connsiteX233" fmla="*/ 3037364 w 6057900"/>
                <a:gd name="connsiteY233" fmla="*/ 3037364 h 6057900"/>
                <a:gd name="connsiteX234" fmla="*/ 3525361 w 6057900"/>
                <a:gd name="connsiteY234" fmla="*/ 3037364 h 6057900"/>
                <a:gd name="connsiteX235" fmla="*/ 3525361 w 6057900"/>
                <a:gd name="connsiteY235" fmla="*/ 3525361 h 6057900"/>
                <a:gd name="connsiteX236" fmla="*/ 3037364 w 6057900"/>
                <a:gd name="connsiteY236" fmla="*/ 3525361 h 6057900"/>
                <a:gd name="connsiteX237" fmla="*/ 3037364 w 6057900"/>
                <a:gd name="connsiteY237" fmla="*/ 3037364 h 6057900"/>
                <a:gd name="connsiteX238" fmla="*/ 3542189 w 6057900"/>
                <a:gd name="connsiteY238" fmla="*/ 3037364 h 6057900"/>
                <a:gd name="connsiteX239" fmla="*/ 4030186 w 6057900"/>
                <a:gd name="connsiteY239" fmla="*/ 3037364 h 6057900"/>
                <a:gd name="connsiteX240" fmla="*/ 4030186 w 6057900"/>
                <a:gd name="connsiteY240" fmla="*/ 3525361 h 6057900"/>
                <a:gd name="connsiteX241" fmla="*/ 3542189 w 6057900"/>
                <a:gd name="connsiteY241" fmla="*/ 3525361 h 6057900"/>
                <a:gd name="connsiteX242" fmla="*/ 3542189 w 6057900"/>
                <a:gd name="connsiteY242" fmla="*/ 3037364 h 6057900"/>
                <a:gd name="connsiteX243" fmla="*/ 3525361 w 6057900"/>
                <a:gd name="connsiteY243" fmla="*/ 3542189 h 6057900"/>
                <a:gd name="connsiteX244" fmla="*/ 3525361 w 6057900"/>
                <a:gd name="connsiteY244" fmla="*/ 4030186 h 6057900"/>
                <a:gd name="connsiteX245" fmla="*/ 3037364 w 6057900"/>
                <a:gd name="connsiteY245" fmla="*/ 4030186 h 6057900"/>
                <a:gd name="connsiteX246" fmla="*/ 3037364 w 6057900"/>
                <a:gd name="connsiteY246" fmla="*/ 3542189 h 6057900"/>
                <a:gd name="connsiteX247" fmla="*/ 3525361 w 6057900"/>
                <a:gd name="connsiteY247" fmla="*/ 3542189 h 6057900"/>
                <a:gd name="connsiteX248" fmla="*/ 3542189 w 6057900"/>
                <a:gd name="connsiteY248" fmla="*/ 3542189 h 6057900"/>
                <a:gd name="connsiteX249" fmla="*/ 4030186 w 6057900"/>
                <a:gd name="connsiteY249" fmla="*/ 3542189 h 6057900"/>
                <a:gd name="connsiteX250" fmla="*/ 4030186 w 6057900"/>
                <a:gd name="connsiteY250" fmla="*/ 4030186 h 6057900"/>
                <a:gd name="connsiteX251" fmla="*/ 3542189 w 6057900"/>
                <a:gd name="connsiteY251" fmla="*/ 4030186 h 6057900"/>
                <a:gd name="connsiteX252" fmla="*/ 3542189 w 6057900"/>
                <a:gd name="connsiteY252" fmla="*/ 3542189 h 6057900"/>
                <a:gd name="connsiteX253" fmla="*/ 4535011 w 6057900"/>
                <a:gd name="connsiteY253" fmla="*/ 3037364 h 6057900"/>
                <a:gd name="connsiteX254" fmla="*/ 4535011 w 6057900"/>
                <a:gd name="connsiteY254" fmla="*/ 3525361 h 6057900"/>
                <a:gd name="connsiteX255" fmla="*/ 4047014 w 6057900"/>
                <a:gd name="connsiteY255" fmla="*/ 3525361 h 6057900"/>
                <a:gd name="connsiteX256" fmla="*/ 4047014 w 6057900"/>
                <a:gd name="connsiteY256" fmla="*/ 3037364 h 6057900"/>
                <a:gd name="connsiteX257" fmla="*/ 4535011 w 6057900"/>
                <a:gd name="connsiteY257" fmla="*/ 3037364 h 6057900"/>
                <a:gd name="connsiteX258" fmla="*/ 4030186 w 6057900"/>
                <a:gd name="connsiteY258" fmla="*/ 3020536 h 6057900"/>
                <a:gd name="connsiteX259" fmla="*/ 3542189 w 6057900"/>
                <a:gd name="connsiteY259" fmla="*/ 3020536 h 6057900"/>
                <a:gd name="connsiteX260" fmla="*/ 3542189 w 6057900"/>
                <a:gd name="connsiteY260" fmla="*/ 2532539 h 6057900"/>
                <a:gd name="connsiteX261" fmla="*/ 4030186 w 6057900"/>
                <a:gd name="connsiteY261" fmla="*/ 2532539 h 6057900"/>
                <a:gd name="connsiteX262" fmla="*/ 4030186 w 6057900"/>
                <a:gd name="connsiteY262" fmla="*/ 3020536 h 6057900"/>
                <a:gd name="connsiteX263" fmla="*/ 4030186 w 6057900"/>
                <a:gd name="connsiteY263" fmla="*/ 2027714 h 6057900"/>
                <a:gd name="connsiteX264" fmla="*/ 4030186 w 6057900"/>
                <a:gd name="connsiteY264" fmla="*/ 2515711 h 6057900"/>
                <a:gd name="connsiteX265" fmla="*/ 3542189 w 6057900"/>
                <a:gd name="connsiteY265" fmla="*/ 2515711 h 6057900"/>
                <a:gd name="connsiteX266" fmla="*/ 3542189 w 6057900"/>
                <a:gd name="connsiteY266" fmla="*/ 2027714 h 6057900"/>
                <a:gd name="connsiteX267" fmla="*/ 4030186 w 6057900"/>
                <a:gd name="connsiteY267" fmla="*/ 2027714 h 6057900"/>
                <a:gd name="connsiteX268" fmla="*/ 3525361 w 6057900"/>
                <a:gd name="connsiteY268" fmla="*/ 1522889 h 6057900"/>
                <a:gd name="connsiteX269" fmla="*/ 3525361 w 6057900"/>
                <a:gd name="connsiteY269" fmla="*/ 2010886 h 6057900"/>
                <a:gd name="connsiteX270" fmla="*/ 3037364 w 6057900"/>
                <a:gd name="connsiteY270" fmla="*/ 2010886 h 6057900"/>
                <a:gd name="connsiteX271" fmla="*/ 3037364 w 6057900"/>
                <a:gd name="connsiteY271" fmla="*/ 1522889 h 6057900"/>
                <a:gd name="connsiteX272" fmla="*/ 3525361 w 6057900"/>
                <a:gd name="connsiteY272" fmla="*/ 1522889 h 6057900"/>
                <a:gd name="connsiteX273" fmla="*/ 3020536 w 6057900"/>
                <a:gd name="connsiteY273" fmla="*/ 1522889 h 6057900"/>
                <a:gd name="connsiteX274" fmla="*/ 3020536 w 6057900"/>
                <a:gd name="connsiteY274" fmla="*/ 2010886 h 6057900"/>
                <a:gd name="connsiteX275" fmla="*/ 2532539 w 6057900"/>
                <a:gd name="connsiteY275" fmla="*/ 2010886 h 6057900"/>
                <a:gd name="connsiteX276" fmla="*/ 2532539 w 6057900"/>
                <a:gd name="connsiteY276" fmla="*/ 1522889 h 6057900"/>
                <a:gd name="connsiteX277" fmla="*/ 3020536 w 6057900"/>
                <a:gd name="connsiteY277" fmla="*/ 1522889 h 6057900"/>
                <a:gd name="connsiteX278" fmla="*/ 2515711 w 6057900"/>
                <a:gd name="connsiteY278" fmla="*/ 1018064 h 6057900"/>
                <a:gd name="connsiteX279" fmla="*/ 2515711 w 6057900"/>
                <a:gd name="connsiteY279" fmla="*/ 1506061 h 6057900"/>
                <a:gd name="connsiteX280" fmla="*/ 2027714 w 6057900"/>
                <a:gd name="connsiteY280" fmla="*/ 1506061 h 6057900"/>
                <a:gd name="connsiteX281" fmla="*/ 2027714 w 6057900"/>
                <a:gd name="connsiteY281" fmla="*/ 1018064 h 6057900"/>
                <a:gd name="connsiteX282" fmla="*/ 2515711 w 6057900"/>
                <a:gd name="connsiteY282" fmla="*/ 1018064 h 6057900"/>
                <a:gd name="connsiteX283" fmla="*/ 2010886 w 6057900"/>
                <a:gd name="connsiteY283" fmla="*/ 1018064 h 6057900"/>
                <a:gd name="connsiteX284" fmla="*/ 2010886 w 6057900"/>
                <a:gd name="connsiteY284" fmla="*/ 1506061 h 6057900"/>
                <a:gd name="connsiteX285" fmla="*/ 1522889 w 6057900"/>
                <a:gd name="connsiteY285" fmla="*/ 1506061 h 6057900"/>
                <a:gd name="connsiteX286" fmla="*/ 1522889 w 6057900"/>
                <a:gd name="connsiteY286" fmla="*/ 1018064 h 6057900"/>
                <a:gd name="connsiteX287" fmla="*/ 2010886 w 6057900"/>
                <a:gd name="connsiteY287" fmla="*/ 1018064 h 6057900"/>
                <a:gd name="connsiteX288" fmla="*/ 1506061 w 6057900"/>
                <a:gd name="connsiteY288" fmla="*/ 513239 h 6057900"/>
                <a:gd name="connsiteX289" fmla="*/ 1506061 w 6057900"/>
                <a:gd name="connsiteY289" fmla="*/ 1001236 h 6057900"/>
                <a:gd name="connsiteX290" fmla="*/ 1018064 w 6057900"/>
                <a:gd name="connsiteY290" fmla="*/ 1001236 h 6057900"/>
                <a:gd name="connsiteX291" fmla="*/ 1018064 w 6057900"/>
                <a:gd name="connsiteY291" fmla="*/ 513239 h 6057900"/>
                <a:gd name="connsiteX292" fmla="*/ 1506061 w 6057900"/>
                <a:gd name="connsiteY292" fmla="*/ 513239 h 6057900"/>
                <a:gd name="connsiteX293" fmla="*/ 513239 w 6057900"/>
                <a:gd name="connsiteY293" fmla="*/ 1001236 h 6057900"/>
                <a:gd name="connsiteX294" fmla="*/ 513239 w 6057900"/>
                <a:gd name="connsiteY294" fmla="*/ 513239 h 6057900"/>
                <a:gd name="connsiteX295" fmla="*/ 1001236 w 6057900"/>
                <a:gd name="connsiteY295" fmla="*/ 513239 h 6057900"/>
                <a:gd name="connsiteX296" fmla="*/ 1001236 w 6057900"/>
                <a:gd name="connsiteY296" fmla="*/ 1001236 h 6057900"/>
                <a:gd name="connsiteX297" fmla="*/ 513239 w 6057900"/>
                <a:gd name="connsiteY297" fmla="*/ 1001236 h 6057900"/>
                <a:gd name="connsiteX298" fmla="*/ 1018064 w 6057900"/>
                <a:gd name="connsiteY298" fmla="*/ 1018064 h 6057900"/>
                <a:gd name="connsiteX299" fmla="*/ 1506061 w 6057900"/>
                <a:gd name="connsiteY299" fmla="*/ 1018064 h 6057900"/>
                <a:gd name="connsiteX300" fmla="*/ 1506061 w 6057900"/>
                <a:gd name="connsiteY300" fmla="*/ 1506061 h 6057900"/>
                <a:gd name="connsiteX301" fmla="*/ 1018064 w 6057900"/>
                <a:gd name="connsiteY301" fmla="*/ 1506061 h 6057900"/>
                <a:gd name="connsiteX302" fmla="*/ 1018064 w 6057900"/>
                <a:gd name="connsiteY302" fmla="*/ 1018064 h 6057900"/>
                <a:gd name="connsiteX303" fmla="*/ 1018064 w 6057900"/>
                <a:gd name="connsiteY303" fmla="*/ 2010886 h 6057900"/>
                <a:gd name="connsiteX304" fmla="*/ 1018064 w 6057900"/>
                <a:gd name="connsiteY304" fmla="*/ 1522889 h 6057900"/>
                <a:gd name="connsiteX305" fmla="*/ 1506061 w 6057900"/>
                <a:gd name="connsiteY305" fmla="*/ 1522889 h 6057900"/>
                <a:gd name="connsiteX306" fmla="*/ 1506061 w 6057900"/>
                <a:gd name="connsiteY306" fmla="*/ 2010886 h 6057900"/>
                <a:gd name="connsiteX307" fmla="*/ 1018064 w 6057900"/>
                <a:gd name="connsiteY307" fmla="*/ 2010886 h 6057900"/>
                <a:gd name="connsiteX308" fmla="*/ 1522889 w 6057900"/>
                <a:gd name="connsiteY308" fmla="*/ 2027714 h 6057900"/>
                <a:gd name="connsiteX309" fmla="*/ 2010886 w 6057900"/>
                <a:gd name="connsiteY309" fmla="*/ 2027714 h 6057900"/>
                <a:gd name="connsiteX310" fmla="*/ 2010886 w 6057900"/>
                <a:gd name="connsiteY310" fmla="*/ 2515711 h 6057900"/>
                <a:gd name="connsiteX311" fmla="*/ 1522889 w 6057900"/>
                <a:gd name="connsiteY311" fmla="*/ 2515711 h 6057900"/>
                <a:gd name="connsiteX312" fmla="*/ 1522889 w 6057900"/>
                <a:gd name="connsiteY312" fmla="*/ 2027714 h 6057900"/>
                <a:gd name="connsiteX313" fmla="*/ 1522889 w 6057900"/>
                <a:gd name="connsiteY313" fmla="*/ 3020536 h 6057900"/>
                <a:gd name="connsiteX314" fmla="*/ 1522889 w 6057900"/>
                <a:gd name="connsiteY314" fmla="*/ 2532539 h 6057900"/>
                <a:gd name="connsiteX315" fmla="*/ 2010886 w 6057900"/>
                <a:gd name="connsiteY315" fmla="*/ 2532539 h 6057900"/>
                <a:gd name="connsiteX316" fmla="*/ 2010886 w 6057900"/>
                <a:gd name="connsiteY316" fmla="*/ 3020536 h 6057900"/>
                <a:gd name="connsiteX317" fmla="*/ 1522889 w 6057900"/>
                <a:gd name="connsiteY317" fmla="*/ 3020536 h 6057900"/>
                <a:gd name="connsiteX318" fmla="*/ 2027714 w 6057900"/>
                <a:gd name="connsiteY318" fmla="*/ 3525361 h 6057900"/>
                <a:gd name="connsiteX319" fmla="*/ 2027714 w 6057900"/>
                <a:gd name="connsiteY319" fmla="*/ 3037364 h 6057900"/>
                <a:gd name="connsiteX320" fmla="*/ 2515711 w 6057900"/>
                <a:gd name="connsiteY320" fmla="*/ 3037364 h 6057900"/>
                <a:gd name="connsiteX321" fmla="*/ 2515711 w 6057900"/>
                <a:gd name="connsiteY321" fmla="*/ 3525361 h 6057900"/>
                <a:gd name="connsiteX322" fmla="*/ 2027714 w 6057900"/>
                <a:gd name="connsiteY322" fmla="*/ 3525361 h 6057900"/>
                <a:gd name="connsiteX323" fmla="*/ 2532539 w 6057900"/>
                <a:gd name="connsiteY323" fmla="*/ 4030186 h 6057900"/>
                <a:gd name="connsiteX324" fmla="*/ 2532539 w 6057900"/>
                <a:gd name="connsiteY324" fmla="*/ 3542189 h 6057900"/>
                <a:gd name="connsiteX325" fmla="*/ 3020536 w 6057900"/>
                <a:gd name="connsiteY325" fmla="*/ 3542189 h 6057900"/>
                <a:gd name="connsiteX326" fmla="*/ 3020536 w 6057900"/>
                <a:gd name="connsiteY326" fmla="*/ 4030186 h 6057900"/>
                <a:gd name="connsiteX327" fmla="*/ 2532539 w 6057900"/>
                <a:gd name="connsiteY327" fmla="*/ 4030186 h 6057900"/>
                <a:gd name="connsiteX328" fmla="*/ 3037364 w 6057900"/>
                <a:gd name="connsiteY328" fmla="*/ 4535011 h 6057900"/>
                <a:gd name="connsiteX329" fmla="*/ 3037364 w 6057900"/>
                <a:gd name="connsiteY329" fmla="*/ 4047014 h 6057900"/>
                <a:gd name="connsiteX330" fmla="*/ 3525361 w 6057900"/>
                <a:gd name="connsiteY330" fmla="*/ 4047014 h 6057900"/>
                <a:gd name="connsiteX331" fmla="*/ 3525361 w 6057900"/>
                <a:gd name="connsiteY331" fmla="*/ 4535011 h 6057900"/>
                <a:gd name="connsiteX332" fmla="*/ 3037364 w 6057900"/>
                <a:gd name="connsiteY332" fmla="*/ 4535011 h 6057900"/>
                <a:gd name="connsiteX333" fmla="*/ 3542189 w 6057900"/>
                <a:gd name="connsiteY333" fmla="*/ 4535011 h 6057900"/>
                <a:gd name="connsiteX334" fmla="*/ 3542189 w 6057900"/>
                <a:gd name="connsiteY334" fmla="*/ 4047014 h 6057900"/>
                <a:gd name="connsiteX335" fmla="*/ 4030186 w 6057900"/>
                <a:gd name="connsiteY335" fmla="*/ 4047014 h 6057900"/>
                <a:gd name="connsiteX336" fmla="*/ 4030186 w 6057900"/>
                <a:gd name="connsiteY336" fmla="*/ 4535011 h 6057900"/>
                <a:gd name="connsiteX337" fmla="*/ 3542189 w 6057900"/>
                <a:gd name="connsiteY337" fmla="*/ 4535011 h 6057900"/>
                <a:gd name="connsiteX338" fmla="*/ 4047014 w 6057900"/>
                <a:gd name="connsiteY338" fmla="*/ 5039836 h 6057900"/>
                <a:gd name="connsiteX339" fmla="*/ 4047014 w 6057900"/>
                <a:gd name="connsiteY339" fmla="*/ 4551839 h 6057900"/>
                <a:gd name="connsiteX340" fmla="*/ 4535011 w 6057900"/>
                <a:gd name="connsiteY340" fmla="*/ 4551839 h 6057900"/>
                <a:gd name="connsiteX341" fmla="*/ 4535011 w 6057900"/>
                <a:gd name="connsiteY341" fmla="*/ 5039836 h 6057900"/>
                <a:gd name="connsiteX342" fmla="*/ 4047014 w 6057900"/>
                <a:gd name="connsiteY342" fmla="*/ 5039836 h 6057900"/>
                <a:gd name="connsiteX343" fmla="*/ 4551839 w 6057900"/>
                <a:gd name="connsiteY343" fmla="*/ 5039836 h 6057900"/>
                <a:gd name="connsiteX344" fmla="*/ 4551839 w 6057900"/>
                <a:gd name="connsiteY344" fmla="*/ 4551839 h 6057900"/>
                <a:gd name="connsiteX345" fmla="*/ 5039836 w 6057900"/>
                <a:gd name="connsiteY345" fmla="*/ 4551839 h 6057900"/>
                <a:gd name="connsiteX346" fmla="*/ 5039836 w 6057900"/>
                <a:gd name="connsiteY346" fmla="*/ 5039836 h 6057900"/>
                <a:gd name="connsiteX347" fmla="*/ 4551839 w 6057900"/>
                <a:gd name="connsiteY347" fmla="*/ 5039836 h 6057900"/>
                <a:gd name="connsiteX348" fmla="*/ 5056664 w 6057900"/>
                <a:gd name="connsiteY348" fmla="*/ 5544661 h 6057900"/>
                <a:gd name="connsiteX349" fmla="*/ 5056664 w 6057900"/>
                <a:gd name="connsiteY349" fmla="*/ 5056664 h 6057900"/>
                <a:gd name="connsiteX350" fmla="*/ 5544661 w 6057900"/>
                <a:gd name="connsiteY350" fmla="*/ 5056664 h 6057900"/>
                <a:gd name="connsiteX351" fmla="*/ 5544661 w 6057900"/>
                <a:gd name="connsiteY351" fmla="*/ 5544661 h 6057900"/>
                <a:gd name="connsiteX352" fmla="*/ 5056664 w 6057900"/>
                <a:gd name="connsiteY352" fmla="*/ 5544661 h 60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6057900" h="6057900">
                  <a:moveTo>
                    <a:pt x="6057900" y="5544661"/>
                  </a:moveTo>
                  <a:lnTo>
                    <a:pt x="5561489" y="5544661"/>
                  </a:lnTo>
                  <a:lnTo>
                    <a:pt x="5561489" y="5056664"/>
                  </a:lnTo>
                  <a:lnTo>
                    <a:pt x="5788660" y="5056664"/>
                  </a:lnTo>
                  <a:lnTo>
                    <a:pt x="5788660" y="5039836"/>
                  </a:lnTo>
                  <a:lnTo>
                    <a:pt x="5561489" y="5039836"/>
                  </a:lnTo>
                  <a:lnTo>
                    <a:pt x="5561489" y="2322195"/>
                  </a:lnTo>
                  <a:lnTo>
                    <a:pt x="5544661" y="2322195"/>
                  </a:lnTo>
                  <a:lnTo>
                    <a:pt x="5544661" y="5039836"/>
                  </a:lnTo>
                  <a:lnTo>
                    <a:pt x="5056664" y="5039836"/>
                  </a:lnTo>
                  <a:lnTo>
                    <a:pt x="5056664" y="4551839"/>
                  </a:lnTo>
                  <a:lnTo>
                    <a:pt x="5435283" y="4551839"/>
                  </a:lnTo>
                  <a:lnTo>
                    <a:pt x="5435283" y="4535011"/>
                  </a:lnTo>
                  <a:lnTo>
                    <a:pt x="5056664" y="4535011"/>
                  </a:lnTo>
                  <a:lnTo>
                    <a:pt x="5056664" y="4047014"/>
                  </a:lnTo>
                  <a:lnTo>
                    <a:pt x="5250180" y="4047014"/>
                  </a:lnTo>
                  <a:lnTo>
                    <a:pt x="5250180" y="4030186"/>
                  </a:lnTo>
                  <a:lnTo>
                    <a:pt x="5056664" y="4030186"/>
                  </a:lnTo>
                  <a:lnTo>
                    <a:pt x="5056664" y="2089976"/>
                  </a:lnTo>
                  <a:lnTo>
                    <a:pt x="5039836" y="2089976"/>
                  </a:lnTo>
                  <a:lnTo>
                    <a:pt x="5039836" y="4030186"/>
                  </a:lnTo>
                  <a:lnTo>
                    <a:pt x="4551839" y="4030186"/>
                  </a:lnTo>
                  <a:lnTo>
                    <a:pt x="4551839" y="3542189"/>
                  </a:lnTo>
                  <a:lnTo>
                    <a:pt x="4980940" y="3542189"/>
                  </a:lnTo>
                  <a:lnTo>
                    <a:pt x="4980940" y="3525361"/>
                  </a:lnTo>
                  <a:lnTo>
                    <a:pt x="4551839" y="3525361"/>
                  </a:lnTo>
                  <a:lnTo>
                    <a:pt x="4551839" y="3037364"/>
                  </a:lnTo>
                  <a:lnTo>
                    <a:pt x="4711700" y="3037364"/>
                  </a:lnTo>
                  <a:lnTo>
                    <a:pt x="4711700" y="3020536"/>
                  </a:lnTo>
                  <a:lnTo>
                    <a:pt x="4551839" y="3020536"/>
                  </a:lnTo>
                  <a:lnTo>
                    <a:pt x="4551839" y="1857756"/>
                  </a:lnTo>
                  <a:lnTo>
                    <a:pt x="4535011" y="1857756"/>
                  </a:lnTo>
                  <a:lnTo>
                    <a:pt x="4535011" y="3020536"/>
                  </a:lnTo>
                  <a:lnTo>
                    <a:pt x="4047014" y="3020536"/>
                  </a:lnTo>
                  <a:lnTo>
                    <a:pt x="4047014" y="2532539"/>
                  </a:lnTo>
                  <a:lnTo>
                    <a:pt x="4442460" y="2532539"/>
                  </a:lnTo>
                  <a:lnTo>
                    <a:pt x="4442460" y="2515711"/>
                  </a:lnTo>
                  <a:lnTo>
                    <a:pt x="4047014" y="2515711"/>
                  </a:lnTo>
                  <a:lnTo>
                    <a:pt x="4047014" y="2027714"/>
                  </a:lnTo>
                  <a:lnTo>
                    <a:pt x="4173220" y="2027714"/>
                  </a:lnTo>
                  <a:lnTo>
                    <a:pt x="4173220" y="2010886"/>
                  </a:lnTo>
                  <a:lnTo>
                    <a:pt x="4047014" y="2010886"/>
                  </a:lnTo>
                  <a:lnTo>
                    <a:pt x="4047014" y="1625537"/>
                  </a:lnTo>
                  <a:lnTo>
                    <a:pt x="4030186" y="1625537"/>
                  </a:lnTo>
                  <a:lnTo>
                    <a:pt x="4030186" y="2010886"/>
                  </a:lnTo>
                  <a:lnTo>
                    <a:pt x="3542189" y="2010886"/>
                  </a:lnTo>
                  <a:lnTo>
                    <a:pt x="3542189" y="1522889"/>
                  </a:lnTo>
                  <a:lnTo>
                    <a:pt x="3903980" y="1522889"/>
                  </a:lnTo>
                  <a:lnTo>
                    <a:pt x="3903980" y="1506061"/>
                  </a:lnTo>
                  <a:lnTo>
                    <a:pt x="3542189" y="1506061"/>
                  </a:lnTo>
                  <a:lnTo>
                    <a:pt x="3542189" y="1393317"/>
                  </a:lnTo>
                  <a:lnTo>
                    <a:pt x="3525361" y="1393317"/>
                  </a:lnTo>
                  <a:lnTo>
                    <a:pt x="3525361" y="1506061"/>
                  </a:lnTo>
                  <a:lnTo>
                    <a:pt x="3037364" y="1506061"/>
                  </a:lnTo>
                  <a:lnTo>
                    <a:pt x="3037364" y="1161098"/>
                  </a:lnTo>
                  <a:lnTo>
                    <a:pt x="3020536" y="1161098"/>
                  </a:lnTo>
                  <a:lnTo>
                    <a:pt x="3020536" y="1506061"/>
                  </a:lnTo>
                  <a:lnTo>
                    <a:pt x="2532539" y="1506061"/>
                  </a:lnTo>
                  <a:lnTo>
                    <a:pt x="2532539" y="1018064"/>
                  </a:lnTo>
                  <a:lnTo>
                    <a:pt x="3634740" y="1018064"/>
                  </a:lnTo>
                  <a:lnTo>
                    <a:pt x="3634740" y="1001236"/>
                  </a:lnTo>
                  <a:lnTo>
                    <a:pt x="2532539" y="1001236"/>
                  </a:lnTo>
                  <a:lnTo>
                    <a:pt x="2532539" y="928878"/>
                  </a:lnTo>
                  <a:lnTo>
                    <a:pt x="2515711" y="928878"/>
                  </a:lnTo>
                  <a:lnTo>
                    <a:pt x="2515711" y="1001236"/>
                  </a:lnTo>
                  <a:lnTo>
                    <a:pt x="2027714" y="1001236"/>
                  </a:lnTo>
                  <a:lnTo>
                    <a:pt x="2027714" y="696659"/>
                  </a:lnTo>
                  <a:lnTo>
                    <a:pt x="2010886" y="696659"/>
                  </a:lnTo>
                  <a:lnTo>
                    <a:pt x="2010886" y="1001236"/>
                  </a:lnTo>
                  <a:lnTo>
                    <a:pt x="1522889" y="1001236"/>
                  </a:lnTo>
                  <a:lnTo>
                    <a:pt x="1522889" y="513239"/>
                  </a:lnTo>
                  <a:lnTo>
                    <a:pt x="3365500" y="513239"/>
                  </a:lnTo>
                  <a:lnTo>
                    <a:pt x="3365500" y="496411"/>
                  </a:lnTo>
                  <a:lnTo>
                    <a:pt x="1522889" y="496411"/>
                  </a:lnTo>
                  <a:lnTo>
                    <a:pt x="1522889" y="464439"/>
                  </a:lnTo>
                  <a:lnTo>
                    <a:pt x="1506061" y="464439"/>
                  </a:lnTo>
                  <a:lnTo>
                    <a:pt x="1506061" y="496411"/>
                  </a:lnTo>
                  <a:lnTo>
                    <a:pt x="1018064" y="496411"/>
                  </a:lnTo>
                  <a:lnTo>
                    <a:pt x="1018064" y="232220"/>
                  </a:lnTo>
                  <a:lnTo>
                    <a:pt x="1001236" y="232220"/>
                  </a:lnTo>
                  <a:lnTo>
                    <a:pt x="1001236" y="496411"/>
                  </a:lnTo>
                  <a:lnTo>
                    <a:pt x="513239" y="496411"/>
                  </a:lnTo>
                  <a:lnTo>
                    <a:pt x="513239" y="0"/>
                  </a:lnTo>
                  <a:lnTo>
                    <a:pt x="496411" y="0"/>
                  </a:lnTo>
                  <a:lnTo>
                    <a:pt x="496411" y="496411"/>
                  </a:lnTo>
                  <a:lnTo>
                    <a:pt x="0" y="496411"/>
                  </a:lnTo>
                  <a:lnTo>
                    <a:pt x="0" y="513239"/>
                  </a:lnTo>
                  <a:lnTo>
                    <a:pt x="496411" y="513239"/>
                  </a:lnTo>
                  <a:lnTo>
                    <a:pt x="496411" y="1001236"/>
                  </a:lnTo>
                  <a:lnTo>
                    <a:pt x="292799" y="1001236"/>
                  </a:lnTo>
                  <a:lnTo>
                    <a:pt x="292799" y="1018064"/>
                  </a:lnTo>
                  <a:lnTo>
                    <a:pt x="496411" y="1018064"/>
                  </a:lnTo>
                  <a:lnTo>
                    <a:pt x="496411" y="3129915"/>
                  </a:lnTo>
                  <a:lnTo>
                    <a:pt x="513239" y="3129915"/>
                  </a:lnTo>
                  <a:lnTo>
                    <a:pt x="513239" y="1018064"/>
                  </a:lnTo>
                  <a:lnTo>
                    <a:pt x="1001236" y="1018064"/>
                  </a:lnTo>
                  <a:lnTo>
                    <a:pt x="1001236" y="1506061"/>
                  </a:lnTo>
                  <a:lnTo>
                    <a:pt x="585597" y="1506061"/>
                  </a:lnTo>
                  <a:lnTo>
                    <a:pt x="585597" y="1522889"/>
                  </a:lnTo>
                  <a:lnTo>
                    <a:pt x="1001236" y="1522889"/>
                  </a:lnTo>
                  <a:lnTo>
                    <a:pt x="1001236" y="2010886"/>
                  </a:lnTo>
                  <a:lnTo>
                    <a:pt x="878395" y="2010886"/>
                  </a:lnTo>
                  <a:lnTo>
                    <a:pt x="878395" y="2027714"/>
                  </a:lnTo>
                  <a:lnTo>
                    <a:pt x="1001236" y="2027714"/>
                  </a:lnTo>
                  <a:lnTo>
                    <a:pt x="1001236" y="3422714"/>
                  </a:lnTo>
                  <a:lnTo>
                    <a:pt x="1018064" y="3422714"/>
                  </a:lnTo>
                  <a:lnTo>
                    <a:pt x="1018064" y="2027714"/>
                  </a:lnTo>
                  <a:lnTo>
                    <a:pt x="1506061" y="2027714"/>
                  </a:lnTo>
                  <a:lnTo>
                    <a:pt x="1506061" y="2515711"/>
                  </a:lnTo>
                  <a:lnTo>
                    <a:pt x="1171194" y="2515711"/>
                  </a:lnTo>
                  <a:lnTo>
                    <a:pt x="1171194" y="2532539"/>
                  </a:lnTo>
                  <a:lnTo>
                    <a:pt x="1506061" y="2532539"/>
                  </a:lnTo>
                  <a:lnTo>
                    <a:pt x="1506061" y="3020536"/>
                  </a:lnTo>
                  <a:lnTo>
                    <a:pt x="1463993" y="3020536"/>
                  </a:lnTo>
                  <a:lnTo>
                    <a:pt x="1463993" y="3037364"/>
                  </a:lnTo>
                  <a:lnTo>
                    <a:pt x="1506061" y="3037364"/>
                  </a:lnTo>
                  <a:lnTo>
                    <a:pt x="1506061" y="3715512"/>
                  </a:lnTo>
                  <a:lnTo>
                    <a:pt x="1522889" y="3715512"/>
                  </a:lnTo>
                  <a:lnTo>
                    <a:pt x="1522889" y="3037364"/>
                  </a:lnTo>
                  <a:lnTo>
                    <a:pt x="2010886" y="3037364"/>
                  </a:lnTo>
                  <a:lnTo>
                    <a:pt x="2010886" y="3525361"/>
                  </a:lnTo>
                  <a:lnTo>
                    <a:pt x="1756791" y="3525361"/>
                  </a:lnTo>
                  <a:lnTo>
                    <a:pt x="1756791" y="3542189"/>
                  </a:lnTo>
                  <a:lnTo>
                    <a:pt x="2010886" y="3542189"/>
                  </a:lnTo>
                  <a:lnTo>
                    <a:pt x="2010886" y="4008311"/>
                  </a:lnTo>
                  <a:lnTo>
                    <a:pt x="2027714" y="4008311"/>
                  </a:lnTo>
                  <a:lnTo>
                    <a:pt x="2027714" y="3542189"/>
                  </a:lnTo>
                  <a:lnTo>
                    <a:pt x="2515711" y="3542189"/>
                  </a:lnTo>
                  <a:lnTo>
                    <a:pt x="2515711" y="4030186"/>
                  </a:lnTo>
                  <a:lnTo>
                    <a:pt x="2049590" y="4030186"/>
                  </a:lnTo>
                  <a:lnTo>
                    <a:pt x="2049590" y="4047014"/>
                  </a:lnTo>
                  <a:lnTo>
                    <a:pt x="2515711" y="4047014"/>
                  </a:lnTo>
                  <a:lnTo>
                    <a:pt x="2515711" y="4301109"/>
                  </a:lnTo>
                  <a:lnTo>
                    <a:pt x="2532539" y="4301109"/>
                  </a:lnTo>
                  <a:lnTo>
                    <a:pt x="2532539" y="4047014"/>
                  </a:lnTo>
                  <a:lnTo>
                    <a:pt x="3020536" y="4047014"/>
                  </a:lnTo>
                  <a:lnTo>
                    <a:pt x="3020536" y="4535011"/>
                  </a:lnTo>
                  <a:lnTo>
                    <a:pt x="2342388" y="4535011"/>
                  </a:lnTo>
                  <a:lnTo>
                    <a:pt x="2342388" y="4551839"/>
                  </a:lnTo>
                  <a:lnTo>
                    <a:pt x="3020536" y="4551839"/>
                  </a:lnTo>
                  <a:lnTo>
                    <a:pt x="3020536" y="4593908"/>
                  </a:lnTo>
                  <a:lnTo>
                    <a:pt x="3037364" y="4593908"/>
                  </a:lnTo>
                  <a:lnTo>
                    <a:pt x="3037364" y="4551839"/>
                  </a:lnTo>
                  <a:lnTo>
                    <a:pt x="3525361" y="4551839"/>
                  </a:lnTo>
                  <a:lnTo>
                    <a:pt x="3525361" y="4886706"/>
                  </a:lnTo>
                  <a:lnTo>
                    <a:pt x="3542189" y="4886706"/>
                  </a:lnTo>
                  <a:lnTo>
                    <a:pt x="3542189" y="4551839"/>
                  </a:lnTo>
                  <a:lnTo>
                    <a:pt x="4030186" y="4551839"/>
                  </a:lnTo>
                  <a:lnTo>
                    <a:pt x="4030186" y="5039836"/>
                  </a:lnTo>
                  <a:lnTo>
                    <a:pt x="2635187" y="5039836"/>
                  </a:lnTo>
                  <a:lnTo>
                    <a:pt x="2635187" y="5056664"/>
                  </a:lnTo>
                  <a:lnTo>
                    <a:pt x="4030186" y="5056664"/>
                  </a:lnTo>
                  <a:lnTo>
                    <a:pt x="4030186" y="5179505"/>
                  </a:lnTo>
                  <a:lnTo>
                    <a:pt x="4047014" y="5179505"/>
                  </a:lnTo>
                  <a:lnTo>
                    <a:pt x="4047014" y="5056664"/>
                  </a:lnTo>
                  <a:lnTo>
                    <a:pt x="4535011" y="5056664"/>
                  </a:lnTo>
                  <a:lnTo>
                    <a:pt x="4535011" y="5472303"/>
                  </a:lnTo>
                  <a:lnTo>
                    <a:pt x="4551839" y="5472303"/>
                  </a:lnTo>
                  <a:lnTo>
                    <a:pt x="4551839" y="5056664"/>
                  </a:lnTo>
                  <a:lnTo>
                    <a:pt x="5039836" y="5056664"/>
                  </a:lnTo>
                  <a:lnTo>
                    <a:pt x="5039836" y="5544661"/>
                  </a:lnTo>
                  <a:lnTo>
                    <a:pt x="2927985" y="5544661"/>
                  </a:lnTo>
                  <a:lnTo>
                    <a:pt x="2927985" y="5561489"/>
                  </a:lnTo>
                  <a:lnTo>
                    <a:pt x="5039836" y="5561489"/>
                  </a:lnTo>
                  <a:lnTo>
                    <a:pt x="5039836" y="5765102"/>
                  </a:lnTo>
                  <a:lnTo>
                    <a:pt x="5056664" y="5765102"/>
                  </a:lnTo>
                  <a:lnTo>
                    <a:pt x="5056664" y="5561489"/>
                  </a:lnTo>
                  <a:lnTo>
                    <a:pt x="5544661" y="5561489"/>
                  </a:lnTo>
                  <a:lnTo>
                    <a:pt x="5544661" y="6057900"/>
                  </a:lnTo>
                  <a:lnTo>
                    <a:pt x="5561489" y="6057900"/>
                  </a:lnTo>
                  <a:lnTo>
                    <a:pt x="5561489" y="5561489"/>
                  </a:lnTo>
                  <a:lnTo>
                    <a:pt x="6057900" y="5561489"/>
                  </a:lnTo>
                  <a:lnTo>
                    <a:pt x="6057900" y="5544661"/>
                  </a:lnTo>
                  <a:close/>
                  <a:moveTo>
                    <a:pt x="5039836" y="4047014"/>
                  </a:moveTo>
                  <a:lnTo>
                    <a:pt x="5039836" y="4535011"/>
                  </a:lnTo>
                  <a:lnTo>
                    <a:pt x="4551839" y="4535011"/>
                  </a:lnTo>
                  <a:lnTo>
                    <a:pt x="4551839" y="4047014"/>
                  </a:lnTo>
                  <a:lnTo>
                    <a:pt x="5039836" y="4047014"/>
                  </a:lnTo>
                  <a:close/>
                  <a:moveTo>
                    <a:pt x="4535011" y="4535011"/>
                  </a:moveTo>
                  <a:lnTo>
                    <a:pt x="4047014" y="4535011"/>
                  </a:lnTo>
                  <a:lnTo>
                    <a:pt x="4047014" y="4047014"/>
                  </a:lnTo>
                  <a:lnTo>
                    <a:pt x="4535011" y="4047014"/>
                  </a:lnTo>
                  <a:lnTo>
                    <a:pt x="4535011" y="4535011"/>
                  </a:lnTo>
                  <a:close/>
                  <a:moveTo>
                    <a:pt x="4535011" y="4030186"/>
                  </a:moveTo>
                  <a:lnTo>
                    <a:pt x="4047014" y="4030186"/>
                  </a:lnTo>
                  <a:lnTo>
                    <a:pt x="4047014" y="3542189"/>
                  </a:lnTo>
                  <a:lnTo>
                    <a:pt x="4535011" y="3542189"/>
                  </a:lnTo>
                  <a:lnTo>
                    <a:pt x="4535011" y="4030186"/>
                  </a:lnTo>
                  <a:close/>
                  <a:moveTo>
                    <a:pt x="2027714" y="1522889"/>
                  </a:moveTo>
                  <a:lnTo>
                    <a:pt x="2515711" y="1522889"/>
                  </a:lnTo>
                  <a:lnTo>
                    <a:pt x="2515711" y="2010886"/>
                  </a:lnTo>
                  <a:lnTo>
                    <a:pt x="2027714" y="2010886"/>
                  </a:lnTo>
                  <a:lnTo>
                    <a:pt x="2027714" y="1522889"/>
                  </a:lnTo>
                  <a:close/>
                  <a:moveTo>
                    <a:pt x="2010886" y="2010886"/>
                  </a:moveTo>
                  <a:lnTo>
                    <a:pt x="1522889" y="2010886"/>
                  </a:lnTo>
                  <a:lnTo>
                    <a:pt x="1522889" y="1522889"/>
                  </a:lnTo>
                  <a:lnTo>
                    <a:pt x="2010886" y="1522889"/>
                  </a:lnTo>
                  <a:lnTo>
                    <a:pt x="2010886" y="2010886"/>
                  </a:lnTo>
                  <a:close/>
                  <a:moveTo>
                    <a:pt x="2515711" y="2027714"/>
                  </a:moveTo>
                  <a:lnTo>
                    <a:pt x="2515711" y="2515711"/>
                  </a:lnTo>
                  <a:lnTo>
                    <a:pt x="2027714" y="2515711"/>
                  </a:lnTo>
                  <a:lnTo>
                    <a:pt x="2027714" y="2027714"/>
                  </a:lnTo>
                  <a:lnTo>
                    <a:pt x="2515711" y="2027714"/>
                  </a:lnTo>
                  <a:close/>
                  <a:moveTo>
                    <a:pt x="3037364" y="2515711"/>
                  </a:moveTo>
                  <a:lnTo>
                    <a:pt x="3037364" y="2027714"/>
                  </a:lnTo>
                  <a:lnTo>
                    <a:pt x="3525361" y="2027714"/>
                  </a:lnTo>
                  <a:lnTo>
                    <a:pt x="3525361" y="2515711"/>
                  </a:lnTo>
                  <a:lnTo>
                    <a:pt x="3037364" y="2515711"/>
                  </a:lnTo>
                  <a:close/>
                  <a:moveTo>
                    <a:pt x="3525361" y="2532539"/>
                  </a:moveTo>
                  <a:lnTo>
                    <a:pt x="3525361" y="3020536"/>
                  </a:lnTo>
                  <a:lnTo>
                    <a:pt x="3037364" y="3020536"/>
                  </a:lnTo>
                  <a:lnTo>
                    <a:pt x="3037364" y="2532539"/>
                  </a:lnTo>
                  <a:lnTo>
                    <a:pt x="3525361" y="2532539"/>
                  </a:lnTo>
                  <a:close/>
                  <a:moveTo>
                    <a:pt x="3020536" y="2515711"/>
                  </a:moveTo>
                  <a:lnTo>
                    <a:pt x="2532539" y="2515711"/>
                  </a:lnTo>
                  <a:lnTo>
                    <a:pt x="2532539" y="2027714"/>
                  </a:lnTo>
                  <a:lnTo>
                    <a:pt x="3020536" y="2027714"/>
                  </a:lnTo>
                  <a:lnTo>
                    <a:pt x="3020536" y="2515711"/>
                  </a:lnTo>
                  <a:close/>
                  <a:moveTo>
                    <a:pt x="2515711" y="2532539"/>
                  </a:moveTo>
                  <a:lnTo>
                    <a:pt x="2515711" y="3020536"/>
                  </a:lnTo>
                  <a:lnTo>
                    <a:pt x="2027714" y="3020536"/>
                  </a:lnTo>
                  <a:lnTo>
                    <a:pt x="2027714" y="2532539"/>
                  </a:lnTo>
                  <a:lnTo>
                    <a:pt x="2515711" y="2532539"/>
                  </a:lnTo>
                  <a:close/>
                  <a:moveTo>
                    <a:pt x="2532539" y="2532539"/>
                  </a:moveTo>
                  <a:lnTo>
                    <a:pt x="3020536" y="2532539"/>
                  </a:lnTo>
                  <a:lnTo>
                    <a:pt x="3020536" y="3020536"/>
                  </a:lnTo>
                  <a:lnTo>
                    <a:pt x="2532539" y="3020536"/>
                  </a:lnTo>
                  <a:lnTo>
                    <a:pt x="2532539" y="2532539"/>
                  </a:lnTo>
                  <a:close/>
                  <a:moveTo>
                    <a:pt x="3020536" y="3037364"/>
                  </a:moveTo>
                  <a:lnTo>
                    <a:pt x="3020536" y="3525361"/>
                  </a:lnTo>
                  <a:lnTo>
                    <a:pt x="2532539" y="3525361"/>
                  </a:lnTo>
                  <a:lnTo>
                    <a:pt x="2532539" y="3037364"/>
                  </a:lnTo>
                  <a:lnTo>
                    <a:pt x="3020536" y="3037364"/>
                  </a:lnTo>
                  <a:close/>
                  <a:moveTo>
                    <a:pt x="3037364" y="3037364"/>
                  </a:moveTo>
                  <a:lnTo>
                    <a:pt x="3525361" y="3037364"/>
                  </a:lnTo>
                  <a:lnTo>
                    <a:pt x="3525361" y="3525361"/>
                  </a:lnTo>
                  <a:lnTo>
                    <a:pt x="3037364" y="3525361"/>
                  </a:lnTo>
                  <a:lnTo>
                    <a:pt x="3037364" y="3037364"/>
                  </a:lnTo>
                  <a:close/>
                  <a:moveTo>
                    <a:pt x="3542189" y="3037364"/>
                  </a:moveTo>
                  <a:lnTo>
                    <a:pt x="4030186" y="3037364"/>
                  </a:lnTo>
                  <a:lnTo>
                    <a:pt x="4030186" y="3525361"/>
                  </a:lnTo>
                  <a:lnTo>
                    <a:pt x="3542189" y="3525361"/>
                  </a:lnTo>
                  <a:lnTo>
                    <a:pt x="3542189" y="3037364"/>
                  </a:lnTo>
                  <a:close/>
                  <a:moveTo>
                    <a:pt x="3525361" y="3542189"/>
                  </a:moveTo>
                  <a:lnTo>
                    <a:pt x="3525361" y="4030186"/>
                  </a:lnTo>
                  <a:lnTo>
                    <a:pt x="3037364" y="4030186"/>
                  </a:lnTo>
                  <a:lnTo>
                    <a:pt x="3037364" y="3542189"/>
                  </a:lnTo>
                  <a:lnTo>
                    <a:pt x="3525361" y="3542189"/>
                  </a:lnTo>
                  <a:close/>
                  <a:moveTo>
                    <a:pt x="3542189" y="3542189"/>
                  </a:moveTo>
                  <a:lnTo>
                    <a:pt x="4030186" y="3542189"/>
                  </a:lnTo>
                  <a:lnTo>
                    <a:pt x="4030186" y="4030186"/>
                  </a:lnTo>
                  <a:lnTo>
                    <a:pt x="3542189" y="4030186"/>
                  </a:lnTo>
                  <a:lnTo>
                    <a:pt x="3542189" y="3542189"/>
                  </a:lnTo>
                  <a:close/>
                  <a:moveTo>
                    <a:pt x="4535011" y="3037364"/>
                  </a:moveTo>
                  <a:lnTo>
                    <a:pt x="4535011" y="3525361"/>
                  </a:lnTo>
                  <a:lnTo>
                    <a:pt x="4047014" y="3525361"/>
                  </a:lnTo>
                  <a:lnTo>
                    <a:pt x="4047014" y="3037364"/>
                  </a:lnTo>
                  <a:lnTo>
                    <a:pt x="4535011" y="3037364"/>
                  </a:lnTo>
                  <a:close/>
                  <a:moveTo>
                    <a:pt x="4030186" y="3020536"/>
                  </a:moveTo>
                  <a:lnTo>
                    <a:pt x="3542189" y="3020536"/>
                  </a:lnTo>
                  <a:lnTo>
                    <a:pt x="3542189" y="2532539"/>
                  </a:lnTo>
                  <a:lnTo>
                    <a:pt x="4030186" y="2532539"/>
                  </a:lnTo>
                  <a:lnTo>
                    <a:pt x="4030186" y="3020536"/>
                  </a:lnTo>
                  <a:close/>
                  <a:moveTo>
                    <a:pt x="4030186" y="2027714"/>
                  </a:moveTo>
                  <a:lnTo>
                    <a:pt x="4030186" y="2515711"/>
                  </a:lnTo>
                  <a:lnTo>
                    <a:pt x="3542189" y="2515711"/>
                  </a:lnTo>
                  <a:lnTo>
                    <a:pt x="3542189" y="2027714"/>
                  </a:lnTo>
                  <a:lnTo>
                    <a:pt x="4030186" y="2027714"/>
                  </a:lnTo>
                  <a:close/>
                  <a:moveTo>
                    <a:pt x="3525361" y="1522889"/>
                  </a:moveTo>
                  <a:lnTo>
                    <a:pt x="3525361" y="2010886"/>
                  </a:lnTo>
                  <a:lnTo>
                    <a:pt x="3037364" y="2010886"/>
                  </a:lnTo>
                  <a:lnTo>
                    <a:pt x="3037364" y="1522889"/>
                  </a:lnTo>
                  <a:lnTo>
                    <a:pt x="3525361" y="1522889"/>
                  </a:lnTo>
                  <a:close/>
                  <a:moveTo>
                    <a:pt x="3020536" y="1522889"/>
                  </a:moveTo>
                  <a:lnTo>
                    <a:pt x="3020536" y="2010886"/>
                  </a:lnTo>
                  <a:lnTo>
                    <a:pt x="2532539" y="2010886"/>
                  </a:lnTo>
                  <a:lnTo>
                    <a:pt x="2532539" y="1522889"/>
                  </a:lnTo>
                  <a:lnTo>
                    <a:pt x="3020536" y="1522889"/>
                  </a:lnTo>
                  <a:close/>
                  <a:moveTo>
                    <a:pt x="2515711" y="1018064"/>
                  </a:moveTo>
                  <a:lnTo>
                    <a:pt x="2515711" y="1506061"/>
                  </a:lnTo>
                  <a:lnTo>
                    <a:pt x="2027714" y="1506061"/>
                  </a:lnTo>
                  <a:lnTo>
                    <a:pt x="2027714" y="1018064"/>
                  </a:lnTo>
                  <a:lnTo>
                    <a:pt x="2515711" y="1018064"/>
                  </a:lnTo>
                  <a:close/>
                  <a:moveTo>
                    <a:pt x="2010886" y="1018064"/>
                  </a:moveTo>
                  <a:lnTo>
                    <a:pt x="2010886" y="1506061"/>
                  </a:lnTo>
                  <a:lnTo>
                    <a:pt x="1522889" y="1506061"/>
                  </a:lnTo>
                  <a:lnTo>
                    <a:pt x="1522889" y="1018064"/>
                  </a:lnTo>
                  <a:lnTo>
                    <a:pt x="2010886" y="1018064"/>
                  </a:lnTo>
                  <a:close/>
                  <a:moveTo>
                    <a:pt x="1506061" y="513239"/>
                  </a:moveTo>
                  <a:lnTo>
                    <a:pt x="1506061" y="1001236"/>
                  </a:lnTo>
                  <a:lnTo>
                    <a:pt x="1018064" y="1001236"/>
                  </a:lnTo>
                  <a:lnTo>
                    <a:pt x="1018064" y="513239"/>
                  </a:lnTo>
                  <a:lnTo>
                    <a:pt x="1506061" y="513239"/>
                  </a:lnTo>
                  <a:close/>
                  <a:moveTo>
                    <a:pt x="513239" y="1001236"/>
                  </a:moveTo>
                  <a:lnTo>
                    <a:pt x="513239" y="513239"/>
                  </a:lnTo>
                  <a:lnTo>
                    <a:pt x="1001236" y="513239"/>
                  </a:lnTo>
                  <a:lnTo>
                    <a:pt x="1001236" y="1001236"/>
                  </a:lnTo>
                  <a:lnTo>
                    <a:pt x="513239" y="1001236"/>
                  </a:lnTo>
                  <a:close/>
                  <a:moveTo>
                    <a:pt x="1018064" y="1018064"/>
                  </a:moveTo>
                  <a:lnTo>
                    <a:pt x="1506061" y="1018064"/>
                  </a:lnTo>
                  <a:lnTo>
                    <a:pt x="1506061" y="1506061"/>
                  </a:lnTo>
                  <a:lnTo>
                    <a:pt x="1018064" y="1506061"/>
                  </a:lnTo>
                  <a:lnTo>
                    <a:pt x="1018064" y="1018064"/>
                  </a:lnTo>
                  <a:close/>
                  <a:moveTo>
                    <a:pt x="1018064" y="2010886"/>
                  </a:moveTo>
                  <a:lnTo>
                    <a:pt x="1018064" y="1522889"/>
                  </a:lnTo>
                  <a:lnTo>
                    <a:pt x="1506061" y="1522889"/>
                  </a:lnTo>
                  <a:lnTo>
                    <a:pt x="1506061" y="2010886"/>
                  </a:lnTo>
                  <a:lnTo>
                    <a:pt x="1018064" y="2010886"/>
                  </a:lnTo>
                  <a:close/>
                  <a:moveTo>
                    <a:pt x="1522889" y="2027714"/>
                  </a:moveTo>
                  <a:lnTo>
                    <a:pt x="2010886" y="2027714"/>
                  </a:lnTo>
                  <a:lnTo>
                    <a:pt x="2010886" y="2515711"/>
                  </a:lnTo>
                  <a:lnTo>
                    <a:pt x="1522889" y="2515711"/>
                  </a:lnTo>
                  <a:lnTo>
                    <a:pt x="1522889" y="2027714"/>
                  </a:lnTo>
                  <a:close/>
                  <a:moveTo>
                    <a:pt x="1522889" y="3020536"/>
                  </a:moveTo>
                  <a:lnTo>
                    <a:pt x="1522889" y="2532539"/>
                  </a:lnTo>
                  <a:lnTo>
                    <a:pt x="2010886" y="2532539"/>
                  </a:lnTo>
                  <a:lnTo>
                    <a:pt x="2010886" y="3020536"/>
                  </a:lnTo>
                  <a:lnTo>
                    <a:pt x="1522889" y="3020536"/>
                  </a:lnTo>
                  <a:close/>
                  <a:moveTo>
                    <a:pt x="2027714" y="3525361"/>
                  </a:moveTo>
                  <a:lnTo>
                    <a:pt x="2027714" y="3037364"/>
                  </a:lnTo>
                  <a:lnTo>
                    <a:pt x="2515711" y="3037364"/>
                  </a:lnTo>
                  <a:lnTo>
                    <a:pt x="2515711" y="3525361"/>
                  </a:lnTo>
                  <a:lnTo>
                    <a:pt x="2027714" y="3525361"/>
                  </a:lnTo>
                  <a:close/>
                  <a:moveTo>
                    <a:pt x="2532539" y="4030186"/>
                  </a:moveTo>
                  <a:lnTo>
                    <a:pt x="2532539" y="3542189"/>
                  </a:lnTo>
                  <a:lnTo>
                    <a:pt x="3020536" y="3542189"/>
                  </a:lnTo>
                  <a:lnTo>
                    <a:pt x="3020536" y="4030186"/>
                  </a:lnTo>
                  <a:lnTo>
                    <a:pt x="2532539" y="4030186"/>
                  </a:lnTo>
                  <a:close/>
                  <a:moveTo>
                    <a:pt x="3037364" y="4535011"/>
                  </a:moveTo>
                  <a:lnTo>
                    <a:pt x="3037364" y="4047014"/>
                  </a:lnTo>
                  <a:lnTo>
                    <a:pt x="3525361" y="4047014"/>
                  </a:lnTo>
                  <a:lnTo>
                    <a:pt x="3525361" y="4535011"/>
                  </a:lnTo>
                  <a:lnTo>
                    <a:pt x="3037364" y="4535011"/>
                  </a:lnTo>
                  <a:close/>
                  <a:moveTo>
                    <a:pt x="3542189" y="4535011"/>
                  </a:moveTo>
                  <a:lnTo>
                    <a:pt x="3542189" y="4047014"/>
                  </a:lnTo>
                  <a:lnTo>
                    <a:pt x="4030186" y="4047014"/>
                  </a:lnTo>
                  <a:lnTo>
                    <a:pt x="4030186" y="4535011"/>
                  </a:lnTo>
                  <a:lnTo>
                    <a:pt x="3542189" y="4535011"/>
                  </a:lnTo>
                  <a:close/>
                  <a:moveTo>
                    <a:pt x="4047014" y="5039836"/>
                  </a:moveTo>
                  <a:lnTo>
                    <a:pt x="4047014" y="4551839"/>
                  </a:lnTo>
                  <a:lnTo>
                    <a:pt x="4535011" y="4551839"/>
                  </a:lnTo>
                  <a:lnTo>
                    <a:pt x="4535011" y="5039836"/>
                  </a:lnTo>
                  <a:lnTo>
                    <a:pt x="4047014" y="5039836"/>
                  </a:lnTo>
                  <a:close/>
                  <a:moveTo>
                    <a:pt x="4551839" y="5039836"/>
                  </a:moveTo>
                  <a:lnTo>
                    <a:pt x="4551839" y="4551839"/>
                  </a:lnTo>
                  <a:lnTo>
                    <a:pt x="5039836" y="4551839"/>
                  </a:lnTo>
                  <a:lnTo>
                    <a:pt x="5039836" y="5039836"/>
                  </a:lnTo>
                  <a:lnTo>
                    <a:pt x="4551839" y="5039836"/>
                  </a:lnTo>
                  <a:close/>
                  <a:moveTo>
                    <a:pt x="5056664" y="5544661"/>
                  </a:moveTo>
                  <a:lnTo>
                    <a:pt x="5056664" y="5056664"/>
                  </a:lnTo>
                  <a:lnTo>
                    <a:pt x="5544661" y="5056664"/>
                  </a:lnTo>
                  <a:lnTo>
                    <a:pt x="5544661" y="5544661"/>
                  </a:lnTo>
                  <a:lnTo>
                    <a:pt x="5056664" y="5544661"/>
                  </a:lnTo>
                  <a:close/>
                </a:path>
              </a:pathLst>
            </a:custGeom>
            <a:solidFill>
              <a:srgbClr val="E6E6E6"/>
            </a:solidFill>
            <a:ln w="8414"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AD2564CE-D6A5-4B51-AA48-7E6A05148A4D}"/>
                </a:ext>
              </a:extLst>
            </p:cNvPr>
            <p:cNvGrpSpPr/>
            <p:nvPr/>
          </p:nvGrpSpPr>
          <p:grpSpPr>
            <a:xfrm>
              <a:off x="7282840" y="1262904"/>
              <a:ext cx="4921420" cy="4638840"/>
              <a:chOff x="7282840" y="1262904"/>
              <a:chExt cx="4921420" cy="4638840"/>
            </a:xfrm>
          </p:grpSpPr>
          <p:sp>
            <p:nvSpPr>
              <p:cNvPr id="13" name="Freeform: Shape 12">
                <a:extLst>
                  <a:ext uri="{FF2B5EF4-FFF2-40B4-BE49-F238E27FC236}">
                    <a16:creationId xmlns:a16="http://schemas.microsoft.com/office/drawing/2014/main" id="{1DB30FEE-61CB-4E67-AB04-119362477DBC}"/>
                  </a:ext>
                </a:extLst>
              </p:cNvPr>
              <p:cNvSpPr/>
              <p:nvPr/>
            </p:nvSpPr>
            <p:spPr>
              <a:xfrm>
                <a:off x="8854739" y="1588881"/>
                <a:ext cx="300522" cy="300522"/>
              </a:xfrm>
              <a:custGeom>
                <a:avLst/>
                <a:gdLst>
                  <a:gd name="connsiteX0" fmla="*/ 300522 w 300522"/>
                  <a:gd name="connsiteY0" fmla="*/ 150261 h 300522"/>
                  <a:gd name="connsiteX1" fmla="*/ 150261 w 300522"/>
                  <a:gd name="connsiteY1" fmla="*/ 300523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3"/>
                      <a:pt x="150261" y="300523"/>
                    </a:cubicBezTo>
                    <a:cubicBezTo>
                      <a:pt x="67274" y="300523"/>
                      <a:pt x="0" y="233248"/>
                      <a:pt x="0" y="150261"/>
                    </a:cubicBezTo>
                    <a:cubicBezTo>
                      <a:pt x="0" y="67274"/>
                      <a:pt x="67274" y="0"/>
                      <a:pt x="150261" y="0"/>
                    </a:cubicBezTo>
                    <a:cubicBezTo>
                      <a:pt x="233248" y="0"/>
                      <a:pt x="300522" y="67274"/>
                      <a:pt x="300522" y="150261"/>
                    </a:cubicBezTo>
                    <a:close/>
                  </a:path>
                </a:pathLst>
              </a:custGeom>
              <a:solidFill>
                <a:schemeClr val="accent2">
                  <a:lumMod val="60000"/>
                  <a:lumOff val="40000"/>
                </a:schemeClr>
              </a:solidFill>
              <a:ln w="841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65453E8-C89A-4C18-A60B-5AA06119F457}"/>
                  </a:ext>
                </a:extLst>
              </p:cNvPr>
              <p:cNvSpPr/>
              <p:nvPr/>
            </p:nvSpPr>
            <p:spPr>
              <a:xfrm>
                <a:off x="11828612" y="5601222"/>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lumMod val="20000"/>
                  <a:lumOff val="80000"/>
                </a:schemeClr>
              </a:solidFill>
              <a:ln w="841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2EEC45A-A335-4342-A20A-3AABC08B9435}"/>
                  </a:ext>
                </a:extLst>
              </p:cNvPr>
              <p:cNvSpPr/>
              <p:nvPr/>
            </p:nvSpPr>
            <p:spPr>
              <a:xfrm>
                <a:off x="11828612" y="3617949"/>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5">
                  <a:lumMod val="20000"/>
                  <a:lumOff val="80000"/>
                </a:schemeClr>
              </a:solidFill>
              <a:ln w="841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8074276-43FF-42E5-BDD0-F98FE690351B}"/>
                  </a:ext>
                </a:extLst>
              </p:cNvPr>
              <p:cNvSpPr/>
              <p:nvPr/>
            </p:nvSpPr>
            <p:spPr>
              <a:xfrm>
                <a:off x="11321415" y="4627599"/>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solidFill>
              <a:ln w="841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4A1C865-7DA0-40BF-A093-2D9F8D00367F}"/>
                  </a:ext>
                </a:extLst>
              </p:cNvPr>
              <p:cNvSpPr/>
              <p:nvPr/>
            </p:nvSpPr>
            <p:spPr>
              <a:xfrm>
                <a:off x="10042525" y="4894467"/>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solidFill>
              <a:ln w="841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C2BF93-3876-4654-B33A-7EECF80853F9}"/>
                  </a:ext>
                </a:extLst>
              </p:cNvPr>
              <p:cNvSpPr/>
              <p:nvPr/>
            </p:nvSpPr>
            <p:spPr>
              <a:xfrm>
                <a:off x="10076180" y="2101102"/>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lumMod val="20000"/>
                  <a:lumOff val="80000"/>
                </a:schemeClr>
              </a:solidFill>
              <a:ln w="841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88265B9-1801-431B-9958-6BF723E6EE2B}"/>
                  </a:ext>
                </a:extLst>
              </p:cNvPr>
              <p:cNvSpPr/>
              <p:nvPr/>
            </p:nvSpPr>
            <p:spPr>
              <a:xfrm>
                <a:off x="9809312" y="2608299"/>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solidFill>
              <a:ln w="841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D2D51F6-68EC-4835-8710-0E5009DEF335}"/>
                  </a:ext>
                </a:extLst>
              </p:cNvPr>
              <p:cNvSpPr/>
              <p:nvPr/>
            </p:nvSpPr>
            <p:spPr>
              <a:xfrm>
                <a:off x="7282840" y="2103449"/>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lumMod val="20000"/>
                  <a:lumOff val="80000"/>
                </a:schemeClr>
              </a:solidFill>
              <a:ln w="841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03CB969-8FFF-4C0B-8412-153B4328A01A}"/>
                  </a:ext>
                </a:extLst>
              </p:cNvPr>
              <p:cNvSpPr/>
              <p:nvPr/>
            </p:nvSpPr>
            <p:spPr>
              <a:xfrm>
                <a:off x="8530397" y="2372689"/>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4"/>
              </a:solidFill>
              <a:ln w="841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E939DD2-7008-431F-9313-24557177A9C1}"/>
                  </a:ext>
                </a:extLst>
              </p:cNvPr>
              <p:cNvSpPr/>
              <p:nvPr/>
            </p:nvSpPr>
            <p:spPr>
              <a:xfrm>
                <a:off x="10583352" y="2370367"/>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5">
                  <a:lumMod val="20000"/>
                  <a:lumOff val="80000"/>
                </a:schemeClr>
              </a:solidFill>
              <a:ln w="841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149223F-A125-4DB6-A24E-7D04746A0A4D}"/>
                  </a:ext>
                </a:extLst>
              </p:cNvPr>
              <p:cNvSpPr/>
              <p:nvPr/>
            </p:nvSpPr>
            <p:spPr>
              <a:xfrm>
                <a:off x="11375860" y="3036332"/>
                <a:ext cx="300522" cy="300522"/>
              </a:xfrm>
              <a:custGeom>
                <a:avLst/>
                <a:gdLst>
                  <a:gd name="connsiteX0" fmla="*/ 300523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3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3" y="150261"/>
                    </a:moveTo>
                    <a:cubicBezTo>
                      <a:pt x="300523" y="233248"/>
                      <a:pt x="233248" y="300522"/>
                      <a:pt x="150261" y="300522"/>
                    </a:cubicBezTo>
                    <a:cubicBezTo>
                      <a:pt x="67274" y="300522"/>
                      <a:pt x="0" y="233248"/>
                      <a:pt x="0" y="150261"/>
                    </a:cubicBezTo>
                    <a:cubicBezTo>
                      <a:pt x="0" y="67274"/>
                      <a:pt x="67274" y="0"/>
                      <a:pt x="150261" y="0"/>
                    </a:cubicBezTo>
                    <a:cubicBezTo>
                      <a:pt x="233248" y="0"/>
                      <a:pt x="300523" y="67274"/>
                      <a:pt x="300523" y="150261"/>
                    </a:cubicBezTo>
                    <a:close/>
                  </a:path>
                </a:pathLst>
              </a:custGeom>
              <a:solidFill>
                <a:schemeClr val="accent4"/>
              </a:solidFill>
              <a:ln w="841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85709B0-CCDB-41F6-A289-1850764986E0}"/>
                  </a:ext>
                </a:extLst>
              </p:cNvPr>
              <p:cNvSpPr/>
              <p:nvPr/>
            </p:nvSpPr>
            <p:spPr>
              <a:xfrm>
                <a:off x="10813914" y="4437953"/>
                <a:ext cx="300522" cy="300522"/>
              </a:xfrm>
              <a:custGeom>
                <a:avLst/>
                <a:gdLst>
                  <a:gd name="connsiteX0" fmla="*/ 300523 w 300522"/>
                  <a:gd name="connsiteY0" fmla="*/ 150261 h 300522"/>
                  <a:gd name="connsiteX1" fmla="*/ 150261 w 300522"/>
                  <a:gd name="connsiteY1" fmla="*/ 300523 h 300522"/>
                  <a:gd name="connsiteX2" fmla="*/ 0 w 300522"/>
                  <a:gd name="connsiteY2" fmla="*/ 150261 h 300522"/>
                  <a:gd name="connsiteX3" fmla="*/ 150261 w 300522"/>
                  <a:gd name="connsiteY3" fmla="*/ 0 h 300522"/>
                  <a:gd name="connsiteX4" fmla="*/ 300523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3" y="150261"/>
                    </a:moveTo>
                    <a:cubicBezTo>
                      <a:pt x="300523" y="233248"/>
                      <a:pt x="233248" y="300523"/>
                      <a:pt x="150261" y="300523"/>
                    </a:cubicBezTo>
                    <a:cubicBezTo>
                      <a:pt x="67274" y="300523"/>
                      <a:pt x="0" y="233248"/>
                      <a:pt x="0" y="150261"/>
                    </a:cubicBezTo>
                    <a:cubicBezTo>
                      <a:pt x="0" y="67274"/>
                      <a:pt x="67274" y="0"/>
                      <a:pt x="150261" y="0"/>
                    </a:cubicBezTo>
                    <a:cubicBezTo>
                      <a:pt x="233248" y="0"/>
                      <a:pt x="300523" y="67274"/>
                      <a:pt x="300523" y="150261"/>
                    </a:cubicBezTo>
                    <a:close/>
                  </a:path>
                </a:pathLst>
              </a:custGeom>
              <a:solidFill>
                <a:schemeClr val="accent6">
                  <a:lumMod val="20000"/>
                  <a:lumOff val="80000"/>
                </a:schemeClr>
              </a:solidFill>
              <a:ln w="841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8F48979-BECD-4C8D-9CEE-2F76321537CC}"/>
                  </a:ext>
                </a:extLst>
              </p:cNvPr>
              <p:cNvSpPr/>
              <p:nvPr/>
            </p:nvSpPr>
            <p:spPr>
              <a:xfrm>
                <a:off x="8213409" y="3250352"/>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4"/>
              </a:solidFill>
              <a:ln w="841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43AE37E-1705-4223-96EE-4D5F5B9F6E59}"/>
                  </a:ext>
                </a:extLst>
              </p:cNvPr>
              <p:cNvSpPr/>
              <p:nvPr/>
            </p:nvSpPr>
            <p:spPr>
              <a:xfrm>
                <a:off x="7789987" y="1596302"/>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solidFill>
              <a:ln w="841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2EBBE92-BED0-47ED-893B-42ED5E69B7B2}"/>
                  </a:ext>
                </a:extLst>
              </p:cNvPr>
              <p:cNvSpPr/>
              <p:nvPr/>
            </p:nvSpPr>
            <p:spPr>
              <a:xfrm>
                <a:off x="9831415" y="3842748"/>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2">
                  <a:lumMod val="60000"/>
                  <a:lumOff val="40000"/>
                </a:schemeClr>
              </a:solidFill>
              <a:ln w="841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73349E2-A681-4F00-BC60-78DACC59960B}"/>
                  </a:ext>
                </a:extLst>
              </p:cNvPr>
              <p:cNvSpPr/>
              <p:nvPr/>
            </p:nvSpPr>
            <p:spPr>
              <a:xfrm>
                <a:off x="10437993" y="1262904"/>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4"/>
              </a:solidFill>
              <a:ln w="841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76AE88C-7E19-43BB-8FAE-5602D8F32E43}"/>
                  </a:ext>
                </a:extLst>
              </p:cNvPr>
              <p:cNvSpPr/>
              <p:nvPr/>
            </p:nvSpPr>
            <p:spPr>
              <a:xfrm>
                <a:off x="10582704" y="3692495"/>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2">
                  <a:lumMod val="60000"/>
                  <a:lumOff val="40000"/>
                </a:schemeClr>
              </a:solidFill>
              <a:ln w="841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828589A-0276-4D6F-B739-435A1643EB80}"/>
                  </a:ext>
                </a:extLst>
              </p:cNvPr>
              <p:cNvSpPr/>
              <p:nvPr/>
            </p:nvSpPr>
            <p:spPr>
              <a:xfrm>
                <a:off x="11272127" y="3581922"/>
                <a:ext cx="150252" cy="150252"/>
              </a:xfrm>
              <a:custGeom>
                <a:avLst/>
                <a:gdLst>
                  <a:gd name="connsiteX0" fmla="*/ 150253 w 150252"/>
                  <a:gd name="connsiteY0" fmla="*/ 75126 h 150252"/>
                  <a:gd name="connsiteX1" fmla="*/ 75126 w 150252"/>
                  <a:gd name="connsiteY1" fmla="*/ 150253 h 150252"/>
                  <a:gd name="connsiteX2" fmla="*/ 0 w 150252"/>
                  <a:gd name="connsiteY2" fmla="*/ 75126 h 150252"/>
                  <a:gd name="connsiteX3" fmla="*/ 75126 w 150252"/>
                  <a:gd name="connsiteY3" fmla="*/ 0 h 150252"/>
                  <a:gd name="connsiteX4" fmla="*/ 150253 w 150252"/>
                  <a:gd name="connsiteY4" fmla="*/ 75126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6"/>
                    </a:moveTo>
                    <a:cubicBezTo>
                      <a:pt x="150253" y="116617"/>
                      <a:pt x="116618" y="150253"/>
                      <a:pt x="75126" y="150253"/>
                    </a:cubicBezTo>
                    <a:cubicBezTo>
                      <a:pt x="33635" y="150253"/>
                      <a:pt x="0" y="116617"/>
                      <a:pt x="0" y="75126"/>
                    </a:cubicBezTo>
                    <a:cubicBezTo>
                      <a:pt x="0" y="33635"/>
                      <a:pt x="33635" y="0"/>
                      <a:pt x="75126" y="0"/>
                    </a:cubicBezTo>
                    <a:cubicBezTo>
                      <a:pt x="116617" y="0"/>
                      <a:pt x="150253" y="33635"/>
                      <a:pt x="150253" y="75126"/>
                    </a:cubicBezTo>
                    <a:close/>
                  </a:path>
                </a:pathLst>
              </a:custGeom>
              <a:solidFill>
                <a:schemeClr val="accent1"/>
              </a:solidFill>
              <a:ln w="841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2B3A35F-150E-44A4-9902-D15F367E1D7C}"/>
                  </a:ext>
                </a:extLst>
              </p:cNvPr>
              <p:cNvSpPr/>
              <p:nvPr/>
            </p:nvSpPr>
            <p:spPr>
              <a:xfrm>
                <a:off x="8288544" y="2034064"/>
                <a:ext cx="150252" cy="150252"/>
              </a:xfrm>
              <a:custGeom>
                <a:avLst/>
                <a:gdLst>
                  <a:gd name="connsiteX0" fmla="*/ 150253 w 150252"/>
                  <a:gd name="connsiteY0" fmla="*/ 75126 h 150252"/>
                  <a:gd name="connsiteX1" fmla="*/ 75126 w 150252"/>
                  <a:gd name="connsiteY1" fmla="*/ 150253 h 150252"/>
                  <a:gd name="connsiteX2" fmla="*/ 0 w 150252"/>
                  <a:gd name="connsiteY2" fmla="*/ 75126 h 150252"/>
                  <a:gd name="connsiteX3" fmla="*/ 75126 w 150252"/>
                  <a:gd name="connsiteY3" fmla="*/ 0 h 150252"/>
                  <a:gd name="connsiteX4" fmla="*/ 150253 w 150252"/>
                  <a:gd name="connsiteY4" fmla="*/ 75126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6"/>
                    </a:moveTo>
                    <a:cubicBezTo>
                      <a:pt x="150253" y="116618"/>
                      <a:pt x="116618" y="150253"/>
                      <a:pt x="75126" y="150253"/>
                    </a:cubicBezTo>
                    <a:cubicBezTo>
                      <a:pt x="33635" y="150253"/>
                      <a:pt x="0" y="116618"/>
                      <a:pt x="0" y="75126"/>
                    </a:cubicBezTo>
                    <a:cubicBezTo>
                      <a:pt x="0" y="33635"/>
                      <a:pt x="33635" y="0"/>
                      <a:pt x="75126" y="0"/>
                    </a:cubicBezTo>
                    <a:cubicBezTo>
                      <a:pt x="116618" y="0"/>
                      <a:pt x="150253" y="33635"/>
                      <a:pt x="150253" y="75126"/>
                    </a:cubicBezTo>
                    <a:close/>
                  </a:path>
                </a:pathLst>
              </a:custGeom>
              <a:solidFill>
                <a:schemeClr val="accent1"/>
              </a:solidFill>
              <a:ln w="841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8468521-1EFB-41C0-91D8-6676785F25C5}"/>
                  </a:ext>
                </a:extLst>
              </p:cNvPr>
              <p:cNvSpPr/>
              <p:nvPr/>
            </p:nvSpPr>
            <p:spPr>
              <a:xfrm>
                <a:off x="11039310" y="1475609"/>
                <a:ext cx="150252" cy="150252"/>
              </a:xfrm>
              <a:custGeom>
                <a:avLst/>
                <a:gdLst>
                  <a:gd name="connsiteX0" fmla="*/ 150253 w 150252"/>
                  <a:gd name="connsiteY0" fmla="*/ 75126 h 150252"/>
                  <a:gd name="connsiteX1" fmla="*/ 75126 w 150252"/>
                  <a:gd name="connsiteY1" fmla="*/ 150253 h 150252"/>
                  <a:gd name="connsiteX2" fmla="*/ 0 w 150252"/>
                  <a:gd name="connsiteY2" fmla="*/ 75126 h 150252"/>
                  <a:gd name="connsiteX3" fmla="*/ 75126 w 150252"/>
                  <a:gd name="connsiteY3" fmla="*/ 0 h 150252"/>
                  <a:gd name="connsiteX4" fmla="*/ 150253 w 150252"/>
                  <a:gd name="connsiteY4" fmla="*/ 75126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6"/>
                    </a:moveTo>
                    <a:cubicBezTo>
                      <a:pt x="150253" y="116617"/>
                      <a:pt x="116618" y="150253"/>
                      <a:pt x="75126" y="150253"/>
                    </a:cubicBezTo>
                    <a:cubicBezTo>
                      <a:pt x="33635" y="150253"/>
                      <a:pt x="0" y="116617"/>
                      <a:pt x="0" y="75126"/>
                    </a:cubicBezTo>
                    <a:cubicBezTo>
                      <a:pt x="0" y="33635"/>
                      <a:pt x="33635" y="0"/>
                      <a:pt x="75126" y="0"/>
                    </a:cubicBezTo>
                    <a:cubicBezTo>
                      <a:pt x="116617" y="0"/>
                      <a:pt x="150253" y="33635"/>
                      <a:pt x="150253" y="75126"/>
                    </a:cubicBezTo>
                    <a:close/>
                  </a:path>
                </a:pathLst>
              </a:custGeom>
              <a:solidFill>
                <a:schemeClr val="accent5">
                  <a:lumMod val="20000"/>
                  <a:lumOff val="80000"/>
                </a:schemeClr>
              </a:solidFill>
              <a:ln w="841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37CE514-B8BE-4279-9F78-FF73230E65E6}"/>
                  </a:ext>
                </a:extLst>
              </p:cNvPr>
              <p:cNvSpPr/>
              <p:nvPr/>
            </p:nvSpPr>
            <p:spPr>
              <a:xfrm>
                <a:off x="9791307" y="4542284"/>
                <a:ext cx="150252" cy="150252"/>
              </a:xfrm>
              <a:custGeom>
                <a:avLst/>
                <a:gdLst>
                  <a:gd name="connsiteX0" fmla="*/ 150253 w 150252"/>
                  <a:gd name="connsiteY0" fmla="*/ 75126 h 150252"/>
                  <a:gd name="connsiteX1" fmla="*/ 75126 w 150252"/>
                  <a:gd name="connsiteY1" fmla="*/ 150253 h 150252"/>
                  <a:gd name="connsiteX2" fmla="*/ 0 w 150252"/>
                  <a:gd name="connsiteY2" fmla="*/ 75126 h 150252"/>
                  <a:gd name="connsiteX3" fmla="*/ 75126 w 150252"/>
                  <a:gd name="connsiteY3" fmla="*/ 0 h 150252"/>
                  <a:gd name="connsiteX4" fmla="*/ 150253 w 150252"/>
                  <a:gd name="connsiteY4" fmla="*/ 75126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6"/>
                    </a:moveTo>
                    <a:cubicBezTo>
                      <a:pt x="150253" y="116617"/>
                      <a:pt x="116618" y="150253"/>
                      <a:pt x="75126" y="150253"/>
                    </a:cubicBezTo>
                    <a:cubicBezTo>
                      <a:pt x="33635" y="150253"/>
                      <a:pt x="0" y="116618"/>
                      <a:pt x="0" y="75126"/>
                    </a:cubicBezTo>
                    <a:cubicBezTo>
                      <a:pt x="0" y="33635"/>
                      <a:pt x="33635" y="0"/>
                      <a:pt x="75126" y="0"/>
                    </a:cubicBezTo>
                    <a:cubicBezTo>
                      <a:pt x="116618" y="0"/>
                      <a:pt x="150253" y="33635"/>
                      <a:pt x="150253" y="75126"/>
                    </a:cubicBezTo>
                    <a:close/>
                  </a:path>
                </a:pathLst>
              </a:custGeom>
              <a:solidFill>
                <a:schemeClr val="accent1"/>
              </a:solidFill>
              <a:ln w="841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2E15A65-5D3C-4A5E-AD0D-00C6D4AE4C7F}"/>
                  </a:ext>
                </a:extLst>
              </p:cNvPr>
              <p:cNvSpPr/>
              <p:nvPr/>
            </p:nvSpPr>
            <p:spPr>
              <a:xfrm>
                <a:off x="12054008" y="4601178"/>
                <a:ext cx="150252" cy="150252"/>
              </a:xfrm>
              <a:custGeom>
                <a:avLst/>
                <a:gdLst>
                  <a:gd name="connsiteX0" fmla="*/ 150253 w 150252"/>
                  <a:gd name="connsiteY0" fmla="*/ 75127 h 150252"/>
                  <a:gd name="connsiteX1" fmla="*/ 75126 w 150252"/>
                  <a:gd name="connsiteY1" fmla="*/ 150253 h 150252"/>
                  <a:gd name="connsiteX2" fmla="*/ 0 w 150252"/>
                  <a:gd name="connsiteY2" fmla="*/ 75127 h 150252"/>
                  <a:gd name="connsiteX3" fmla="*/ 75126 w 150252"/>
                  <a:gd name="connsiteY3" fmla="*/ 0 h 150252"/>
                  <a:gd name="connsiteX4" fmla="*/ 150253 w 150252"/>
                  <a:gd name="connsiteY4" fmla="*/ 75127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7"/>
                    </a:moveTo>
                    <a:cubicBezTo>
                      <a:pt x="150253" y="116618"/>
                      <a:pt x="116618" y="150253"/>
                      <a:pt x="75126" y="150253"/>
                    </a:cubicBezTo>
                    <a:cubicBezTo>
                      <a:pt x="33635" y="150253"/>
                      <a:pt x="0" y="116618"/>
                      <a:pt x="0" y="75127"/>
                    </a:cubicBezTo>
                    <a:cubicBezTo>
                      <a:pt x="0" y="33635"/>
                      <a:pt x="33635" y="0"/>
                      <a:pt x="75126" y="0"/>
                    </a:cubicBezTo>
                    <a:cubicBezTo>
                      <a:pt x="116618" y="0"/>
                      <a:pt x="150253" y="33635"/>
                      <a:pt x="150253" y="75127"/>
                    </a:cubicBezTo>
                    <a:close/>
                  </a:path>
                </a:pathLst>
              </a:custGeom>
              <a:solidFill>
                <a:schemeClr val="accent1"/>
              </a:solidFill>
              <a:ln w="841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2FEDD01-7D03-4C1C-8A15-D675EA191C99}"/>
                  </a:ext>
                </a:extLst>
              </p:cNvPr>
              <p:cNvSpPr/>
              <p:nvPr/>
            </p:nvSpPr>
            <p:spPr>
              <a:xfrm>
                <a:off x="10480040" y="4288677"/>
                <a:ext cx="150252" cy="150252"/>
              </a:xfrm>
              <a:custGeom>
                <a:avLst/>
                <a:gdLst>
                  <a:gd name="connsiteX0" fmla="*/ 150253 w 150252"/>
                  <a:gd name="connsiteY0" fmla="*/ 75127 h 150252"/>
                  <a:gd name="connsiteX1" fmla="*/ 75126 w 150252"/>
                  <a:gd name="connsiteY1" fmla="*/ 150253 h 150252"/>
                  <a:gd name="connsiteX2" fmla="*/ 0 w 150252"/>
                  <a:gd name="connsiteY2" fmla="*/ 75127 h 150252"/>
                  <a:gd name="connsiteX3" fmla="*/ 75126 w 150252"/>
                  <a:gd name="connsiteY3" fmla="*/ 0 h 150252"/>
                  <a:gd name="connsiteX4" fmla="*/ 150253 w 150252"/>
                  <a:gd name="connsiteY4" fmla="*/ 75127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7"/>
                    </a:moveTo>
                    <a:cubicBezTo>
                      <a:pt x="150253" y="116618"/>
                      <a:pt x="116618" y="150253"/>
                      <a:pt x="75126" y="150253"/>
                    </a:cubicBezTo>
                    <a:cubicBezTo>
                      <a:pt x="33635" y="150253"/>
                      <a:pt x="0" y="116618"/>
                      <a:pt x="0" y="75127"/>
                    </a:cubicBezTo>
                    <a:cubicBezTo>
                      <a:pt x="0" y="33635"/>
                      <a:pt x="33635" y="0"/>
                      <a:pt x="75126" y="0"/>
                    </a:cubicBezTo>
                    <a:cubicBezTo>
                      <a:pt x="116617" y="0"/>
                      <a:pt x="150253" y="33635"/>
                      <a:pt x="150253" y="75127"/>
                    </a:cubicBezTo>
                    <a:close/>
                  </a:path>
                </a:pathLst>
              </a:custGeom>
              <a:solidFill>
                <a:schemeClr val="accent1"/>
              </a:solidFill>
              <a:ln w="841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6BF1A4D-519E-440D-918E-17519AF9AD53}"/>
                  </a:ext>
                </a:extLst>
              </p:cNvPr>
              <p:cNvSpPr/>
              <p:nvPr/>
            </p:nvSpPr>
            <p:spPr>
              <a:xfrm>
                <a:off x="8965565" y="2774202"/>
                <a:ext cx="150252" cy="150252"/>
              </a:xfrm>
              <a:custGeom>
                <a:avLst/>
                <a:gdLst>
                  <a:gd name="connsiteX0" fmla="*/ 150253 w 150252"/>
                  <a:gd name="connsiteY0" fmla="*/ 75126 h 150252"/>
                  <a:gd name="connsiteX1" fmla="*/ 75127 w 150252"/>
                  <a:gd name="connsiteY1" fmla="*/ 150253 h 150252"/>
                  <a:gd name="connsiteX2" fmla="*/ 0 w 150252"/>
                  <a:gd name="connsiteY2" fmla="*/ 75126 h 150252"/>
                  <a:gd name="connsiteX3" fmla="*/ 75127 w 150252"/>
                  <a:gd name="connsiteY3" fmla="*/ 0 h 150252"/>
                  <a:gd name="connsiteX4" fmla="*/ 150253 w 150252"/>
                  <a:gd name="connsiteY4" fmla="*/ 75126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6"/>
                    </a:moveTo>
                    <a:cubicBezTo>
                      <a:pt x="150253" y="116617"/>
                      <a:pt x="116618" y="150253"/>
                      <a:pt x="75127" y="150253"/>
                    </a:cubicBezTo>
                    <a:cubicBezTo>
                      <a:pt x="33635" y="150253"/>
                      <a:pt x="0" y="116617"/>
                      <a:pt x="0" y="75126"/>
                    </a:cubicBezTo>
                    <a:cubicBezTo>
                      <a:pt x="0" y="33635"/>
                      <a:pt x="33635" y="0"/>
                      <a:pt x="75127" y="0"/>
                    </a:cubicBezTo>
                    <a:cubicBezTo>
                      <a:pt x="116618" y="0"/>
                      <a:pt x="150253" y="33635"/>
                      <a:pt x="150253" y="75126"/>
                    </a:cubicBezTo>
                    <a:close/>
                  </a:path>
                </a:pathLst>
              </a:custGeom>
              <a:solidFill>
                <a:schemeClr val="accent1"/>
              </a:solidFill>
              <a:ln w="841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F23E058-A906-47BC-B095-9415A0016AC1}"/>
                  </a:ext>
                </a:extLst>
              </p:cNvPr>
              <p:cNvSpPr/>
              <p:nvPr/>
            </p:nvSpPr>
            <p:spPr>
              <a:xfrm>
                <a:off x="9993237" y="3297049"/>
                <a:ext cx="150252" cy="150252"/>
              </a:xfrm>
              <a:custGeom>
                <a:avLst/>
                <a:gdLst>
                  <a:gd name="connsiteX0" fmla="*/ 150253 w 150252"/>
                  <a:gd name="connsiteY0" fmla="*/ 75126 h 150252"/>
                  <a:gd name="connsiteX1" fmla="*/ 75126 w 150252"/>
                  <a:gd name="connsiteY1" fmla="*/ 150253 h 150252"/>
                  <a:gd name="connsiteX2" fmla="*/ 0 w 150252"/>
                  <a:gd name="connsiteY2" fmla="*/ 75126 h 150252"/>
                  <a:gd name="connsiteX3" fmla="*/ 75126 w 150252"/>
                  <a:gd name="connsiteY3" fmla="*/ 0 h 150252"/>
                  <a:gd name="connsiteX4" fmla="*/ 150253 w 150252"/>
                  <a:gd name="connsiteY4" fmla="*/ 75126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6"/>
                    </a:moveTo>
                    <a:cubicBezTo>
                      <a:pt x="150253" y="116618"/>
                      <a:pt x="116618" y="150253"/>
                      <a:pt x="75126" y="150253"/>
                    </a:cubicBezTo>
                    <a:cubicBezTo>
                      <a:pt x="33635" y="150253"/>
                      <a:pt x="0" y="116618"/>
                      <a:pt x="0" y="75126"/>
                    </a:cubicBezTo>
                    <a:cubicBezTo>
                      <a:pt x="0" y="33635"/>
                      <a:pt x="33635" y="0"/>
                      <a:pt x="75126" y="0"/>
                    </a:cubicBezTo>
                    <a:cubicBezTo>
                      <a:pt x="116618" y="0"/>
                      <a:pt x="150253" y="33635"/>
                      <a:pt x="150253" y="75126"/>
                    </a:cubicBezTo>
                    <a:close/>
                  </a:path>
                </a:pathLst>
              </a:custGeom>
              <a:solidFill>
                <a:schemeClr val="accent1"/>
              </a:solidFill>
              <a:ln w="8414" cap="flat">
                <a:noFill/>
                <a:prstDash val="solid"/>
                <a:miter/>
              </a:ln>
            </p:spPr>
            <p:txBody>
              <a:bodyPr rtlCol="0" anchor="ctr"/>
              <a:lstStyle/>
              <a:p>
                <a:endParaRPr lang="en-US"/>
              </a:p>
            </p:txBody>
          </p:sp>
        </p:grpSp>
      </p:grpSp>
      <p:sp>
        <p:nvSpPr>
          <p:cNvPr id="2" name="Title 1"/>
          <p:cNvSpPr>
            <a:spLocks noGrp="1"/>
          </p:cNvSpPr>
          <p:nvPr>
            <p:ph type="ctrTitle"/>
          </p:nvPr>
        </p:nvSpPr>
        <p:spPr>
          <a:xfrm>
            <a:off x="609600" y="2742131"/>
            <a:ext cx="10668000" cy="838199"/>
          </a:xfrm>
          <a:noFill/>
        </p:spPr>
        <p:txBody>
          <a:bodyPr>
            <a:noAutofit/>
          </a:bodyPr>
          <a:lstStyle/>
          <a:p>
            <a:r>
              <a:rPr lang="en-US" sz="2000">
                <a:solidFill>
                  <a:srgbClr val="00907E"/>
                </a:solidFill>
              </a:rPr>
              <a:t>Understanding the basics of the Resource Conservation and Recovery Act</a:t>
            </a:r>
          </a:p>
        </p:txBody>
      </p:sp>
      <p:sp>
        <p:nvSpPr>
          <p:cNvPr id="3" name="Subtitle 2"/>
          <p:cNvSpPr>
            <a:spLocks noGrp="1"/>
          </p:cNvSpPr>
          <p:nvPr>
            <p:ph type="subTitle" idx="1"/>
          </p:nvPr>
        </p:nvSpPr>
        <p:spPr>
          <a:xfrm>
            <a:off x="609600" y="2362200"/>
            <a:ext cx="10896600" cy="685800"/>
          </a:xfrm>
        </p:spPr>
        <p:txBody>
          <a:bodyPr>
            <a:normAutofit/>
          </a:bodyPr>
          <a:lstStyle/>
          <a:p>
            <a:pPr algn="l"/>
            <a:r>
              <a:rPr lang="en-US" sz="3600">
                <a:solidFill>
                  <a:schemeClr val="tx1"/>
                </a:solidFill>
              </a:rPr>
              <a:t>Hazardous Waste and Pretreatment</a:t>
            </a:r>
          </a:p>
        </p:txBody>
      </p:sp>
      <p:sp>
        <p:nvSpPr>
          <p:cNvPr id="7" name="Subtitle 2"/>
          <p:cNvSpPr txBox="1">
            <a:spLocks/>
          </p:cNvSpPr>
          <p:nvPr/>
        </p:nvSpPr>
        <p:spPr>
          <a:xfrm>
            <a:off x="609600" y="4152899"/>
            <a:ext cx="108966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1800">
              <a:solidFill>
                <a:schemeClr val="tx1"/>
              </a:solidFill>
              <a:highlight>
                <a:srgbClr val="FFFF00"/>
              </a:highlight>
            </a:endParaRPr>
          </a:p>
        </p:txBody>
      </p:sp>
      <p:sp>
        <p:nvSpPr>
          <p:cNvPr id="4" name="Rectangle 3">
            <a:extLst>
              <a:ext uri="{FF2B5EF4-FFF2-40B4-BE49-F238E27FC236}">
                <a16:creationId xmlns:a16="http://schemas.microsoft.com/office/drawing/2014/main" id="{5ECBEF79-2966-54A9-5BE1-92F63933330F}"/>
              </a:ext>
            </a:extLst>
          </p:cNvPr>
          <p:cNvSpPr/>
          <p:nvPr/>
        </p:nvSpPr>
        <p:spPr>
          <a:xfrm>
            <a:off x="5105400" y="6376631"/>
            <a:ext cx="6423212" cy="332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a:latin typeface="Arial" pitchFamily="34" charset="0"/>
                <a:cs typeface="Arial" pitchFamily="34" charset="0"/>
              </a:rPr>
              <a:t>Ryan Peterson| Oregon Department of Environmental Quality</a:t>
            </a:r>
            <a:endParaRPr lang="en-US" sz="240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DADD03F4-59B9-245D-6CAA-3F1ABB981693}"/>
              </a:ext>
            </a:extLst>
          </p:cNvPr>
          <p:cNvSpPr/>
          <p:nvPr/>
        </p:nvSpPr>
        <p:spPr>
          <a:xfrm>
            <a:off x="-13252618" y="4375404"/>
            <a:ext cx="4965192" cy="4965192"/>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ACC63B8-AAF1-4022-62C6-8737441EDDE5}"/>
              </a:ext>
            </a:extLst>
          </p:cNvPr>
          <p:cNvSpPr/>
          <p:nvPr/>
        </p:nvSpPr>
        <p:spPr>
          <a:xfrm>
            <a:off x="-798401" y="3283557"/>
            <a:ext cx="2880030" cy="288003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A162F04-15CC-C59A-9823-95CE3DD6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502274" y="5153145"/>
            <a:ext cx="2920237" cy="2944368"/>
          </a:xfrm>
          <a:prstGeom prst="rect">
            <a:avLst/>
          </a:prstGeom>
        </p:spPr>
      </p:pic>
      <p:sp>
        <p:nvSpPr>
          <p:cNvPr id="28" name="Oval 27">
            <a:extLst>
              <a:ext uri="{FF2B5EF4-FFF2-40B4-BE49-F238E27FC236}">
                <a16:creationId xmlns:a16="http://schemas.microsoft.com/office/drawing/2014/main" id="{61DD4BF3-D6A1-DA62-74F9-B567DECDED49}"/>
              </a:ext>
            </a:extLst>
          </p:cNvPr>
          <p:cNvSpPr/>
          <p:nvPr/>
        </p:nvSpPr>
        <p:spPr>
          <a:xfrm>
            <a:off x="-774942" y="250478"/>
            <a:ext cx="2880030" cy="288003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Oil Barrel outline">
            <a:extLst>
              <a:ext uri="{FF2B5EF4-FFF2-40B4-BE49-F238E27FC236}">
                <a16:creationId xmlns:a16="http://schemas.microsoft.com/office/drawing/2014/main" id="{9A0800D9-224D-7264-C08D-0905A4DF2E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38468" y="488139"/>
            <a:ext cx="2207081" cy="2207081"/>
          </a:xfrm>
          <a:prstGeom prst="rect">
            <a:avLst/>
          </a:prstGeom>
        </p:spPr>
      </p:pic>
      <p:pic>
        <p:nvPicPr>
          <p:cNvPr id="20" name="Picture 19">
            <a:extLst>
              <a:ext uri="{FF2B5EF4-FFF2-40B4-BE49-F238E27FC236}">
                <a16:creationId xmlns:a16="http://schemas.microsoft.com/office/drawing/2014/main" id="{C354DD2D-6644-5EB5-E383-07271A34200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93228" y="3429000"/>
            <a:ext cx="2203704" cy="2203704"/>
          </a:xfrm>
          <a:prstGeom prst="rect">
            <a:avLst/>
          </a:prstGeom>
        </p:spPr>
      </p:pic>
      <p:sp>
        <p:nvSpPr>
          <p:cNvPr id="21" name="TextBox 20">
            <a:extLst>
              <a:ext uri="{FF2B5EF4-FFF2-40B4-BE49-F238E27FC236}">
                <a16:creationId xmlns:a16="http://schemas.microsoft.com/office/drawing/2014/main" id="{1ECA9064-ABB9-DF77-3603-E63C48F663EC}"/>
              </a:ext>
            </a:extLst>
          </p:cNvPr>
          <p:cNvSpPr txBox="1"/>
          <p:nvPr/>
        </p:nvSpPr>
        <p:spPr>
          <a:xfrm>
            <a:off x="-8860455" y="5124461"/>
            <a:ext cx="3083967" cy="701731"/>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en-US" altLang="en-US" sz="4400" b="1" kern="1200"/>
              <a:t>K-listed</a:t>
            </a:r>
            <a:endParaRPr lang="en-US" sz="4400" kern="1200"/>
          </a:p>
        </p:txBody>
      </p:sp>
      <p:sp>
        <p:nvSpPr>
          <p:cNvPr id="22" name="TextBox 21">
            <a:extLst>
              <a:ext uri="{FF2B5EF4-FFF2-40B4-BE49-F238E27FC236}">
                <a16:creationId xmlns:a16="http://schemas.microsoft.com/office/drawing/2014/main" id="{3A07CAFD-906E-33C7-3B9B-EDAF19FDFE23}"/>
              </a:ext>
            </a:extLst>
          </p:cNvPr>
          <p:cNvSpPr txBox="1"/>
          <p:nvPr/>
        </p:nvSpPr>
        <p:spPr>
          <a:xfrm>
            <a:off x="2215649" y="759778"/>
            <a:ext cx="2880030" cy="701731"/>
          </a:xfrm>
          <a:prstGeom prst="rect">
            <a:avLst/>
          </a:prstGeom>
          <a:noFill/>
        </p:spPr>
        <p:txBody>
          <a:bodyPr wrap="square">
            <a:spAutoFit/>
          </a:bodyPr>
          <a:lstStyle/>
          <a:p>
            <a:pPr marL="0" lvl="0" indent="0" defTabSz="1244600">
              <a:lnSpc>
                <a:spcPct val="90000"/>
              </a:lnSpc>
              <a:spcBef>
                <a:spcPct val="0"/>
              </a:spcBef>
              <a:spcAft>
                <a:spcPct val="35000"/>
              </a:spcAft>
              <a:buNone/>
            </a:pPr>
            <a:r>
              <a:rPr lang="en-US" altLang="en-US" sz="4400" b="1" kern="1200"/>
              <a:t>U-listed</a:t>
            </a:r>
            <a:endParaRPr lang="en-US" sz="4400" kern="1200"/>
          </a:p>
        </p:txBody>
      </p:sp>
      <p:sp>
        <p:nvSpPr>
          <p:cNvPr id="23" name="TextBox 22">
            <a:extLst>
              <a:ext uri="{FF2B5EF4-FFF2-40B4-BE49-F238E27FC236}">
                <a16:creationId xmlns:a16="http://schemas.microsoft.com/office/drawing/2014/main" id="{1B69F198-A6EB-5A52-C91A-8B479D1FA3E2}"/>
              </a:ext>
            </a:extLst>
          </p:cNvPr>
          <p:cNvSpPr txBox="1"/>
          <p:nvPr/>
        </p:nvSpPr>
        <p:spPr>
          <a:xfrm>
            <a:off x="2215649" y="4024538"/>
            <a:ext cx="2880030" cy="701731"/>
          </a:xfrm>
          <a:prstGeom prst="rect">
            <a:avLst/>
          </a:prstGeom>
          <a:noFill/>
        </p:spPr>
        <p:txBody>
          <a:bodyPr wrap="square">
            <a:spAutoFit/>
          </a:bodyPr>
          <a:lstStyle/>
          <a:p>
            <a:pPr marL="0" lvl="0" indent="0" defTabSz="1244600">
              <a:lnSpc>
                <a:spcPct val="90000"/>
              </a:lnSpc>
              <a:spcBef>
                <a:spcPct val="0"/>
              </a:spcBef>
              <a:spcAft>
                <a:spcPct val="35000"/>
              </a:spcAft>
              <a:buNone/>
            </a:pPr>
            <a:r>
              <a:rPr lang="en-US" altLang="en-US" sz="4400" b="1"/>
              <a:t>P</a:t>
            </a:r>
            <a:r>
              <a:rPr lang="en-US" altLang="en-US" sz="4400" b="1" kern="1200"/>
              <a:t>-listed</a:t>
            </a:r>
            <a:endParaRPr lang="en-US" sz="4400" kern="1200"/>
          </a:p>
        </p:txBody>
      </p:sp>
      <p:sp>
        <p:nvSpPr>
          <p:cNvPr id="2" name="TextBox 1">
            <a:extLst>
              <a:ext uri="{FF2B5EF4-FFF2-40B4-BE49-F238E27FC236}">
                <a16:creationId xmlns:a16="http://schemas.microsoft.com/office/drawing/2014/main" id="{152C337D-53BB-09AA-3656-082BDB8C380F}"/>
              </a:ext>
            </a:extLst>
          </p:cNvPr>
          <p:cNvSpPr txBox="1"/>
          <p:nvPr/>
        </p:nvSpPr>
        <p:spPr>
          <a:xfrm>
            <a:off x="-8287426" y="5888504"/>
            <a:ext cx="6935195" cy="1938992"/>
          </a:xfrm>
          <a:prstGeom prst="rect">
            <a:avLst/>
          </a:prstGeom>
          <a:noFill/>
        </p:spPr>
        <p:txBody>
          <a:bodyPr wrap="square">
            <a:spAutoFit/>
          </a:bodyPr>
          <a:lstStyle/>
          <a:p>
            <a:pPr marL="342900" lvl="0" indent="-342900">
              <a:buFont typeface="Arial" panose="020B0604020202020204" pitchFamily="34" charset="0"/>
              <a:buChar char="•"/>
            </a:pPr>
            <a:r>
              <a:rPr lang="en-US" altLang="en-US" sz="2400"/>
              <a:t>Wastes from specific sources – including specific processes and/or process units. </a:t>
            </a:r>
          </a:p>
          <a:p>
            <a:pPr marL="342900" lvl="0" indent="-342900">
              <a:buFont typeface="Arial" panose="020B0604020202020204" pitchFamily="34" charset="0"/>
              <a:buChar char="•"/>
            </a:pPr>
            <a:r>
              <a:rPr lang="en-US" altLang="en-US" sz="2400"/>
              <a:t>K-listed hazardous waste fit within one of 13 K-list industries.</a:t>
            </a:r>
          </a:p>
          <a:p>
            <a:pPr marL="342900" lvl="0" indent="-342900">
              <a:buFont typeface="Arial" panose="020B0604020202020204" pitchFamily="34" charset="0"/>
              <a:buChar char="•"/>
            </a:pPr>
            <a:r>
              <a:rPr lang="en-US" altLang="en-US" sz="2400"/>
              <a:t>Identified in 40 CFR 261.32.</a:t>
            </a:r>
          </a:p>
        </p:txBody>
      </p:sp>
      <p:sp>
        <p:nvSpPr>
          <p:cNvPr id="3" name="TextBox 2">
            <a:extLst>
              <a:ext uri="{FF2B5EF4-FFF2-40B4-BE49-F238E27FC236}">
                <a16:creationId xmlns:a16="http://schemas.microsoft.com/office/drawing/2014/main" id="{A6D8BA07-0F4A-B863-A11A-7DFBFB88DC12}"/>
              </a:ext>
            </a:extLst>
          </p:cNvPr>
          <p:cNvSpPr txBox="1"/>
          <p:nvPr/>
        </p:nvSpPr>
        <p:spPr>
          <a:xfrm>
            <a:off x="2441562" y="1522436"/>
            <a:ext cx="6935195" cy="1200329"/>
          </a:xfrm>
          <a:prstGeom prst="rect">
            <a:avLst/>
          </a:prstGeom>
          <a:noFill/>
        </p:spPr>
        <p:txBody>
          <a:bodyPr wrap="square">
            <a:spAutoFit/>
          </a:bodyPr>
          <a:lstStyle/>
          <a:p>
            <a:pPr marL="342900" lvl="0" indent="-342900">
              <a:buFont typeface="Arial" panose="020B0604020202020204" pitchFamily="34" charset="0"/>
              <a:buChar char="•"/>
            </a:pPr>
            <a:r>
              <a:rPr lang="en-US" altLang="en-US" sz="2400"/>
              <a:t>Toxic – kill you later</a:t>
            </a:r>
          </a:p>
          <a:p>
            <a:pPr marL="342900" lvl="0" indent="-342900">
              <a:buFont typeface="Arial" panose="020B0604020202020204" pitchFamily="34" charset="0"/>
              <a:buChar char="•"/>
            </a:pPr>
            <a:r>
              <a:rPr lang="en-US" altLang="en-US" sz="2400"/>
              <a:t>Discarded unused commercial chemical or sole active ingredient</a:t>
            </a:r>
          </a:p>
        </p:txBody>
      </p:sp>
      <p:sp>
        <p:nvSpPr>
          <p:cNvPr id="13" name="TextBox 12">
            <a:extLst>
              <a:ext uri="{FF2B5EF4-FFF2-40B4-BE49-F238E27FC236}">
                <a16:creationId xmlns:a16="http://schemas.microsoft.com/office/drawing/2014/main" id="{E77CE9D6-26D0-5FCB-3B94-E08128F5A146}"/>
              </a:ext>
            </a:extLst>
          </p:cNvPr>
          <p:cNvSpPr txBox="1"/>
          <p:nvPr/>
        </p:nvSpPr>
        <p:spPr>
          <a:xfrm>
            <a:off x="2486802" y="4637836"/>
            <a:ext cx="6935195" cy="1200329"/>
          </a:xfrm>
          <a:prstGeom prst="rect">
            <a:avLst/>
          </a:prstGeom>
          <a:noFill/>
        </p:spPr>
        <p:txBody>
          <a:bodyPr wrap="square">
            <a:spAutoFit/>
          </a:bodyPr>
          <a:lstStyle/>
          <a:p>
            <a:pPr marL="342900" lvl="0" indent="-342900">
              <a:buFont typeface="Arial" panose="020B0604020202020204" pitchFamily="34" charset="0"/>
              <a:buChar char="•"/>
            </a:pPr>
            <a:r>
              <a:rPr lang="en-US" altLang="en-US" sz="2400"/>
              <a:t>Acutely toxic – kill you now</a:t>
            </a:r>
          </a:p>
          <a:p>
            <a:pPr marL="342900" lvl="0" indent="-342900">
              <a:buFont typeface="Arial" panose="020B0604020202020204" pitchFamily="34" charset="0"/>
              <a:buChar char="•"/>
            </a:pPr>
            <a:r>
              <a:rPr lang="en-US" altLang="en-US" sz="2400"/>
              <a:t>Discarded unused commercial chemical or sole active ingredient</a:t>
            </a:r>
          </a:p>
        </p:txBody>
      </p:sp>
    </p:spTree>
    <p:extLst>
      <p:ext uri="{BB962C8B-B14F-4D97-AF65-F5344CB8AC3E}">
        <p14:creationId xmlns:p14="http://schemas.microsoft.com/office/powerpoint/2010/main" val="92443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Characteristic Waste</a:t>
            </a:r>
            <a:endParaRPr lang="en-US"/>
          </a:p>
        </p:txBody>
      </p:sp>
      <p:sp>
        <p:nvSpPr>
          <p:cNvPr id="11" name="Content Placeholder 2"/>
          <p:cNvSpPr>
            <a:spLocks noGrp="1"/>
          </p:cNvSpPr>
          <p:nvPr>
            <p:ph sz="half" idx="1"/>
          </p:nvPr>
        </p:nvSpPr>
        <p:spPr>
          <a:xfrm>
            <a:off x="533400" y="4918810"/>
            <a:ext cx="1981200" cy="621758"/>
          </a:xfrm>
        </p:spPr>
        <p:txBody>
          <a:bodyPr>
            <a:normAutofit/>
          </a:bodyPr>
          <a:lstStyle/>
          <a:p>
            <a:pPr>
              <a:spcBef>
                <a:spcPct val="0"/>
              </a:spcBef>
              <a:buFontTx/>
              <a:buAutoNum type="arabicPeriod"/>
            </a:pPr>
            <a:endParaRPr lang="en-US" altLang="en-US"/>
          </a:p>
          <a:p>
            <a:pPr marL="0" indent="0">
              <a:spcBef>
                <a:spcPct val="0"/>
              </a:spcBef>
              <a:buNone/>
            </a:pPr>
            <a:endParaRPr lang="en-US" altLang="en-US"/>
          </a:p>
        </p:txBody>
      </p:sp>
      <p:grpSp>
        <p:nvGrpSpPr>
          <p:cNvPr id="23" name="Group 22">
            <a:extLst>
              <a:ext uri="{FF2B5EF4-FFF2-40B4-BE49-F238E27FC236}">
                <a16:creationId xmlns:a16="http://schemas.microsoft.com/office/drawing/2014/main" id="{A2B225A3-3834-8FED-81F8-CC03D383215D}"/>
              </a:ext>
            </a:extLst>
          </p:cNvPr>
          <p:cNvGrpSpPr/>
          <p:nvPr/>
        </p:nvGrpSpPr>
        <p:grpSpPr>
          <a:xfrm>
            <a:off x="605349" y="2396327"/>
            <a:ext cx="2668761" cy="2668761"/>
            <a:chOff x="460414" y="2600193"/>
            <a:chExt cx="2550317" cy="2550318"/>
          </a:xfrm>
        </p:grpSpPr>
        <p:sp>
          <p:nvSpPr>
            <p:cNvPr id="44" name="Rectangle 43">
              <a:extLst>
                <a:ext uri="{FF2B5EF4-FFF2-40B4-BE49-F238E27FC236}">
                  <a16:creationId xmlns:a16="http://schemas.microsoft.com/office/drawing/2014/main" id="{BDC1F8DD-3119-08E2-2B40-112449335090}"/>
                </a:ext>
              </a:extLst>
            </p:cNvPr>
            <p:cNvSpPr/>
            <p:nvPr/>
          </p:nvSpPr>
          <p:spPr>
            <a:xfrm>
              <a:off x="460414" y="2600193"/>
              <a:ext cx="2550317"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45" name="Freeform: Shape 44">
              <a:extLst>
                <a:ext uri="{FF2B5EF4-FFF2-40B4-BE49-F238E27FC236}">
                  <a16:creationId xmlns:a16="http://schemas.microsoft.com/office/drawing/2014/main" id="{3779C306-5447-AAE6-8C87-CDE5BBCCCB26}"/>
                </a:ext>
              </a:extLst>
            </p:cNvPr>
            <p:cNvSpPr/>
            <p:nvPr/>
          </p:nvSpPr>
          <p:spPr>
            <a:xfrm>
              <a:off x="689943" y="4436422"/>
              <a:ext cx="2269782"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3400" b="0" i="0" u="none" strike="noStrike" kern="1200" cap="none" spc="0" normalizeH="0" baseline="0" noProof="0">
                  <a:ln>
                    <a:noFill/>
                  </a:ln>
                  <a:solidFill>
                    <a:prstClr val="white"/>
                  </a:solidFill>
                  <a:effectLst/>
                  <a:uLnTx/>
                  <a:uFillTx/>
                  <a:latin typeface="Arial" panose="020B0604020202020204"/>
                  <a:ea typeface="+mn-ea"/>
                  <a:cs typeface="+mn-cs"/>
                </a:rPr>
                <a:t>Ignitable</a:t>
              </a:r>
              <a:endParaRPr kumimoji="0" lang="en-US" sz="3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6" name="Picture 3" descr="Combustibility and flammability - Wikipedia">
              <a:extLst>
                <a:ext uri="{FF2B5EF4-FFF2-40B4-BE49-F238E27FC236}">
                  <a16:creationId xmlns:a16="http://schemas.microsoft.com/office/drawing/2014/main" id="{8077A75F-E762-FD09-E556-32FBEB4284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859" y="2730179"/>
              <a:ext cx="1636790"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a:extLst>
              <a:ext uri="{FF2B5EF4-FFF2-40B4-BE49-F238E27FC236}">
                <a16:creationId xmlns:a16="http://schemas.microsoft.com/office/drawing/2014/main" id="{52C6A45B-4BE9-FBDD-C6FB-CA89481EDEC0}"/>
              </a:ext>
            </a:extLst>
          </p:cNvPr>
          <p:cNvGrpSpPr/>
          <p:nvPr/>
        </p:nvGrpSpPr>
        <p:grpSpPr>
          <a:xfrm>
            <a:off x="3374779" y="2396327"/>
            <a:ext cx="2668761" cy="2668761"/>
            <a:chOff x="3265765" y="2600193"/>
            <a:chExt cx="2550318" cy="2550318"/>
          </a:xfrm>
        </p:grpSpPr>
        <p:sp>
          <p:nvSpPr>
            <p:cNvPr id="41" name="Rectangle 40">
              <a:extLst>
                <a:ext uri="{FF2B5EF4-FFF2-40B4-BE49-F238E27FC236}">
                  <a16:creationId xmlns:a16="http://schemas.microsoft.com/office/drawing/2014/main" id="{C99D9CFD-1C85-52D4-AA8D-DD6E3D855536}"/>
                </a:ext>
              </a:extLst>
            </p:cNvPr>
            <p:cNvSpPr/>
            <p:nvPr/>
          </p:nvSpPr>
          <p:spPr>
            <a:xfrm>
              <a:off x="3265765"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42" name="Freeform: Shape 41">
              <a:extLst>
                <a:ext uri="{FF2B5EF4-FFF2-40B4-BE49-F238E27FC236}">
                  <a16:creationId xmlns:a16="http://schemas.microsoft.com/office/drawing/2014/main" id="{B45E2430-D67F-AED6-E0AA-208F436BB5B1}"/>
                </a:ext>
              </a:extLst>
            </p:cNvPr>
            <p:cNvSpPr/>
            <p:nvPr/>
          </p:nvSpPr>
          <p:spPr>
            <a:xfrm>
              <a:off x="3495294"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3400" b="0" i="0" u="none" strike="noStrike" kern="1200" cap="none" spc="0" normalizeH="0" baseline="0" noProof="0">
                  <a:ln>
                    <a:noFill/>
                  </a:ln>
                  <a:solidFill>
                    <a:prstClr val="white"/>
                  </a:solidFill>
                  <a:effectLst/>
                  <a:uLnTx/>
                  <a:uFillTx/>
                  <a:latin typeface="Arial" panose="020B0604020202020204"/>
                  <a:ea typeface="+mn-ea"/>
                  <a:cs typeface="+mn-cs"/>
                </a:rPr>
                <a:t>Corrosive</a:t>
              </a:r>
              <a:endParaRPr kumimoji="0" lang="en-US" sz="3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3" name="Picture 4" descr="Corrosive substance - Wikipedia">
              <a:extLst>
                <a:ext uri="{FF2B5EF4-FFF2-40B4-BE49-F238E27FC236}">
                  <a16:creationId xmlns:a16="http://schemas.microsoft.com/office/drawing/2014/main" id="{21BA9DBC-2C8A-C2AE-8913-A0BDD0E272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8864" y="2730179"/>
              <a:ext cx="1611451"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a:extLst>
              <a:ext uri="{FF2B5EF4-FFF2-40B4-BE49-F238E27FC236}">
                <a16:creationId xmlns:a16="http://schemas.microsoft.com/office/drawing/2014/main" id="{0D2E5824-D7C8-9FD6-E7F7-C911B8933280}"/>
              </a:ext>
            </a:extLst>
          </p:cNvPr>
          <p:cNvGrpSpPr/>
          <p:nvPr/>
        </p:nvGrpSpPr>
        <p:grpSpPr>
          <a:xfrm>
            <a:off x="6144209" y="2396327"/>
            <a:ext cx="2668761" cy="2668761"/>
            <a:chOff x="6071115" y="2600193"/>
            <a:chExt cx="2550318" cy="2550318"/>
          </a:xfrm>
        </p:grpSpPr>
        <p:sp>
          <p:nvSpPr>
            <p:cNvPr id="38" name="Rectangle 37">
              <a:extLst>
                <a:ext uri="{FF2B5EF4-FFF2-40B4-BE49-F238E27FC236}">
                  <a16:creationId xmlns:a16="http://schemas.microsoft.com/office/drawing/2014/main" id="{296516B3-8AC3-4A9B-A0F5-259B8FF32F83}"/>
                </a:ext>
              </a:extLst>
            </p:cNvPr>
            <p:cNvSpPr/>
            <p:nvPr/>
          </p:nvSpPr>
          <p:spPr>
            <a:xfrm>
              <a:off x="6071115"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39" name="Freeform: Shape 38">
              <a:extLst>
                <a:ext uri="{FF2B5EF4-FFF2-40B4-BE49-F238E27FC236}">
                  <a16:creationId xmlns:a16="http://schemas.microsoft.com/office/drawing/2014/main" id="{C71E0A67-32A7-8379-29C9-823DD67535C3}"/>
                </a:ext>
              </a:extLst>
            </p:cNvPr>
            <p:cNvSpPr/>
            <p:nvPr/>
          </p:nvSpPr>
          <p:spPr>
            <a:xfrm>
              <a:off x="6300644"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3400" b="0" i="0" u="none" strike="noStrike" kern="1200" cap="none" spc="0" normalizeH="0" baseline="0" noProof="0">
                  <a:ln>
                    <a:noFill/>
                  </a:ln>
                  <a:solidFill>
                    <a:prstClr val="white"/>
                  </a:solidFill>
                  <a:effectLst/>
                  <a:uLnTx/>
                  <a:uFillTx/>
                  <a:latin typeface="Arial" panose="020B0604020202020204"/>
                  <a:ea typeface="+mn-ea"/>
                  <a:cs typeface="+mn-cs"/>
                </a:rPr>
                <a:t>Reactive</a:t>
              </a:r>
              <a:endParaRPr kumimoji="0" lang="en-US" sz="3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0" name="Picture 8" descr="GHS hazard pictograms - Wikipedia">
              <a:extLst>
                <a:ext uri="{FF2B5EF4-FFF2-40B4-BE49-F238E27FC236}">
                  <a16:creationId xmlns:a16="http://schemas.microsoft.com/office/drawing/2014/main" id="{A0B9D1E7-F90C-F1E2-5AAC-C46579C105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32699" y="2730179"/>
              <a:ext cx="1611451"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a:extLst>
              <a:ext uri="{FF2B5EF4-FFF2-40B4-BE49-F238E27FC236}">
                <a16:creationId xmlns:a16="http://schemas.microsoft.com/office/drawing/2014/main" id="{EC2A88FF-D642-FE6E-6C8D-04F552378764}"/>
              </a:ext>
            </a:extLst>
          </p:cNvPr>
          <p:cNvGrpSpPr/>
          <p:nvPr/>
        </p:nvGrpSpPr>
        <p:grpSpPr>
          <a:xfrm>
            <a:off x="8913639" y="2396327"/>
            <a:ext cx="2668761" cy="2668761"/>
            <a:chOff x="8876466" y="2600193"/>
            <a:chExt cx="2550318" cy="2550318"/>
          </a:xfrm>
        </p:grpSpPr>
        <p:sp>
          <p:nvSpPr>
            <p:cNvPr id="35" name="Rectangle 34">
              <a:extLst>
                <a:ext uri="{FF2B5EF4-FFF2-40B4-BE49-F238E27FC236}">
                  <a16:creationId xmlns:a16="http://schemas.microsoft.com/office/drawing/2014/main" id="{DA325BC0-4B9D-2E28-5AB6-77010CB0D97D}"/>
                </a:ext>
              </a:extLst>
            </p:cNvPr>
            <p:cNvSpPr/>
            <p:nvPr/>
          </p:nvSpPr>
          <p:spPr>
            <a:xfrm>
              <a:off x="8876466"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36" name="Freeform: Shape 35">
              <a:extLst>
                <a:ext uri="{FF2B5EF4-FFF2-40B4-BE49-F238E27FC236}">
                  <a16:creationId xmlns:a16="http://schemas.microsoft.com/office/drawing/2014/main" id="{CD4DCCA3-FD76-426C-F5C3-B96D16FF539D}"/>
                </a:ext>
              </a:extLst>
            </p:cNvPr>
            <p:cNvSpPr/>
            <p:nvPr/>
          </p:nvSpPr>
          <p:spPr>
            <a:xfrm>
              <a:off x="9105995"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3400" b="0" i="0" u="none" strike="noStrike" kern="1200" cap="none" spc="0" normalizeH="0" baseline="0" noProof="0">
                  <a:ln>
                    <a:noFill/>
                  </a:ln>
                  <a:solidFill>
                    <a:prstClr val="white"/>
                  </a:solidFill>
                  <a:effectLst/>
                  <a:uLnTx/>
                  <a:uFillTx/>
                  <a:latin typeface="Arial" panose="020B0604020202020204"/>
                  <a:ea typeface="+mn-ea"/>
                  <a:cs typeface="+mn-cs"/>
                </a:rPr>
                <a:t>Toxic</a:t>
              </a:r>
              <a:endParaRPr kumimoji="0" lang="en-US" sz="3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7" name="Picture 17" descr="GHS 06 Label | Toxic CLP Pictogram | Buy Online at Stock-Xpress">
              <a:extLst>
                <a:ext uri="{FF2B5EF4-FFF2-40B4-BE49-F238E27FC236}">
                  <a16:creationId xmlns:a16="http://schemas.microsoft.com/office/drawing/2014/main" id="{D93E9282-5DF8-7670-D7ED-1A57B5A2B1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06534" y="2730179"/>
              <a:ext cx="1531531"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a:extLst>
              <a:ext uri="{FF2B5EF4-FFF2-40B4-BE49-F238E27FC236}">
                <a16:creationId xmlns:a16="http://schemas.microsoft.com/office/drawing/2014/main" id="{7DF9C5BB-A193-FE97-0C38-ED74C6099198}"/>
              </a:ext>
            </a:extLst>
          </p:cNvPr>
          <p:cNvSpPr txBox="1">
            <a:spLocks/>
          </p:cNvSpPr>
          <p:nvPr/>
        </p:nvSpPr>
        <p:spPr>
          <a:xfrm>
            <a:off x="605349" y="-1402115"/>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altLang="en-US"/>
              <a:t>Ignitable – D001 </a:t>
            </a:r>
            <a:endParaRPr lang="en-US"/>
          </a:p>
        </p:txBody>
      </p:sp>
      <p:sp>
        <p:nvSpPr>
          <p:cNvPr id="5" name="Content Placeholder 2">
            <a:extLst>
              <a:ext uri="{FF2B5EF4-FFF2-40B4-BE49-F238E27FC236}">
                <a16:creationId xmlns:a16="http://schemas.microsoft.com/office/drawing/2014/main" id="{F234D172-A11D-F468-D043-ED5680BEC0DE}"/>
              </a:ext>
            </a:extLst>
          </p:cNvPr>
          <p:cNvSpPr txBox="1">
            <a:spLocks/>
          </p:cNvSpPr>
          <p:nvPr/>
        </p:nvSpPr>
        <p:spPr>
          <a:xfrm>
            <a:off x="12519994" y="2154425"/>
            <a:ext cx="8117850" cy="296426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0"/>
              </a:spcBef>
              <a:spcAft>
                <a:spcPts val="600"/>
              </a:spcAft>
              <a:defRPr/>
            </a:pPr>
            <a:endParaRPr lang="en-US" sz="2800"/>
          </a:p>
        </p:txBody>
      </p:sp>
    </p:spTree>
    <p:extLst>
      <p:ext uri="{BB962C8B-B14F-4D97-AF65-F5344CB8AC3E}">
        <p14:creationId xmlns:p14="http://schemas.microsoft.com/office/powerpoint/2010/main" val="287330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533400" y="4918810"/>
            <a:ext cx="1981200" cy="621758"/>
          </a:xfrm>
        </p:spPr>
        <p:txBody>
          <a:bodyPr>
            <a:normAutofit/>
          </a:bodyPr>
          <a:lstStyle/>
          <a:p>
            <a:pPr>
              <a:spcBef>
                <a:spcPct val="0"/>
              </a:spcBef>
              <a:buFontTx/>
              <a:buAutoNum type="arabicPeriod"/>
            </a:pPr>
            <a:endParaRPr lang="en-US" altLang="en-US"/>
          </a:p>
          <a:p>
            <a:pPr marL="0" indent="0">
              <a:spcBef>
                <a:spcPct val="0"/>
              </a:spcBef>
              <a:buNone/>
            </a:pPr>
            <a:endParaRPr lang="en-US" altLang="en-US"/>
          </a:p>
        </p:txBody>
      </p:sp>
      <p:grpSp>
        <p:nvGrpSpPr>
          <p:cNvPr id="23" name="Group 22">
            <a:extLst>
              <a:ext uri="{FF2B5EF4-FFF2-40B4-BE49-F238E27FC236}">
                <a16:creationId xmlns:a16="http://schemas.microsoft.com/office/drawing/2014/main" id="{A2B225A3-3834-8FED-81F8-CC03D383215D}"/>
              </a:ext>
            </a:extLst>
          </p:cNvPr>
          <p:cNvGrpSpPr/>
          <p:nvPr/>
        </p:nvGrpSpPr>
        <p:grpSpPr>
          <a:xfrm>
            <a:off x="605349" y="1794444"/>
            <a:ext cx="2668761" cy="2668761"/>
            <a:chOff x="460414" y="2600193"/>
            <a:chExt cx="2550318" cy="2550318"/>
          </a:xfrm>
        </p:grpSpPr>
        <p:sp>
          <p:nvSpPr>
            <p:cNvPr id="44" name="Rectangle 43">
              <a:extLst>
                <a:ext uri="{FF2B5EF4-FFF2-40B4-BE49-F238E27FC236}">
                  <a16:creationId xmlns:a16="http://schemas.microsoft.com/office/drawing/2014/main" id="{BDC1F8DD-3119-08E2-2B40-112449335090}"/>
                </a:ext>
              </a:extLst>
            </p:cNvPr>
            <p:cNvSpPr/>
            <p:nvPr/>
          </p:nvSpPr>
          <p:spPr>
            <a:xfrm>
              <a:off x="460414"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45" name="Freeform: Shape 44">
              <a:extLst>
                <a:ext uri="{FF2B5EF4-FFF2-40B4-BE49-F238E27FC236}">
                  <a16:creationId xmlns:a16="http://schemas.microsoft.com/office/drawing/2014/main" id="{3779C306-5447-AAE6-8C87-CDE5BBCCCB26}"/>
                </a:ext>
              </a:extLst>
            </p:cNvPr>
            <p:cNvSpPr/>
            <p:nvPr/>
          </p:nvSpPr>
          <p:spPr>
            <a:xfrm>
              <a:off x="689943"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3400" b="0" i="0" u="none" strike="noStrike" kern="1200" cap="none" spc="0" normalizeH="0" baseline="0" noProof="0">
                  <a:ln>
                    <a:noFill/>
                  </a:ln>
                  <a:solidFill>
                    <a:prstClr val="white"/>
                  </a:solidFill>
                  <a:effectLst/>
                  <a:uLnTx/>
                  <a:uFillTx/>
                  <a:latin typeface="Arial" panose="020B0604020202020204"/>
                  <a:ea typeface="+mn-ea"/>
                  <a:cs typeface="+mn-cs"/>
                </a:rPr>
                <a:t>Ignitable</a:t>
              </a:r>
              <a:endParaRPr kumimoji="0" lang="en-US" sz="3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6" name="Picture 3" descr="Combustibility and flammability - Wikipedia">
              <a:extLst>
                <a:ext uri="{FF2B5EF4-FFF2-40B4-BE49-F238E27FC236}">
                  <a16:creationId xmlns:a16="http://schemas.microsoft.com/office/drawing/2014/main" id="{8077A75F-E762-FD09-E556-32FBEB4284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859" y="2730179"/>
              <a:ext cx="1636790"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a:extLst>
              <a:ext uri="{FF2B5EF4-FFF2-40B4-BE49-F238E27FC236}">
                <a16:creationId xmlns:a16="http://schemas.microsoft.com/office/drawing/2014/main" id="{52C6A45B-4BE9-FBDD-C6FB-CA89481EDEC0}"/>
              </a:ext>
            </a:extLst>
          </p:cNvPr>
          <p:cNvGrpSpPr/>
          <p:nvPr/>
        </p:nvGrpSpPr>
        <p:grpSpPr>
          <a:xfrm>
            <a:off x="7346254" y="4929491"/>
            <a:ext cx="1261273" cy="1261273"/>
            <a:chOff x="3265765" y="2600193"/>
            <a:chExt cx="2550318" cy="2550318"/>
          </a:xfrm>
        </p:grpSpPr>
        <p:sp>
          <p:nvSpPr>
            <p:cNvPr id="41" name="Rectangle 40">
              <a:extLst>
                <a:ext uri="{FF2B5EF4-FFF2-40B4-BE49-F238E27FC236}">
                  <a16:creationId xmlns:a16="http://schemas.microsoft.com/office/drawing/2014/main" id="{C99D9CFD-1C85-52D4-AA8D-DD6E3D855536}"/>
                </a:ext>
              </a:extLst>
            </p:cNvPr>
            <p:cNvSpPr/>
            <p:nvPr/>
          </p:nvSpPr>
          <p:spPr>
            <a:xfrm>
              <a:off x="3265765"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42" name="Freeform: Shape 41">
              <a:extLst>
                <a:ext uri="{FF2B5EF4-FFF2-40B4-BE49-F238E27FC236}">
                  <a16:creationId xmlns:a16="http://schemas.microsoft.com/office/drawing/2014/main" id="{B45E2430-D67F-AED6-E0AA-208F436BB5B1}"/>
                </a:ext>
              </a:extLst>
            </p:cNvPr>
            <p:cNvSpPr/>
            <p:nvPr/>
          </p:nvSpPr>
          <p:spPr>
            <a:xfrm>
              <a:off x="3495294"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panose="020B0604020202020204"/>
                  <a:ea typeface="+mn-ea"/>
                  <a:cs typeface="+mn-cs"/>
                </a:rPr>
                <a:t>Corrosive</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3" name="Picture 4" descr="Corrosive substance - Wikipedia">
              <a:extLst>
                <a:ext uri="{FF2B5EF4-FFF2-40B4-BE49-F238E27FC236}">
                  <a16:creationId xmlns:a16="http://schemas.microsoft.com/office/drawing/2014/main" id="{21BA9DBC-2C8A-C2AE-8913-A0BDD0E272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8864" y="2730179"/>
              <a:ext cx="1611451"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a:extLst>
              <a:ext uri="{FF2B5EF4-FFF2-40B4-BE49-F238E27FC236}">
                <a16:creationId xmlns:a16="http://schemas.microsoft.com/office/drawing/2014/main" id="{0D2E5824-D7C8-9FD6-E7F7-C911B8933280}"/>
              </a:ext>
            </a:extLst>
          </p:cNvPr>
          <p:cNvGrpSpPr/>
          <p:nvPr/>
        </p:nvGrpSpPr>
        <p:grpSpPr>
          <a:xfrm>
            <a:off x="8847220" y="4929491"/>
            <a:ext cx="1261273" cy="1261273"/>
            <a:chOff x="6071115" y="2600193"/>
            <a:chExt cx="2550318" cy="2550318"/>
          </a:xfrm>
        </p:grpSpPr>
        <p:sp>
          <p:nvSpPr>
            <p:cNvPr id="38" name="Rectangle 37">
              <a:extLst>
                <a:ext uri="{FF2B5EF4-FFF2-40B4-BE49-F238E27FC236}">
                  <a16:creationId xmlns:a16="http://schemas.microsoft.com/office/drawing/2014/main" id="{296516B3-8AC3-4A9B-A0F5-259B8FF32F83}"/>
                </a:ext>
              </a:extLst>
            </p:cNvPr>
            <p:cNvSpPr/>
            <p:nvPr/>
          </p:nvSpPr>
          <p:spPr>
            <a:xfrm>
              <a:off x="6071115"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39" name="Freeform: Shape 38">
              <a:extLst>
                <a:ext uri="{FF2B5EF4-FFF2-40B4-BE49-F238E27FC236}">
                  <a16:creationId xmlns:a16="http://schemas.microsoft.com/office/drawing/2014/main" id="{C71E0A67-32A7-8379-29C9-823DD67535C3}"/>
                </a:ext>
              </a:extLst>
            </p:cNvPr>
            <p:cNvSpPr/>
            <p:nvPr/>
          </p:nvSpPr>
          <p:spPr>
            <a:xfrm>
              <a:off x="6300644"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panose="020B0604020202020204"/>
                  <a:ea typeface="+mn-ea"/>
                  <a:cs typeface="+mn-cs"/>
                </a:rPr>
                <a:t>Reactive</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0" name="Picture 8" descr="GHS hazard pictograms - Wikipedia">
              <a:extLst>
                <a:ext uri="{FF2B5EF4-FFF2-40B4-BE49-F238E27FC236}">
                  <a16:creationId xmlns:a16="http://schemas.microsoft.com/office/drawing/2014/main" id="{A0B9D1E7-F90C-F1E2-5AAC-C46579C105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2699" y="2730179"/>
              <a:ext cx="1611451"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a:extLst>
              <a:ext uri="{FF2B5EF4-FFF2-40B4-BE49-F238E27FC236}">
                <a16:creationId xmlns:a16="http://schemas.microsoft.com/office/drawing/2014/main" id="{EC2A88FF-D642-FE6E-6C8D-04F552378764}"/>
              </a:ext>
            </a:extLst>
          </p:cNvPr>
          <p:cNvGrpSpPr/>
          <p:nvPr/>
        </p:nvGrpSpPr>
        <p:grpSpPr>
          <a:xfrm>
            <a:off x="10348186" y="4929491"/>
            <a:ext cx="1261273" cy="1261273"/>
            <a:chOff x="8876466" y="2600193"/>
            <a:chExt cx="2550318" cy="2550318"/>
          </a:xfrm>
        </p:grpSpPr>
        <p:sp>
          <p:nvSpPr>
            <p:cNvPr id="35" name="Rectangle 34">
              <a:extLst>
                <a:ext uri="{FF2B5EF4-FFF2-40B4-BE49-F238E27FC236}">
                  <a16:creationId xmlns:a16="http://schemas.microsoft.com/office/drawing/2014/main" id="{DA325BC0-4B9D-2E28-5AB6-77010CB0D97D}"/>
                </a:ext>
              </a:extLst>
            </p:cNvPr>
            <p:cNvSpPr/>
            <p:nvPr/>
          </p:nvSpPr>
          <p:spPr>
            <a:xfrm>
              <a:off x="8876466"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36" name="Freeform: Shape 35">
              <a:extLst>
                <a:ext uri="{FF2B5EF4-FFF2-40B4-BE49-F238E27FC236}">
                  <a16:creationId xmlns:a16="http://schemas.microsoft.com/office/drawing/2014/main" id="{CD4DCCA3-FD76-426C-F5C3-B96D16FF539D}"/>
                </a:ext>
              </a:extLst>
            </p:cNvPr>
            <p:cNvSpPr/>
            <p:nvPr/>
          </p:nvSpPr>
          <p:spPr>
            <a:xfrm>
              <a:off x="9105995"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panose="020B0604020202020204"/>
                  <a:ea typeface="+mn-ea"/>
                  <a:cs typeface="+mn-cs"/>
                </a:rPr>
                <a:t>Toxic</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7" name="Picture 17" descr="GHS 06 Label | Toxic CLP Pictogram | Buy Online at Stock-Xpress">
              <a:extLst>
                <a:ext uri="{FF2B5EF4-FFF2-40B4-BE49-F238E27FC236}">
                  <a16:creationId xmlns:a16="http://schemas.microsoft.com/office/drawing/2014/main" id="{D93E9282-5DF8-7670-D7ED-1A57B5A2B1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06534" y="2730179"/>
              <a:ext cx="1531531"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a:extLst>
              <a:ext uri="{FF2B5EF4-FFF2-40B4-BE49-F238E27FC236}">
                <a16:creationId xmlns:a16="http://schemas.microsoft.com/office/drawing/2014/main" id="{C6FF1588-8148-0698-C83A-26AD7F4C7E2D}"/>
              </a:ext>
            </a:extLst>
          </p:cNvPr>
          <p:cNvSpPr txBox="1">
            <a:spLocks/>
          </p:cNvSpPr>
          <p:nvPr/>
        </p:nvSpPr>
        <p:spPr>
          <a:xfrm>
            <a:off x="3375994" y="1618613"/>
            <a:ext cx="8117850" cy="296426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0"/>
              </a:spcBef>
              <a:spcAft>
                <a:spcPts val="600"/>
              </a:spcAft>
              <a:defRPr/>
            </a:pPr>
            <a:r>
              <a:rPr lang="en-US" sz="2800"/>
              <a:t>Waste </a:t>
            </a:r>
            <a:r>
              <a:rPr lang="en-US" sz="2800" b="1" i="1"/>
              <a:t>liquid</a:t>
            </a:r>
            <a:r>
              <a:rPr lang="en-US" sz="2800" b="1"/>
              <a:t> </a:t>
            </a:r>
            <a:r>
              <a:rPr lang="en-US" sz="2800"/>
              <a:t>with a flashpoint &lt;140°F</a:t>
            </a:r>
          </a:p>
          <a:p>
            <a:pPr marL="457200" indent="-457200">
              <a:spcBef>
                <a:spcPts val="0"/>
              </a:spcBef>
              <a:spcAft>
                <a:spcPts val="600"/>
              </a:spcAft>
              <a:defRPr/>
            </a:pPr>
            <a:r>
              <a:rPr lang="en-US" sz="2800"/>
              <a:t>A waste </a:t>
            </a:r>
            <a:r>
              <a:rPr lang="en-US" sz="2800" b="1"/>
              <a:t>solid</a:t>
            </a:r>
            <a:r>
              <a:rPr lang="en-US" sz="2800"/>
              <a:t> or </a:t>
            </a:r>
            <a:r>
              <a:rPr lang="en-US" sz="2800" b="1"/>
              <a:t>gas</a:t>
            </a:r>
            <a:r>
              <a:rPr lang="en-US" sz="2800"/>
              <a:t> and that is capable, under standard temperature and pressure, of causing fire through friction, absorption of moisture, or chemical changes and, when ignited, creates a hazard.</a:t>
            </a:r>
          </a:p>
          <a:p>
            <a:pPr marL="457200" indent="-457200">
              <a:spcBef>
                <a:spcPts val="0"/>
              </a:spcBef>
              <a:spcAft>
                <a:spcPts val="600"/>
              </a:spcAft>
              <a:defRPr/>
            </a:pPr>
            <a:r>
              <a:rPr lang="en-US" sz="2800"/>
              <a:t>Some </a:t>
            </a:r>
            <a:r>
              <a:rPr lang="en-US" sz="2800" b="1" i="1"/>
              <a:t>oxidizers</a:t>
            </a:r>
            <a:endParaRPr lang="en-US" sz="2800"/>
          </a:p>
        </p:txBody>
      </p:sp>
      <p:sp>
        <p:nvSpPr>
          <p:cNvPr id="4" name="Title 3">
            <a:extLst>
              <a:ext uri="{FF2B5EF4-FFF2-40B4-BE49-F238E27FC236}">
                <a16:creationId xmlns:a16="http://schemas.microsoft.com/office/drawing/2014/main" id="{7DF9C5BB-A193-FE97-0C38-ED74C6099198}"/>
              </a:ext>
            </a:extLst>
          </p:cNvPr>
          <p:cNvSpPr txBox="1">
            <a:spLocks/>
          </p:cNvSpPr>
          <p:nvPr/>
        </p:nvSpPr>
        <p:spPr>
          <a:xfrm>
            <a:off x="636659" y="227421"/>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altLang="en-US"/>
              <a:t>Ignitable – D001 </a:t>
            </a:r>
            <a:endParaRPr lang="en-US"/>
          </a:p>
        </p:txBody>
      </p:sp>
      <p:sp>
        <p:nvSpPr>
          <p:cNvPr id="7" name="Content Placeholder 2">
            <a:extLst>
              <a:ext uri="{FF2B5EF4-FFF2-40B4-BE49-F238E27FC236}">
                <a16:creationId xmlns:a16="http://schemas.microsoft.com/office/drawing/2014/main" id="{DF7CDF67-D6A6-C525-617F-476E8A74B501}"/>
              </a:ext>
            </a:extLst>
          </p:cNvPr>
          <p:cNvSpPr txBox="1">
            <a:spLocks/>
          </p:cNvSpPr>
          <p:nvPr/>
        </p:nvSpPr>
        <p:spPr>
          <a:xfrm>
            <a:off x="12431357" y="1842165"/>
            <a:ext cx="8159594" cy="43433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0"/>
              </a:spcBef>
              <a:defRPr/>
            </a:pPr>
            <a:r>
              <a:rPr lang="en-US" sz="2800"/>
              <a:t>Waste liquid with pH ≤ 2 or ≥12.5</a:t>
            </a:r>
          </a:p>
          <a:p>
            <a:pPr marL="857250" lvl="1" indent="-457200">
              <a:spcBef>
                <a:spcPts val="0"/>
              </a:spcBef>
              <a:defRPr/>
            </a:pPr>
            <a:r>
              <a:rPr lang="en-US" sz="2400"/>
              <a:t>Lime Juice is pH 2.5 (acid)</a:t>
            </a:r>
          </a:p>
          <a:p>
            <a:pPr marL="857250" lvl="1" indent="-457200">
              <a:spcBef>
                <a:spcPts val="0"/>
              </a:spcBef>
              <a:defRPr/>
            </a:pPr>
            <a:r>
              <a:rPr lang="en-US" sz="2400"/>
              <a:t>Cement is ~ pH 11(base)</a:t>
            </a:r>
          </a:p>
          <a:p>
            <a:pPr marL="857250" lvl="1" indent="-457200">
              <a:spcBef>
                <a:spcPts val="0"/>
              </a:spcBef>
              <a:defRPr/>
            </a:pPr>
            <a:endParaRPr lang="en-US" sz="2400"/>
          </a:p>
          <a:p>
            <a:pPr marL="457200" indent="-457200">
              <a:spcAft>
                <a:spcPts val="1200"/>
              </a:spcAft>
              <a:defRPr/>
            </a:pPr>
            <a:r>
              <a:rPr lang="en-US" sz="2800"/>
              <a:t>Waste liquid that corrodes steel at a rate of &gt;1/4”/year</a:t>
            </a:r>
          </a:p>
          <a:p>
            <a:pPr marL="0" indent="0">
              <a:spcAft>
                <a:spcPts val="1200"/>
              </a:spcAft>
              <a:buNone/>
              <a:defRPr/>
            </a:pPr>
            <a:endParaRPr lang="en-US" sz="2800"/>
          </a:p>
          <a:p>
            <a:pPr marL="0" indent="0">
              <a:spcBef>
                <a:spcPts val="0"/>
              </a:spcBef>
              <a:buNone/>
              <a:defRPr/>
            </a:pPr>
            <a:r>
              <a:rPr lang="en-US" sz="2800"/>
              <a:t>Examples: ferric chloride,</a:t>
            </a:r>
          </a:p>
          <a:p>
            <a:pPr marL="0" indent="0">
              <a:spcBef>
                <a:spcPts val="0"/>
              </a:spcBef>
              <a:buNone/>
              <a:defRPr/>
            </a:pPr>
            <a:r>
              <a:rPr lang="en-US" sz="2800"/>
              <a:t>concentrated chlorine, </a:t>
            </a:r>
          </a:p>
          <a:p>
            <a:pPr marL="0" indent="0">
              <a:spcBef>
                <a:spcPts val="0"/>
              </a:spcBef>
              <a:buNone/>
              <a:defRPr/>
            </a:pPr>
            <a:r>
              <a:rPr lang="en-US" sz="2800"/>
              <a:t>HF acid</a:t>
            </a:r>
          </a:p>
        </p:txBody>
      </p:sp>
      <p:sp>
        <p:nvSpPr>
          <p:cNvPr id="8" name="Title 3">
            <a:extLst>
              <a:ext uri="{FF2B5EF4-FFF2-40B4-BE49-F238E27FC236}">
                <a16:creationId xmlns:a16="http://schemas.microsoft.com/office/drawing/2014/main" id="{D545331B-1F08-0A79-8770-6B561C4CC7B5}"/>
              </a:ext>
            </a:extLst>
          </p:cNvPr>
          <p:cNvSpPr>
            <a:spLocks noGrp="1"/>
          </p:cNvSpPr>
          <p:nvPr>
            <p:ph type="title"/>
          </p:nvPr>
        </p:nvSpPr>
        <p:spPr>
          <a:xfrm>
            <a:off x="636659" y="-1576598"/>
            <a:ext cx="10972800" cy="1143000"/>
          </a:xfrm>
        </p:spPr>
        <p:txBody>
          <a:bodyPr/>
          <a:lstStyle/>
          <a:p>
            <a:r>
              <a:rPr lang="en-US" altLang="en-US"/>
              <a:t>Corrosive – D002</a:t>
            </a:r>
            <a:endParaRPr lang="en-US"/>
          </a:p>
        </p:txBody>
      </p:sp>
    </p:spTree>
    <p:extLst>
      <p:ext uri="{BB962C8B-B14F-4D97-AF65-F5344CB8AC3E}">
        <p14:creationId xmlns:p14="http://schemas.microsoft.com/office/powerpoint/2010/main" val="3882319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D2E5824-D7C8-9FD6-E7F7-C911B8933280}"/>
              </a:ext>
            </a:extLst>
          </p:cNvPr>
          <p:cNvGrpSpPr/>
          <p:nvPr/>
        </p:nvGrpSpPr>
        <p:grpSpPr>
          <a:xfrm>
            <a:off x="8847220" y="4929491"/>
            <a:ext cx="1261273" cy="1261273"/>
            <a:chOff x="6071115" y="2600193"/>
            <a:chExt cx="2550318" cy="2550318"/>
          </a:xfrm>
        </p:grpSpPr>
        <p:sp>
          <p:nvSpPr>
            <p:cNvPr id="38" name="Rectangle 37">
              <a:extLst>
                <a:ext uri="{FF2B5EF4-FFF2-40B4-BE49-F238E27FC236}">
                  <a16:creationId xmlns:a16="http://schemas.microsoft.com/office/drawing/2014/main" id="{296516B3-8AC3-4A9B-A0F5-259B8FF32F83}"/>
                </a:ext>
              </a:extLst>
            </p:cNvPr>
            <p:cNvSpPr/>
            <p:nvPr/>
          </p:nvSpPr>
          <p:spPr>
            <a:xfrm>
              <a:off x="6071115"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39" name="Freeform: Shape 38">
              <a:extLst>
                <a:ext uri="{FF2B5EF4-FFF2-40B4-BE49-F238E27FC236}">
                  <a16:creationId xmlns:a16="http://schemas.microsoft.com/office/drawing/2014/main" id="{C71E0A67-32A7-8379-29C9-823DD67535C3}"/>
                </a:ext>
              </a:extLst>
            </p:cNvPr>
            <p:cNvSpPr/>
            <p:nvPr/>
          </p:nvSpPr>
          <p:spPr>
            <a:xfrm>
              <a:off x="6300644"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panose="020B0604020202020204"/>
                  <a:ea typeface="+mn-ea"/>
                  <a:cs typeface="+mn-cs"/>
                </a:rPr>
                <a:t>Reactive</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0" name="Picture 8" descr="GHS hazard pictograms - Wikipedia">
              <a:extLst>
                <a:ext uri="{FF2B5EF4-FFF2-40B4-BE49-F238E27FC236}">
                  <a16:creationId xmlns:a16="http://schemas.microsoft.com/office/drawing/2014/main" id="{A0B9D1E7-F90C-F1E2-5AAC-C46579C105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2699" y="2730179"/>
              <a:ext cx="1611451"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a:extLst>
              <a:ext uri="{FF2B5EF4-FFF2-40B4-BE49-F238E27FC236}">
                <a16:creationId xmlns:a16="http://schemas.microsoft.com/office/drawing/2014/main" id="{52C6A45B-4BE9-FBDD-C6FB-CA89481EDEC0}"/>
              </a:ext>
            </a:extLst>
          </p:cNvPr>
          <p:cNvGrpSpPr/>
          <p:nvPr/>
        </p:nvGrpSpPr>
        <p:grpSpPr>
          <a:xfrm>
            <a:off x="636659" y="1794444"/>
            <a:ext cx="2637451" cy="2668761"/>
            <a:chOff x="3265765" y="2600193"/>
            <a:chExt cx="2550318" cy="2550318"/>
          </a:xfrm>
        </p:grpSpPr>
        <p:sp>
          <p:nvSpPr>
            <p:cNvPr id="41" name="Rectangle 40">
              <a:extLst>
                <a:ext uri="{FF2B5EF4-FFF2-40B4-BE49-F238E27FC236}">
                  <a16:creationId xmlns:a16="http://schemas.microsoft.com/office/drawing/2014/main" id="{C99D9CFD-1C85-52D4-AA8D-DD6E3D855536}"/>
                </a:ext>
              </a:extLst>
            </p:cNvPr>
            <p:cNvSpPr/>
            <p:nvPr/>
          </p:nvSpPr>
          <p:spPr>
            <a:xfrm>
              <a:off x="3265765"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42" name="Freeform: Shape 41">
              <a:extLst>
                <a:ext uri="{FF2B5EF4-FFF2-40B4-BE49-F238E27FC236}">
                  <a16:creationId xmlns:a16="http://schemas.microsoft.com/office/drawing/2014/main" id="{B45E2430-D67F-AED6-E0AA-208F436BB5B1}"/>
                </a:ext>
              </a:extLst>
            </p:cNvPr>
            <p:cNvSpPr/>
            <p:nvPr/>
          </p:nvSpPr>
          <p:spPr>
            <a:xfrm>
              <a:off x="3495294"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3400" b="0" i="0" u="none" strike="noStrike" kern="1200" cap="none" spc="0" normalizeH="0" baseline="0" noProof="0">
                  <a:ln>
                    <a:noFill/>
                  </a:ln>
                  <a:solidFill>
                    <a:prstClr val="white"/>
                  </a:solidFill>
                  <a:effectLst/>
                  <a:uLnTx/>
                  <a:uFillTx/>
                  <a:latin typeface="Arial" panose="020B0604020202020204"/>
                  <a:ea typeface="+mn-ea"/>
                  <a:cs typeface="+mn-cs"/>
                </a:rPr>
                <a:t>Corrosive</a:t>
              </a:r>
              <a:endParaRPr kumimoji="0" lang="en-US" sz="3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3" name="Picture 4" descr="Corrosive substance - Wikipedia">
              <a:extLst>
                <a:ext uri="{FF2B5EF4-FFF2-40B4-BE49-F238E27FC236}">
                  <a16:creationId xmlns:a16="http://schemas.microsoft.com/office/drawing/2014/main" id="{21BA9DBC-2C8A-C2AE-8913-A0BDD0E272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8865" y="2730179"/>
              <a:ext cx="1611450"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2"/>
          <p:cNvSpPr>
            <a:spLocks noGrp="1"/>
          </p:cNvSpPr>
          <p:nvPr>
            <p:ph sz="half" idx="1"/>
          </p:nvPr>
        </p:nvSpPr>
        <p:spPr>
          <a:xfrm>
            <a:off x="533400" y="4918810"/>
            <a:ext cx="1981200" cy="621758"/>
          </a:xfrm>
        </p:spPr>
        <p:txBody>
          <a:bodyPr>
            <a:normAutofit/>
          </a:bodyPr>
          <a:lstStyle/>
          <a:p>
            <a:pPr>
              <a:spcBef>
                <a:spcPct val="0"/>
              </a:spcBef>
              <a:buFontTx/>
              <a:buAutoNum type="arabicPeriod"/>
            </a:pPr>
            <a:endParaRPr lang="en-US" altLang="en-US"/>
          </a:p>
          <a:p>
            <a:pPr marL="0" indent="0">
              <a:spcBef>
                <a:spcPct val="0"/>
              </a:spcBef>
              <a:buNone/>
            </a:pPr>
            <a:endParaRPr lang="en-US" altLang="en-US"/>
          </a:p>
        </p:txBody>
      </p:sp>
      <p:grpSp>
        <p:nvGrpSpPr>
          <p:cNvPr id="23" name="Group 22">
            <a:extLst>
              <a:ext uri="{FF2B5EF4-FFF2-40B4-BE49-F238E27FC236}">
                <a16:creationId xmlns:a16="http://schemas.microsoft.com/office/drawing/2014/main" id="{A2B225A3-3834-8FED-81F8-CC03D383215D}"/>
              </a:ext>
            </a:extLst>
          </p:cNvPr>
          <p:cNvGrpSpPr/>
          <p:nvPr/>
        </p:nvGrpSpPr>
        <p:grpSpPr>
          <a:xfrm>
            <a:off x="7335362" y="4913767"/>
            <a:ext cx="1305063" cy="1253602"/>
            <a:chOff x="460414" y="2600193"/>
            <a:chExt cx="2550318" cy="2550318"/>
          </a:xfrm>
        </p:grpSpPr>
        <p:sp>
          <p:nvSpPr>
            <p:cNvPr id="44" name="Rectangle 43">
              <a:extLst>
                <a:ext uri="{FF2B5EF4-FFF2-40B4-BE49-F238E27FC236}">
                  <a16:creationId xmlns:a16="http://schemas.microsoft.com/office/drawing/2014/main" id="{BDC1F8DD-3119-08E2-2B40-112449335090}"/>
                </a:ext>
              </a:extLst>
            </p:cNvPr>
            <p:cNvSpPr/>
            <p:nvPr/>
          </p:nvSpPr>
          <p:spPr>
            <a:xfrm>
              <a:off x="460414"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45" name="Freeform: Shape 44">
              <a:extLst>
                <a:ext uri="{FF2B5EF4-FFF2-40B4-BE49-F238E27FC236}">
                  <a16:creationId xmlns:a16="http://schemas.microsoft.com/office/drawing/2014/main" id="{3779C306-5447-AAE6-8C87-CDE5BBCCCB26}"/>
                </a:ext>
              </a:extLst>
            </p:cNvPr>
            <p:cNvSpPr/>
            <p:nvPr/>
          </p:nvSpPr>
          <p:spPr>
            <a:xfrm>
              <a:off x="689943"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panose="020B0604020202020204"/>
                  <a:ea typeface="+mn-ea"/>
                  <a:cs typeface="+mn-cs"/>
                </a:rPr>
                <a:t>Ignitable</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6" name="Picture 3" descr="Combustibility and flammability - Wikipedia">
              <a:extLst>
                <a:ext uri="{FF2B5EF4-FFF2-40B4-BE49-F238E27FC236}">
                  <a16:creationId xmlns:a16="http://schemas.microsoft.com/office/drawing/2014/main" id="{8077A75F-E762-FD09-E556-32FBEB42848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859" y="2730179"/>
              <a:ext cx="1636790"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a:extLst>
              <a:ext uri="{FF2B5EF4-FFF2-40B4-BE49-F238E27FC236}">
                <a16:creationId xmlns:a16="http://schemas.microsoft.com/office/drawing/2014/main" id="{EC2A88FF-D642-FE6E-6C8D-04F552378764}"/>
              </a:ext>
            </a:extLst>
          </p:cNvPr>
          <p:cNvGrpSpPr/>
          <p:nvPr/>
        </p:nvGrpSpPr>
        <p:grpSpPr>
          <a:xfrm>
            <a:off x="10348186" y="4929491"/>
            <a:ext cx="1261273" cy="1261273"/>
            <a:chOff x="8876466" y="2600193"/>
            <a:chExt cx="2550318" cy="2550318"/>
          </a:xfrm>
        </p:grpSpPr>
        <p:sp>
          <p:nvSpPr>
            <p:cNvPr id="35" name="Rectangle 34">
              <a:extLst>
                <a:ext uri="{FF2B5EF4-FFF2-40B4-BE49-F238E27FC236}">
                  <a16:creationId xmlns:a16="http://schemas.microsoft.com/office/drawing/2014/main" id="{DA325BC0-4B9D-2E28-5AB6-77010CB0D97D}"/>
                </a:ext>
              </a:extLst>
            </p:cNvPr>
            <p:cNvSpPr/>
            <p:nvPr/>
          </p:nvSpPr>
          <p:spPr>
            <a:xfrm>
              <a:off x="8876466"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36" name="Freeform: Shape 35">
              <a:extLst>
                <a:ext uri="{FF2B5EF4-FFF2-40B4-BE49-F238E27FC236}">
                  <a16:creationId xmlns:a16="http://schemas.microsoft.com/office/drawing/2014/main" id="{CD4DCCA3-FD76-426C-F5C3-B96D16FF539D}"/>
                </a:ext>
              </a:extLst>
            </p:cNvPr>
            <p:cNvSpPr/>
            <p:nvPr/>
          </p:nvSpPr>
          <p:spPr>
            <a:xfrm>
              <a:off x="9105995"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panose="020B0604020202020204"/>
                  <a:ea typeface="+mn-ea"/>
                  <a:cs typeface="+mn-cs"/>
                </a:rPr>
                <a:t>Toxic</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7" name="Picture 17" descr="GHS 06 Label | Toxic CLP Pictogram | Buy Online at Stock-Xpress">
              <a:extLst>
                <a:ext uri="{FF2B5EF4-FFF2-40B4-BE49-F238E27FC236}">
                  <a16:creationId xmlns:a16="http://schemas.microsoft.com/office/drawing/2014/main" id="{D93E9282-5DF8-7670-D7ED-1A57B5A2B1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06534" y="2730179"/>
              <a:ext cx="1531531"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ontent Placeholder 2">
            <a:extLst>
              <a:ext uri="{FF2B5EF4-FFF2-40B4-BE49-F238E27FC236}">
                <a16:creationId xmlns:a16="http://schemas.microsoft.com/office/drawing/2014/main" id="{2A7C3B59-2F69-7F42-15BA-87DEFF0C743C}"/>
              </a:ext>
            </a:extLst>
          </p:cNvPr>
          <p:cNvSpPr txBox="1">
            <a:spLocks/>
          </p:cNvSpPr>
          <p:nvPr/>
        </p:nvSpPr>
        <p:spPr>
          <a:xfrm>
            <a:off x="3499006" y="1648465"/>
            <a:ext cx="8159594" cy="43433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0"/>
              </a:spcBef>
              <a:defRPr/>
            </a:pPr>
            <a:r>
              <a:rPr lang="en-US" sz="2800"/>
              <a:t>Waste liquid with pH ≤ 2 or ≥12.5</a:t>
            </a:r>
          </a:p>
          <a:p>
            <a:pPr marL="857250" lvl="1" indent="-457200">
              <a:spcBef>
                <a:spcPts val="0"/>
              </a:spcBef>
              <a:defRPr/>
            </a:pPr>
            <a:r>
              <a:rPr lang="en-US" sz="2400"/>
              <a:t>Lime Juice is pH 2.5 (acid)</a:t>
            </a:r>
          </a:p>
          <a:p>
            <a:pPr marL="857250" lvl="1" indent="-457200">
              <a:spcBef>
                <a:spcPts val="0"/>
              </a:spcBef>
              <a:defRPr/>
            </a:pPr>
            <a:r>
              <a:rPr lang="en-US" sz="2400"/>
              <a:t>Cement is ~ pH 11(base)</a:t>
            </a:r>
          </a:p>
          <a:p>
            <a:pPr marL="457200" indent="-457200">
              <a:spcAft>
                <a:spcPts val="1200"/>
              </a:spcAft>
              <a:defRPr/>
            </a:pPr>
            <a:r>
              <a:rPr lang="en-US" sz="2800"/>
              <a:t>Waste liquid that corrodes steel at a rate of &gt;1/4”/year</a:t>
            </a:r>
          </a:p>
          <a:p>
            <a:pPr marL="0" indent="0">
              <a:spcBef>
                <a:spcPts val="0"/>
              </a:spcBef>
              <a:buNone/>
              <a:defRPr/>
            </a:pPr>
            <a:r>
              <a:rPr lang="en-US" sz="2800"/>
              <a:t>Examples: ferric chloride, concentrated chlorine, HF acid</a:t>
            </a:r>
          </a:p>
        </p:txBody>
      </p:sp>
      <p:sp>
        <p:nvSpPr>
          <p:cNvPr id="5" name="Title 3">
            <a:extLst>
              <a:ext uri="{FF2B5EF4-FFF2-40B4-BE49-F238E27FC236}">
                <a16:creationId xmlns:a16="http://schemas.microsoft.com/office/drawing/2014/main" id="{5AA08324-56F6-967F-3CB3-E3A5E1090323}"/>
              </a:ext>
            </a:extLst>
          </p:cNvPr>
          <p:cNvSpPr>
            <a:spLocks noGrp="1"/>
          </p:cNvSpPr>
          <p:nvPr>
            <p:ph type="title"/>
          </p:nvPr>
        </p:nvSpPr>
        <p:spPr>
          <a:xfrm>
            <a:off x="636659" y="156765"/>
            <a:ext cx="10972800" cy="1143000"/>
          </a:xfrm>
        </p:spPr>
        <p:txBody>
          <a:bodyPr/>
          <a:lstStyle/>
          <a:p>
            <a:r>
              <a:rPr lang="en-US" altLang="en-US"/>
              <a:t>Corrosive – D002</a:t>
            </a:r>
            <a:endParaRPr lang="en-US"/>
          </a:p>
        </p:txBody>
      </p:sp>
      <p:sp>
        <p:nvSpPr>
          <p:cNvPr id="6" name="Content Placeholder 2">
            <a:extLst>
              <a:ext uri="{FF2B5EF4-FFF2-40B4-BE49-F238E27FC236}">
                <a16:creationId xmlns:a16="http://schemas.microsoft.com/office/drawing/2014/main" id="{B98DC0A3-E196-087B-C456-071737D1CBB9}"/>
              </a:ext>
            </a:extLst>
          </p:cNvPr>
          <p:cNvSpPr txBox="1">
            <a:spLocks/>
          </p:cNvSpPr>
          <p:nvPr/>
        </p:nvSpPr>
        <p:spPr>
          <a:xfrm>
            <a:off x="13412812" y="1930467"/>
            <a:ext cx="8090828" cy="43433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2800"/>
              <a:t>Waste material reactive to water, shock, heat or pressure, and undergoes a rapid, violent chemical reaction, or generates toxic gases.</a:t>
            </a:r>
          </a:p>
          <a:p>
            <a:pPr marL="457200" indent="-457200">
              <a:spcBef>
                <a:spcPts val="0"/>
              </a:spcBef>
              <a:defRPr/>
            </a:pPr>
            <a:endParaRPr lang="en-US" sz="2800"/>
          </a:p>
          <a:p>
            <a:pPr marL="0" indent="0">
              <a:spcBef>
                <a:spcPts val="0"/>
              </a:spcBef>
              <a:buNone/>
              <a:defRPr/>
            </a:pPr>
            <a:r>
              <a:rPr lang="en-US" sz="2800"/>
              <a:t>Examples: Perchlorates, Cyanides and sulfides, Lithium, Zinc Powder and Trinitrotoluene</a:t>
            </a:r>
          </a:p>
          <a:p>
            <a:pPr marL="457200" indent="-457200">
              <a:spcBef>
                <a:spcPts val="0"/>
              </a:spcBef>
              <a:defRPr/>
            </a:pPr>
            <a:endParaRPr lang="en-US"/>
          </a:p>
        </p:txBody>
      </p:sp>
      <p:sp>
        <p:nvSpPr>
          <p:cNvPr id="7" name="Title 3">
            <a:extLst>
              <a:ext uri="{FF2B5EF4-FFF2-40B4-BE49-F238E27FC236}">
                <a16:creationId xmlns:a16="http://schemas.microsoft.com/office/drawing/2014/main" id="{F40ED3B4-01AD-7F0F-F86B-43DF7F137E9F}"/>
              </a:ext>
            </a:extLst>
          </p:cNvPr>
          <p:cNvSpPr txBox="1">
            <a:spLocks/>
          </p:cNvSpPr>
          <p:nvPr/>
        </p:nvSpPr>
        <p:spPr>
          <a:xfrm>
            <a:off x="636659" y="-1607396"/>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altLang="en-US"/>
              <a:t>Reactive – D003</a:t>
            </a:r>
            <a:endParaRPr lang="en-US"/>
          </a:p>
        </p:txBody>
      </p:sp>
    </p:spTree>
    <p:extLst>
      <p:ext uri="{BB962C8B-B14F-4D97-AF65-F5344CB8AC3E}">
        <p14:creationId xmlns:p14="http://schemas.microsoft.com/office/powerpoint/2010/main" val="1026940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D2E5824-D7C8-9FD6-E7F7-C911B8933280}"/>
              </a:ext>
            </a:extLst>
          </p:cNvPr>
          <p:cNvGrpSpPr/>
          <p:nvPr/>
        </p:nvGrpSpPr>
        <p:grpSpPr>
          <a:xfrm>
            <a:off x="636660" y="1823970"/>
            <a:ext cx="2646906" cy="2702302"/>
            <a:chOff x="6071115" y="2600193"/>
            <a:chExt cx="2550318" cy="2550318"/>
          </a:xfrm>
        </p:grpSpPr>
        <p:sp>
          <p:nvSpPr>
            <p:cNvPr id="38" name="Rectangle 37">
              <a:extLst>
                <a:ext uri="{FF2B5EF4-FFF2-40B4-BE49-F238E27FC236}">
                  <a16:creationId xmlns:a16="http://schemas.microsoft.com/office/drawing/2014/main" id="{296516B3-8AC3-4A9B-A0F5-259B8FF32F83}"/>
                </a:ext>
              </a:extLst>
            </p:cNvPr>
            <p:cNvSpPr/>
            <p:nvPr/>
          </p:nvSpPr>
          <p:spPr>
            <a:xfrm>
              <a:off x="6071115"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39" name="Freeform: Shape 38">
              <a:extLst>
                <a:ext uri="{FF2B5EF4-FFF2-40B4-BE49-F238E27FC236}">
                  <a16:creationId xmlns:a16="http://schemas.microsoft.com/office/drawing/2014/main" id="{C71E0A67-32A7-8379-29C9-823DD67535C3}"/>
                </a:ext>
              </a:extLst>
            </p:cNvPr>
            <p:cNvSpPr/>
            <p:nvPr/>
          </p:nvSpPr>
          <p:spPr>
            <a:xfrm>
              <a:off x="6300644"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3400" b="0" i="0" u="none" strike="noStrike" kern="1200" cap="none" spc="0" normalizeH="0" baseline="0" noProof="0">
                  <a:ln>
                    <a:noFill/>
                  </a:ln>
                  <a:solidFill>
                    <a:prstClr val="white"/>
                  </a:solidFill>
                  <a:effectLst/>
                  <a:uLnTx/>
                  <a:uFillTx/>
                  <a:latin typeface="Arial" panose="020B0604020202020204"/>
                  <a:ea typeface="+mn-ea"/>
                  <a:cs typeface="+mn-cs"/>
                </a:rPr>
                <a:t>Reactive</a:t>
              </a:r>
              <a:endParaRPr kumimoji="0" lang="en-US" sz="3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0" name="Picture 8" descr="GHS hazard pictograms - Wikipedia">
              <a:extLst>
                <a:ext uri="{FF2B5EF4-FFF2-40B4-BE49-F238E27FC236}">
                  <a16:creationId xmlns:a16="http://schemas.microsoft.com/office/drawing/2014/main" id="{A0B9D1E7-F90C-F1E2-5AAC-C46579C105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2699" y="2730179"/>
              <a:ext cx="1611451"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a:extLst>
              <a:ext uri="{FF2B5EF4-FFF2-40B4-BE49-F238E27FC236}">
                <a16:creationId xmlns:a16="http://schemas.microsoft.com/office/drawing/2014/main" id="{52C6A45B-4BE9-FBDD-C6FB-CA89481EDEC0}"/>
              </a:ext>
            </a:extLst>
          </p:cNvPr>
          <p:cNvGrpSpPr/>
          <p:nvPr/>
        </p:nvGrpSpPr>
        <p:grpSpPr>
          <a:xfrm>
            <a:off x="9064114" y="4922050"/>
            <a:ext cx="1161506" cy="1245320"/>
            <a:chOff x="3265765" y="2600193"/>
            <a:chExt cx="2550318" cy="2550318"/>
          </a:xfrm>
        </p:grpSpPr>
        <p:sp>
          <p:nvSpPr>
            <p:cNvPr id="41" name="Rectangle 40">
              <a:extLst>
                <a:ext uri="{FF2B5EF4-FFF2-40B4-BE49-F238E27FC236}">
                  <a16:creationId xmlns:a16="http://schemas.microsoft.com/office/drawing/2014/main" id="{C99D9CFD-1C85-52D4-AA8D-DD6E3D855536}"/>
                </a:ext>
              </a:extLst>
            </p:cNvPr>
            <p:cNvSpPr/>
            <p:nvPr/>
          </p:nvSpPr>
          <p:spPr>
            <a:xfrm>
              <a:off x="3265765"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42" name="Freeform: Shape 41">
              <a:extLst>
                <a:ext uri="{FF2B5EF4-FFF2-40B4-BE49-F238E27FC236}">
                  <a16:creationId xmlns:a16="http://schemas.microsoft.com/office/drawing/2014/main" id="{B45E2430-D67F-AED6-E0AA-208F436BB5B1}"/>
                </a:ext>
              </a:extLst>
            </p:cNvPr>
            <p:cNvSpPr/>
            <p:nvPr/>
          </p:nvSpPr>
          <p:spPr>
            <a:xfrm>
              <a:off x="3495294"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panose="020B0604020202020204"/>
                  <a:ea typeface="+mn-ea"/>
                  <a:cs typeface="+mn-cs"/>
                </a:rPr>
                <a:t>Corrosive</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3" name="Picture 4" descr="Corrosive substance - Wikipedia">
              <a:extLst>
                <a:ext uri="{FF2B5EF4-FFF2-40B4-BE49-F238E27FC236}">
                  <a16:creationId xmlns:a16="http://schemas.microsoft.com/office/drawing/2014/main" id="{21BA9DBC-2C8A-C2AE-8913-A0BDD0E272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8865" y="2730179"/>
              <a:ext cx="1611450"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2"/>
          <p:cNvSpPr>
            <a:spLocks noGrp="1"/>
          </p:cNvSpPr>
          <p:nvPr>
            <p:ph sz="half" idx="1"/>
          </p:nvPr>
        </p:nvSpPr>
        <p:spPr>
          <a:xfrm>
            <a:off x="533400" y="4918810"/>
            <a:ext cx="1981200" cy="621758"/>
          </a:xfrm>
        </p:spPr>
        <p:txBody>
          <a:bodyPr>
            <a:normAutofit/>
          </a:bodyPr>
          <a:lstStyle/>
          <a:p>
            <a:pPr>
              <a:spcBef>
                <a:spcPct val="0"/>
              </a:spcBef>
              <a:buFontTx/>
              <a:buAutoNum type="arabicPeriod"/>
            </a:pPr>
            <a:endParaRPr lang="en-US" altLang="en-US"/>
          </a:p>
          <a:p>
            <a:pPr marL="0" indent="0">
              <a:spcBef>
                <a:spcPct val="0"/>
              </a:spcBef>
              <a:buNone/>
            </a:pPr>
            <a:endParaRPr lang="en-US" altLang="en-US"/>
          </a:p>
        </p:txBody>
      </p:sp>
      <p:grpSp>
        <p:nvGrpSpPr>
          <p:cNvPr id="23" name="Group 22">
            <a:extLst>
              <a:ext uri="{FF2B5EF4-FFF2-40B4-BE49-F238E27FC236}">
                <a16:creationId xmlns:a16="http://schemas.microsoft.com/office/drawing/2014/main" id="{A2B225A3-3834-8FED-81F8-CC03D383215D}"/>
              </a:ext>
            </a:extLst>
          </p:cNvPr>
          <p:cNvGrpSpPr/>
          <p:nvPr/>
        </p:nvGrpSpPr>
        <p:grpSpPr>
          <a:xfrm>
            <a:off x="7780042" y="4896336"/>
            <a:ext cx="1161506" cy="1253602"/>
            <a:chOff x="460414" y="2600193"/>
            <a:chExt cx="2550318" cy="2550318"/>
          </a:xfrm>
        </p:grpSpPr>
        <p:sp>
          <p:nvSpPr>
            <p:cNvPr id="44" name="Rectangle 43">
              <a:extLst>
                <a:ext uri="{FF2B5EF4-FFF2-40B4-BE49-F238E27FC236}">
                  <a16:creationId xmlns:a16="http://schemas.microsoft.com/office/drawing/2014/main" id="{BDC1F8DD-3119-08E2-2B40-112449335090}"/>
                </a:ext>
              </a:extLst>
            </p:cNvPr>
            <p:cNvSpPr/>
            <p:nvPr/>
          </p:nvSpPr>
          <p:spPr>
            <a:xfrm>
              <a:off x="460414"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45" name="Freeform: Shape 44">
              <a:extLst>
                <a:ext uri="{FF2B5EF4-FFF2-40B4-BE49-F238E27FC236}">
                  <a16:creationId xmlns:a16="http://schemas.microsoft.com/office/drawing/2014/main" id="{3779C306-5447-AAE6-8C87-CDE5BBCCCB26}"/>
                </a:ext>
              </a:extLst>
            </p:cNvPr>
            <p:cNvSpPr/>
            <p:nvPr/>
          </p:nvSpPr>
          <p:spPr>
            <a:xfrm>
              <a:off x="689943"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panose="020B0604020202020204"/>
                  <a:ea typeface="+mn-ea"/>
                  <a:cs typeface="+mn-cs"/>
                </a:rPr>
                <a:t>Ignitable</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6" name="Picture 3" descr="Combustibility and flammability - Wikipedia">
              <a:extLst>
                <a:ext uri="{FF2B5EF4-FFF2-40B4-BE49-F238E27FC236}">
                  <a16:creationId xmlns:a16="http://schemas.microsoft.com/office/drawing/2014/main" id="{8077A75F-E762-FD09-E556-32FBEB42848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859" y="2730179"/>
              <a:ext cx="1636790"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a:extLst>
              <a:ext uri="{FF2B5EF4-FFF2-40B4-BE49-F238E27FC236}">
                <a16:creationId xmlns:a16="http://schemas.microsoft.com/office/drawing/2014/main" id="{EC2A88FF-D642-FE6E-6C8D-04F552378764}"/>
              </a:ext>
            </a:extLst>
          </p:cNvPr>
          <p:cNvGrpSpPr/>
          <p:nvPr/>
        </p:nvGrpSpPr>
        <p:grpSpPr>
          <a:xfrm>
            <a:off x="10348186" y="4929491"/>
            <a:ext cx="1261273" cy="1261273"/>
            <a:chOff x="8876466" y="2600193"/>
            <a:chExt cx="2550318" cy="2550318"/>
          </a:xfrm>
        </p:grpSpPr>
        <p:sp>
          <p:nvSpPr>
            <p:cNvPr id="35" name="Rectangle 34">
              <a:extLst>
                <a:ext uri="{FF2B5EF4-FFF2-40B4-BE49-F238E27FC236}">
                  <a16:creationId xmlns:a16="http://schemas.microsoft.com/office/drawing/2014/main" id="{DA325BC0-4B9D-2E28-5AB6-77010CB0D97D}"/>
                </a:ext>
              </a:extLst>
            </p:cNvPr>
            <p:cNvSpPr/>
            <p:nvPr/>
          </p:nvSpPr>
          <p:spPr>
            <a:xfrm>
              <a:off x="8876466"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36" name="Freeform: Shape 35">
              <a:extLst>
                <a:ext uri="{FF2B5EF4-FFF2-40B4-BE49-F238E27FC236}">
                  <a16:creationId xmlns:a16="http://schemas.microsoft.com/office/drawing/2014/main" id="{CD4DCCA3-FD76-426C-F5C3-B96D16FF539D}"/>
                </a:ext>
              </a:extLst>
            </p:cNvPr>
            <p:cNvSpPr/>
            <p:nvPr/>
          </p:nvSpPr>
          <p:spPr>
            <a:xfrm>
              <a:off x="9105995"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panose="020B0604020202020204"/>
                  <a:ea typeface="+mn-ea"/>
                  <a:cs typeface="+mn-cs"/>
                </a:rPr>
                <a:t>Toxic</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7" name="Picture 17" descr="GHS 06 Label | Toxic CLP Pictogram | Buy Online at Stock-Xpress">
              <a:extLst>
                <a:ext uri="{FF2B5EF4-FFF2-40B4-BE49-F238E27FC236}">
                  <a16:creationId xmlns:a16="http://schemas.microsoft.com/office/drawing/2014/main" id="{D93E9282-5DF8-7670-D7ED-1A57B5A2B1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06534" y="2730179"/>
              <a:ext cx="1531531"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ontent Placeholder 2">
            <a:extLst>
              <a:ext uri="{FF2B5EF4-FFF2-40B4-BE49-F238E27FC236}">
                <a16:creationId xmlns:a16="http://schemas.microsoft.com/office/drawing/2014/main" id="{1268913B-43B3-F1EB-CF3E-C1EF98C5DF6F}"/>
              </a:ext>
            </a:extLst>
          </p:cNvPr>
          <p:cNvSpPr txBox="1">
            <a:spLocks/>
          </p:cNvSpPr>
          <p:nvPr/>
        </p:nvSpPr>
        <p:spPr>
          <a:xfrm>
            <a:off x="3567772" y="1823970"/>
            <a:ext cx="8090828" cy="43433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2800"/>
              <a:t>Waste material reactive to water, shock, heat or pressure, and undergoes a rapid, violent chemical reaction, or generates toxic gases.</a:t>
            </a:r>
          </a:p>
          <a:p>
            <a:pPr marL="457200" indent="-457200">
              <a:spcBef>
                <a:spcPts val="0"/>
              </a:spcBef>
              <a:defRPr/>
            </a:pPr>
            <a:endParaRPr lang="en-US" sz="2800"/>
          </a:p>
          <a:p>
            <a:pPr marL="0" indent="0">
              <a:spcBef>
                <a:spcPts val="0"/>
              </a:spcBef>
              <a:buNone/>
              <a:defRPr/>
            </a:pPr>
            <a:r>
              <a:rPr lang="en-US" sz="2800"/>
              <a:t>Examples: Perchlorates, Cyanides and sulfides, Lithium, Zinc Powder and Trinitrotoluene</a:t>
            </a:r>
          </a:p>
          <a:p>
            <a:pPr marL="457200" indent="-457200">
              <a:spcBef>
                <a:spcPts val="0"/>
              </a:spcBef>
              <a:defRPr/>
            </a:pPr>
            <a:endParaRPr lang="en-US"/>
          </a:p>
        </p:txBody>
      </p:sp>
      <p:sp>
        <p:nvSpPr>
          <p:cNvPr id="7" name="Title 3">
            <a:extLst>
              <a:ext uri="{FF2B5EF4-FFF2-40B4-BE49-F238E27FC236}">
                <a16:creationId xmlns:a16="http://schemas.microsoft.com/office/drawing/2014/main" id="{EB70E72F-F3EF-04F5-F26F-E56F9E9B7D52}"/>
              </a:ext>
            </a:extLst>
          </p:cNvPr>
          <p:cNvSpPr txBox="1">
            <a:spLocks/>
          </p:cNvSpPr>
          <p:nvPr/>
        </p:nvSpPr>
        <p:spPr>
          <a:xfrm>
            <a:off x="874030" y="147956"/>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altLang="en-US"/>
              <a:t>Reactive – D003</a:t>
            </a:r>
            <a:endParaRPr lang="en-US"/>
          </a:p>
        </p:txBody>
      </p:sp>
    </p:spTree>
    <p:extLst>
      <p:ext uri="{BB962C8B-B14F-4D97-AF65-F5344CB8AC3E}">
        <p14:creationId xmlns:p14="http://schemas.microsoft.com/office/powerpoint/2010/main" val="2492149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C2A88FF-D642-FE6E-6C8D-04F552378764}"/>
              </a:ext>
            </a:extLst>
          </p:cNvPr>
          <p:cNvGrpSpPr/>
          <p:nvPr/>
        </p:nvGrpSpPr>
        <p:grpSpPr>
          <a:xfrm>
            <a:off x="636660" y="1827100"/>
            <a:ext cx="2646906" cy="2691725"/>
            <a:chOff x="8876466" y="2600193"/>
            <a:chExt cx="2550318" cy="2550318"/>
          </a:xfrm>
        </p:grpSpPr>
        <p:sp>
          <p:nvSpPr>
            <p:cNvPr id="35" name="Rectangle 34">
              <a:extLst>
                <a:ext uri="{FF2B5EF4-FFF2-40B4-BE49-F238E27FC236}">
                  <a16:creationId xmlns:a16="http://schemas.microsoft.com/office/drawing/2014/main" id="{DA325BC0-4B9D-2E28-5AB6-77010CB0D97D}"/>
                </a:ext>
              </a:extLst>
            </p:cNvPr>
            <p:cNvSpPr/>
            <p:nvPr/>
          </p:nvSpPr>
          <p:spPr>
            <a:xfrm>
              <a:off x="8876466"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36" name="Freeform: Shape 35">
              <a:extLst>
                <a:ext uri="{FF2B5EF4-FFF2-40B4-BE49-F238E27FC236}">
                  <a16:creationId xmlns:a16="http://schemas.microsoft.com/office/drawing/2014/main" id="{CD4DCCA3-FD76-426C-F5C3-B96D16FF539D}"/>
                </a:ext>
              </a:extLst>
            </p:cNvPr>
            <p:cNvSpPr/>
            <p:nvPr/>
          </p:nvSpPr>
          <p:spPr>
            <a:xfrm>
              <a:off x="9105995"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3400" b="0" i="0" u="none" strike="noStrike" kern="1200" cap="none" spc="0" normalizeH="0" baseline="0" noProof="0">
                  <a:ln>
                    <a:noFill/>
                  </a:ln>
                  <a:solidFill>
                    <a:prstClr val="white"/>
                  </a:solidFill>
                  <a:effectLst/>
                  <a:uLnTx/>
                  <a:uFillTx/>
                  <a:latin typeface="Arial" panose="020B0604020202020204"/>
                  <a:ea typeface="+mn-ea"/>
                  <a:cs typeface="+mn-cs"/>
                </a:rPr>
                <a:t>Toxic</a:t>
              </a:r>
              <a:endParaRPr kumimoji="0" lang="en-US" sz="3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7" name="Picture 17" descr="GHS 06 Label | Toxic CLP Pictogram | Buy Online at Stock-Xpress">
              <a:extLst>
                <a:ext uri="{FF2B5EF4-FFF2-40B4-BE49-F238E27FC236}">
                  <a16:creationId xmlns:a16="http://schemas.microsoft.com/office/drawing/2014/main" id="{D93E9282-5DF8-7670-D7ED-1A57B5A2B1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6534" y="2730179"/>
              <a:ext cx="1531531"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a:extLst>
              <a:ext uri="{FF2B5EF4-FFF2-40B4-BE49-F238E27FC236}">
                <a16:creationId xmlns:a16="http://schemas.microsoft.com/office/drawing/2014/main" id="{0D2E5824-D7C8-9FD6-E7F7-C911B8933280}"/>
              </a:ext>
            </a:extLst>
          </p:cNvPr>
          <p:cNvGrpSpPr/>
          <p:nvPr/>
        </p:nvGrpSpPr>
        <p:grpSpPr>
          <a:xfrm>
            <a:off x="10330156" y="4918809"/>
            <a:ext cx="1161506" cy="1231129"/>
            <a:chOff x="6071115" y="2600193"/>
            <a:chExt cx="2550318" cy="2550318"/>
          </a:xfrm>
        </p:grpSpPr>
        <p:sp>
          <p:nvSpPr>
            <p:cNvPr id="38" name="Rectangle 37">
              <a:extLst>
                <a:ext uri="{FF2B5EF4-FFF2-40B4-BE49-F238E27FC236}">
                  <a16:creationId xmlns:a16="http://schemas.microsoft.com/office/drawing/2014/main" id="{296516B3-8AC3-4A9B-A0F5-259B8FF32F83}"/>
                </a:ext>
              </a:extLst>
            </p:cNvPr>
            <p:cNvSpPr/>
            <p:nvPr/>
          </p:nvSpPr>
          <p:spPr>
            <a:xfrm>
              <a:off x="6071115"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39" name="Freeform: Shape 38">
              <a:extLst>
                <a:ext uri="{FF2B5EF4-FFF2-40B4-BE49-F238E27FC236}">
                  <a16:creationId xmlns:a16="http://schemas.microsoft.com/office/drawing/2014/main" id="{C71E0A67-32A7-8379-29C9-823DD67535C3}"/>
                </a:ext>
              </a:extLst>
            </p:cNvPr>
            <p:cNvSpPr/>
            <p:nvPr/>
          </p:nvSpPr>
          <p:spPr>
            <a:xfrm>
              <a:off x="6300644"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panose="020B0604020202020204"/>
                  <a:ea typeface="+mn-ea"/>
                  <a:cs typeface="+mn-cs"/>
                </a:rPr>
                <a:t>Reactive</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0" name="Picture 8" descr="GHS hazard pictograms - Wikipedia">
              <a:extLst>
                <a:ext uri="{FF2B5EF4-FFF2-40B4-BE49-F238E27FC236}">
                  <a16:creationId xmlns:a16="http://schemas.microsoft.com/office/drawing/2014/main" id="{A0B9D1E7-F90C-F1E2-5AAC-C46579C105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2699" y="2730179"/>
              <a:ext cx="1611451"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a:extLst>
              <a:ext uri="{FF2B5EF4-FFF2-40B4-BE49-F238E27FC236}">
                <a16:creationId xmlns:a16="http://schemas.microsoft.com/office/drawing/2014/main" id="{52C6A45B-4BE9-FBDD-C6FB-CA89481EDEC0}"/>
              </a:ext>
            </a:extLst>
          </p:cNvPr>
          <p:cNvGrpSpPr/>
          <p:nvPr/>
        </p:nvGrpSpPr>
        <p:grpSpPr>
          <a:xfrm>
            <a:off x="9064114" y="4922050"/>
            <a:ext cx="1161506" cy="1245320"/>
            <a:chOff x="3265765" y="2600193"/>
            <a:chExt cx="2550318" cy="2550318"/>
          </a:xfrm>
        </p:grpSpPr>
        <p:sp>
          <p:nvSpPr>
            <p:cNvPr id="41" name="Rectangle 40">
              <a:extLst>
                <a:ext uri="{FF2B5EF4-FFF2-40B4-BE49-F238E27FC236}">
                  <a16:creationId xmlns:a16="http://schemas.microsoft.com/office/drawing/2014/main" id="{C99D9CFD-1C85-52D4-AA8D-DD6E3D855536}"/>
                </a:ext>
              </a:extLst>
            </p:cNvPr>
            <p:cNvSpPr/>
            <p:nvPr/>
          </p:nvSpPr>
          <p:spPr>
            <a:xfrm>
              <a:off x="3265765"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42" name="Freeform: Shape 41">
              <a:extLst>
                <a:ext uri="{FF2B5EF4-FFF2-40B4-BE49-F238E27FC236}">
                  <a16:creationId xmlns:a16="http://schemas.microsoft.com/office/drawing/2014/main" id="{B45E2430-D67F-AED6-E0AA-208F436BB5B1}"/>
                </a:ext>
              </a:extLst>
            </p:cNvPr>
            <p:cNvSpPr/>
            <p:nvPr/>
          </p:nvSpPr>
          <p:spPr>
            <a:xfrm>
              <a:off x="3495294"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panose="020B0604020202020204"/>
                  <a:ea typeface="+mn-ea"/>
                  <a:cs typeface="+mn-cs"/>
                </a:rPr>
                <a:t>Corrosive</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3" name="Picture 4" descr="Corrosive substance - Wikipedia">
              <a:extLst>
                <a:ext uri="{FF2B5EF4-FFF2-40B4-BE49-F238E27FC236}">
                  <a16:creationId xmlns:a16="http://schemas.microsoft.com/office/drawing/2014/main" id="{21BA9DBC-2C8A-C2AE-8913-A0BDD0E2721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8865" y="2730179"/>
              <a:ext cx="1611450"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2"/>
          <p:cNvSpPr>
            <a:spLocks noGrp="1"/>
          </p:cNvSpPr>
          <p:nvPr>
            <p:ph sz="half" idx="1"/>
          </p:nvPr>
        </p:nvSpPr>
        <p:spPr>
          <a:xfrm>
            <a:off x="533400" y="4918810"/>
            <a:ext cx="1981200" cy="621758"/>
          </a:xfrm>
        </p:spPr>
        <p:txBody>
          <a:bodyPr>
            <a:normAutofit/>
          </a:bodyPr>
          <a:lstStyle/>
          <a:p>
            <a:pPr>
              <a:spcBef>
                <a:spcPct val="0"/>
              </a:spcBef>
              <a:buFontTx/>
              <a:buAutoNum type="arabicPeriod"/>
            </a:pPr>
            <a:endParaRPr lang="en-US" altLang="en-US"/>
          </a:p>
          <a:p>
            <a:pPr marL="0" indent="0">
              <a:spcBef>
                <a:spcPct val="0"/>
              </a:spcBef>
              <a:buNone/>
            </a:pPr>
            <a:endParaRPr lang="en-US" altLang="en-US"/>
          </a:p>
        </p:txBody>
      </p:sp>
      <p:grpSp>
        <p:nvGrpSpPr>
          <p:cNvPr id="23" name="Group 22">
            <a:extLst>
              <a:ext uri="{FF2B5EF4-FFF2-40B4-BE49-F238E27FC236}">
                <a16:creationId xmlns:a16="http://schemas.microsoft.com/office/drawing/2014/main" id="{A2B225A3-3834-8FED-81F8-CC03D383215D}"/>
              </a:ext>
            </a:extLst>
          </p:cNvPr>
          <p:cNvGrpSpPr/>
          <p:nvPr/>
        </p:nvGrpSpPr>
        <p:grpSpPr>
          <a:xfrm>
            <a:off x="7780042" y="4896336"/>
            <a:ext cx="1161506" cy="1253602"/>
            <a:chOff x="460414" y="2600193"/>
            <a:chExt cx="2550318" cy="2550318"/>
          </a:xfrm>
        </p:grpSpPr>
        <p:sp>
          <p:nvSpPr>
            <p:cNvPr id="44" name="Rectangle 43">
              <a:extLst>
                <a:ext uri="{FF2B5EF4-FFF2-40B4-BE49-F238E27FC236}">
                  <a16:creationId xmlns:a16="http://schemas.microsoft.com/office/drawing/2014/main" id="{BDC1F8DD-3119-08E2-2B40-112449335090}"/>
                </a:ext>
              </a:extLst>
            </p:cNvPr>
            <p:cNvSpPr/>
            <p:nvPr/>
          </p:nvSpPr>
          <p:spPr>
            <a:xfrm>
              <a:off x="460414" y="2600193"/>
              <a:ext cx="2550318" cy="204025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sp>
          <p:nvSpPr>
            <p:cNvPr id="45" name="Freeform: Shape 44">
              <a:extLst>
                <a:ext uri="{FF2B5EF4-FFF2-40B4-BE49-F238E27FC236}">
                  <a16:creationId xmlns:a16="http://schemas.microsoft.com/office/drawing/2014/main" id="{3779C306-5447-AAE6-8C87-CDE5BBCCCB26}"/>
                </a:ext>
              </a:extLst>
            </p:cNvPr>
            <p:cNvSpPr/>
            <p:nvPr/>
          </p:nvSpPr>
          <p:spPr>
            <a:xfrm>
              <a:off x="689943" y="4436422"/>
              <a:ext cx="2269783" cy="714089"/>
            </a:xfrm>
            <a:custGeom>
              <a:avLst/>
              <a:gdLst>
                <a:gd name="connsiteX0" fmla="*/ 0 w 2269783"/>
                <a:gd name="connsiteY0" fmla="*/ 0 h 714089"/>
                <a:gd name="connsiteX1" fmla="*/ 1324040 w 2269783"/>
                <a:gd name="connsiteY1" fmla="*/ 0 h 714089"/>
                <a:gd name="connsiteX2" fmla="*/ 1594523 w 2269783"/>
                <a:gd name="connsiteY2" fmla="*/ -76408 h 714089"/>
                <a:gd name="connsiteX3" fmla="*/ 1891486 w 2269783"/>
                <a:gd name="connsiteY3" fmla="*/ 0 h 714089"/>
                <a:gd name="connsiteX4" fmla="*/ 2269783 w 2269783"/>
                <a:gd name="connsiteY4" fmla="*/ 0 h 714089"/>
                <a:gd name="connsiteX5" fmla="*/ 2269783 w 2269783"/>
                <a:gd name="connsiteY5" fmla="*/ 119015 h 714089"/>
                <a:gd name="connsiteX6" fmla="*/ 2269783 w 2269783"/>
                <a:gd name="connsiteY6" fmla="*/ 119015 h 714089"/>
                <a:gd name="connsiteX7" fmla="*/ 2269783 w 2269783"/>
                <a:gd name="connsiteY7" fmla="*/ 297537 h 714089"/>
                <a:gd name="connsiteX8" fmla="*/ 2269783 w 2269783"/>
                <a:gd name="connsiteY8" fmla="*/ 714089 h 714089"/>
                <a:gd name="connsiteX9" fmla="*/ 1891486 w 2269783"/>
                <a:gd name="connsiteY9" fmla="*/ 714089 h 714089"/>
                <a:gd name="connsiteX10" fmla="*/ 1324040 w 2269783"/>
                <a:gd name="connsiteY10" fmla="*/ 714089 h 714089"/>
                <a:gd name="connsiteX11" fmla="*/ 1324040 w 2269783"/>
                <a:gd name="connsiteY11" fmla="*/ 714089 h 714089"/>
                <a:gd name="connsiteX12" fmla="*/ 0 w 2269783"/>
                <a:gd name="connsiteY12" fmla="*/ 714089 h 714089"/>
                <a:gd name="connsiteX13" fmla="*/ 0 w 2269783"/>
                <a:gd name="connsiteY13" fmla="*/ 297537 h 714089"/>
                <a:gd name="connsiteX14" fmla="*/ 0 w 2269783"/>
                <a:gd name="connsiteY14" fmla="*/ 119015 h 714089"/>
                <a:gd name="connsiteX15" fmla="*/ 0 w 2269783"/>
                <a:gd name="connsiteY15" fmla="*/ 119015 h 714089"/>
                <a:gd name="connsiteX16" fmla="*/ 0 w 2269783"/>
                <a:gd name="connsiteY16" fmla="*/ 0 h 7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83" h="714089">
                  <a:moveTo>
                    <a:pt x="0" y="0"/>
                  </a:moveTo>
                  <a:lnTo>
                    <a:pt x="1324040" y="0"/>
                  </a:lnTo>
                  <a:lnTo>
                    <a:pt x="1594523" y="-76408"/>
                  </a:lnTo>
                  <a:lnTo>
                    <a:pt x="1891486" y="0"/>
                  </a:lnTo>
                  <a:lnTo>
                    <a:pt x="2269783" y="0"/>
                  </a:lnTo>
                  <a:lnTo>
                    <a:pt x="2269783" y="119015"/>
                  </a:lnTo>
                  <a:lnTo>
                    <a:pt x="2269783" y="119015"/>
                  </a:lnTo>
                  <a:lnTo>
                    <a:pt x="2269783" y="297537"/>
                  </a:lnTo>
                  <a:lnTo>
                    <a:pt x="2269783" y="714089"/>
                  </a:lnTo>
                  <a:lnTo>
                    <a:pt x="1891486" y="714089"/>
                  </a:lnTo>
                  <a:lnTo>
                    <a:pt x="1324040" y="714089"/>
                  </a:lnTo>
                  <a:lnTo>
                    <a:pt x="1324040" y="714089"/>
                  </a:lnTo>
                  <a:lnTo>
                    <a:pt x="0" y="714089"/>
                  </a:lnTo>
                  <a:lnTo>
                    <a:pt x="0" y="297537"/>
                  </a:lnTo>
                  <a:lnTo>
                    <a:pt x="0" y="119015"/>
                  </a:lnTo>
                  <a:lnTo>
                    <a:pt x="0" y="11901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panose="020B0604020202020204"/>
                  <a:ea typeface="+mn-ea"/>
                  <a:cs typeface="+mn-cs"/>
                </a:rPr>
                <a:t>Ignitable</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6" name="Picture 3" descr="Combustibility and flammability - Wikipedia">
              <a:extLst>
                <a:ext uri="{FF2B5EF4-FFF2-40B4-BE49-F238E27FC236}">
                  <a16:creationId xmlns:a16="http://schemas.microsoft.com/office/drawing/2014/main" id="{8077A75F-E762-FD09-E556-32FBEB42848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859" y="2730179"/>
              <a:ext cx="1636790" cy="15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ontent Placeholder 2">
            <a:extLst>
              <a:ext uri="{FF2B5EF4-FFF2-40B4-BE49-F238E27FC236}">
                <a16:creationId xmlns:a16="http://schemas.microsoft.com/office/drawing/2014/main" id="{8BFEC377-F473-2CB4-7F3A-5F227D4251A5}"/>
              </a:ext>
            </a:extLst>
          </p:cNvPr>
          <p:cNvSpPr txBox="1">
            <a:spLocks/>
          </p:cNvSpPr>
          <p:nvPr/>
        </p:nvSpPr>
        <p:spPr>
          <a:xfrm>
            <a:off x="3502913" y="1806539"/>
            <a:ext cx="7988749" cy="43433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2800"/>
              <a:t>Most common toxins found in superfund sites</a:t>
            </a:r>
          </a:p>
          <a:p>
            <a:pPr marL="457200" indent="-457200">
              <a:spcBef>
                <a:spcPts val="0"/>
              </a:spcBef>
              <a:defRPr/>
            </a:pPr>
            <a:endParaRPr lang="en-US" sz="2800"/>
          </a:p>
          <a:p>
            <a:pPr marL="457200" indent="-457200">
              <a:spcBef>
                <a:spcPts val="0"/>
              </a:spcBef>
              <a:defRPr/>
            </a:pPr>
            <a:r>
              <a:rPr lang="en-US" sz="2800"/>
              <a:t>8 heavy metals</a:t>
            </a:r>
          </a:p>
          <a:p>
            <a:pPr marL="457200" indent="-457200">
              <a:spcBef>
                <a:spcPts val="0"/>
              </a:spcBef>
              <a:defRPr/>
            </a:pPr>
            <a:r>
              <a:rPr lang="en-US" sz="2800"/>
              <a:t>10 pesticides</a:t>
            </a:r>
          </a:p>
          <a:p>
            <a:pPr marL="457200" indent="-457200">
              <a:spcBef>
                <a:spcPts val="0"/>
              </a:spcBef>
              <a:defRPr/>
            </a:pPr>
            <a:r>
              <a:rPr lang="en-US" sz="2800"/>
              <a:t>22 organic chemicals</a:t>
            </a:r>
          </a:p>
          <a:p>
            <a:pPr marL="457200" indent="-457200">
              <a:spcBef>
                <a:spcPts val="0"/>
              </a:spcBef>
              <a:defRPr/>
            </a:pPr>
            <a:endParaRPr lang="en-US" sz="2800"/>
          </a:p>
          <a:p>
            <a:pPr marL="457200" indent="-457200">
              <a:spcBef>
                <a:spcPts val="0"/>
              </a:spcBef>
              <a:defRPr/>
            </a:pPr>
            <a:endParaRPr lang="en-US" sz="2800"/>
          </a:p>
          <a:p>
            <a:pPr marL="457200" indent="-457200">
              <a:spcBef>
                <a:spcPts val="0"/>
              </a:spcBef>
              <a:defRPr/>
            </a:pPr>
            <a:endParaRPr lang="en-US"/>
          </a:p>
        </p:txBody>
      </p:sp>
      <p:sp>
        <p:nvSpPr>
          <p:cNvPr id="3" name="Title 3">
            <a:extLst>
              <a:ext uri="{FF2B5EF4-FFF2-40B4-BE49-F238E27FC236}">
                <a16:creationId xmlns:a16="http://schemas.microsoft.com/office/drawing/2014/main" id="{4C4CD534-40D9-9393-F456-F8746136D9DE}"/>
              </a:ext>
            </a:extLst>
          </p:cNvPr>
          <p:cNvSpPr>
            <a:spLocks noGrp="1"/>
          </p:cNvSpPr>
          <p:nvPr>
            <p:ph type="title"/>
          </p:nvPr>
        </p:nvSpPr>
        <p:spPr>
          <a:xfrm>
            <a:off x="636660" y="114342"/>
            <a:ext cx="10972800" cy="1143000"/>
          </a:xfrm>
        </p:spPr>
        <p:txBody>
          <a:bodyPr/>
          <a:lstStyle/>
          <a:p>
            <a:r>
              <a:rPr lang="en-US" altLang="en-US"/>
              <a:t>Toxic – D004 to D043</a:t>
            </a:r>
            <a:endParaRPr lang="en-US"/>
          </a:p>
        </p:txBody>
      </p:sp>
    </p:spTree>
    <p:extLst>
      <p:ext uri="{BB962C8B-B14F-4D97-AF65-F5344CB8AC3E}">
        <p14:creationId xmlns:p14="http://schemas.microsoft.com/office/powerpoint/2010/main" val="3647579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if I generate wastewater?</a:t>
            </a:r>
          </a:p>
        </p:txBody>
      </p:sp>
      <p:graphicFrame>
        <p:nvGraphicFramePr>
          <p:cNvPr id="3" name="Object 9">
            <a:hlinkClick r:id="" action="ppaction://ole?verb=0"/>
          </p:cNvPr>
          <p:cNvGraphicFramePr>
            <a:graphicFrameLocks/>
          </p:cNvGraphicFramePr>
          <p:nvPr/>
        </p:nvGraphicFramePr>
        <p:xfrm>
          <a:off x="4140199" y="3113926"/>
          <a:ext cx="3276600" cy="3459163"/>
        </p:xfrm>
        <a:graphic>
          <a:graphicData uri="http://schemas.openxmlformats.org/presentationml/2006/ole">
            <mc:AlternateContent xmlns:mc="http://schemas.openxmlformats.org/markup-compatibility/2006">
              <mc:Choice xmlns:v="urn:schemas-microsoft-com:vml" Requires="v">
                <p:oleObj name="Clip" r:id="rId3" imgW="3276600" imgH="3459163" progId="MS_ClipArt_Gallery.2">
                  <p:embed/>
                </p:oleObj>
              </mc:Choice>
              <mc:Fallback>
                <p:oleObj name="Clip" r:id="rId3" imgW="3276600" imgH="3459163" progId="MS_ClipArt_Gallery.2">
                  <p:embed/>
                  <p:pic>
                    <p:nvPicPr>
                      <p:cNvPr id="3" name="Object 9">
                        <a:hlinkClick r:id="" action="ppaction://ole?verb=0"/>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199" y="3113926"/>
                        <a:ext cx="32766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Oval 11"/>
          <p:cNvSpPr>
            <a:spLocks noChangeArrowheads="1"/>
          </p:cNvSpPr>
          <p:nvPr/>
        </p:nvSpPr>
        <p:spPr bwMode="auto">
          <a:xfrm>
            <a:off x="4343399" y="3429000"/>
            <a:ext cx="158750" cy="63500"/>
          </a:xfrm>
          <a:prstGeom prst="ellipse">
            <a:avLst/>
          </a:prstGeom>
          <a:solidFill>
            <a:schemeClr val="accent3">
              <a:lumMod val="75000"/>
            </a:schemeClr>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 name="Oval 12"/>
          <p:cNvSpPr>
            <a:spLocks noChangeArrowheads="1"/>
          </p:cNvSpPr>
          <p:nvPr/>
        </p:nvSpPr>
        <p:spPr bwMode="auto">
          <a:xfrm>
            <a:off x="3962399" y="3124200"/>
            <a:ext cx="215900" cy="82550"/>
          </a:xfrm>
          <a:prstGeom prst="ellipse">
            <a:avLst/>
          </a:prstGeom>
          <a:solidFill>
            <a:schemeClr val="accent3">
              <a:lumMod val="75000"/>
            </a:schemeClr>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 name="Oval 13"/>
          <p:cNvSpPr>
            <a:spLocks noChangeArrowheads="1"/>
          </p:cNvSpPr>
          <p:nvPr/>
        </p:nvSpPr>
        <p:spPr bwMode="auto">
          <a:xfrm>
            <a:off x="3352799" y="2743200"/>
            <a:ext cx="368300" cy="120650"/>
          </a:xfrm>
          <a:prstGeom prst="ellipse">
            <a:avLst/>
          </a:prstGeom>
          <a:solidFill>
            <a:schemeClr val="accent3">
              <a:lumMod val="75000"/>
            </a:schemeClr>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Oval 15"/>
          <p:cNvSpPr>
            <a:spLocks noChangeArrowheads="1"/>
          </p:cNvSpPr>
          <p:nvPr/>
        </p:nvSpPr>
        <p:spPr bwMode="auto">
          <a:xfrm>
            <a:off x="2285999" y="1905000"/>
            <a:ext cx="1219200" cy="730250"/>
          </a:xfrm>
          <a:prstGeom prst="ellipse">
            <a:avLst/>
          </a:prstGeom>
          <a:solidFill>
            <a:schemeClr val="accent3">
              <a:lumMod val="75000"/>
            </a:schemeClr>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chemeClr val="bg1"/>
                </a:solidFill>
                <a:cs typeface="Arial" panose="020B0604020202020204" pitchFamily="34" charset="0"/>
              </a:rPr>
              <a:t>VSQG?</a:t>
            </a:r>
          </a:p>
        </p:txBody>
      </p:sp>
      <p:sp>
        <p:nvSpPr>
          <p:cNvPr id="8" name="Oval 17"/>
          <p:cNvSpPr>
            <a:spLocks noChangeArrowheads="1"/>
          </p:cNvSpPr>
          <p:nvPr/>
        </p:nvSpPr>
        <p:spPr bwMode="auto">
          <a:xfrm>
            <a:off x="5562599" y="2819399"/>
            <a:ext cx="215900" cy="164769"/>
          </a:xfrm>
          <a:prstGeom prst="ellipse">
            <a:avLst/>
          </a:prstGeom>
          <a:solidFill>
            <a:schemeClr val="accent6"/>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 name="Oval 18"/>
          <p:cNvSpPr>
            <a:spLocks noChangeArrowheads="1"/>
          </p:cNvSpPr>
          <p:nvPr/>
        </p:nvSpPr>
        <p:spPr bwMode="auto">
          <a:xfrm>
            <a:off x="5486399" y="2590799"/>
            <a:ext cx="349250" cy="167833"/>
          </a:xfrm>
          <a:prstGeom prst="ellipse">
            <a:avLst/>
          </a:prstGeom>
          <a:solidFill>
            <a:schemeClr val="accent6"/>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 name="Oval 19"/>
          <p:cNvSpPr>
            <a:spLocks noChangeArrowheads="1"/>
          </p:cNvSpPr>
          <p:nvPr/>
        </p:nvSpPr>
        <p:spPr bwMode="auto">
          <a:xfrm>
            <a:off x="5410199" y="2285999"/>
            <a:ext cx="481315" cy="167833"/>
          </a:xfrm>
          <a:prstGeom prst="ellipse">
            <a:avLst/>
          </a:prstGeom>
          <a:solidFill>
            <a:schemeClr val="accent6"/>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Oval 20"/>
          <p:cNvSpPr>
            <a:spLocks noChangeArrowheads="1"/>
          </p:cNvSpPr>
          <p:nvPr/>
        </p:nvSpPr>
        <p:spPr bwMode="auto">
          <a:xfrm>
            <a:off x="5029199" y="1524000"/>
            <a:ext cx="1219200" cy="539750"/>
          </a:xfrm>
          <a:prstGeom prst="ellipse">
            <a:avLst/>
          </a:prstGeom>
          <a:solidFill>
            <a:schemeClr val="accent6"/>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chemeClr val="bg1"/>
                </a:solidFill>
                <a:cs typeface="Arial" panose="020B0604020202020204" pitchFamily="34" charset="0"/>
              </a:rPr>
              <a:t>SQG?</a:t>
            </a:r>
          </a:p>
        </p:txBody>
      </p:sp>
      <p:sp>
        <p:nvSpPr>
          <p:cNvPr id="12" name="Oval 22"/>
          <p:cNvSpPr>
            <a:spLocks noChangeArrowheads="1"/>
          </p:cNvSpPr>
          <p:nvPr/>
        </p:nvSpPr>
        <p:spPr bwMode="auto">
          <a:xfrm flipV="1">
            <a:off x="6465144" y="3200069"/>
            <a:ext cx="215900" cy="82550"/>
          </a:xfrm>
          <a:prstGeom prst="ellipse">
            <a:avLst/>
          </a:prstGeom>
          <a:solidFill>
            <a:schemeClr val="accent4"/>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Oval 23"/>
          <p:cNvSpPr>
            <a:spLocks noChangeArrowheads="1"/>
          </p:cNvSpPr>
          <p:nvPr/>
        </p:nvSpPr>
        <p:spPr bwMode="auto">
          <a:xfrm>
            <a:off x="6846144" y="2901618"/>
            <a:ext cx="215900" cy="212307"/>
          </a:xfrm>
          <a:prstGeom prst="ellipse">
            <a:avLst/>
          </a:prstGeom>
          <a:solidFill>
            <a:schemeClr val="accent4"/>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4" name="Oval 24"/>
          <p:cNvSpPr>
            <a:spLocks noChangeArrowheads="1"/>
          </p:cNvSpPr>
          <p:nvPr/>
        </p:nvSpPr>
        <p:spPr bwMode="auto">
          <a:xfrm>
            <a:off x="7227144" y="2673019"/>
            <a:ext cx="368300" cy="120650"/>
          </a:xfrm>
          <a:prstGeom prst="ellipse">
            <a:avLst/>
          </a:prstGeom>
          <a:solidFill>
            <a:schemeClr val="accent4"/>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Oval 25"/>
          <p:cNvSpPr>
            <a:spLocks noChangeArrowheads="1"/>
          </p:cNvSpPr>
          <p:nvPr/>
        </p:nvSpPr>
        <p:spPr bwMode="auto">
          <a:xfrm>
            <a:off x="7760544" y="1834819"/>
            <a:ext cx="1524000" cy="654050"/>
          </a:xfrm>
          <a:prstGeom prst="ellipse">
            <a:avLst/>
          </a:prstGeom>
          <a:solidFill>
            <a:schemeClr val="accent4"/>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chemeClr val="bg1"/>
                </a:solidFill>
                <a:cs typeface="Arial" panose="020B0604020202020204" pitchFamily="34" charset="0"/>
              </a:rPr>
              <a:t>LQG?</a:t>
            </a:r>
          </a:p>
        </p:txBody>
      </p:sp>
    </p:spTree>
    <p:extLst>
      <p:ext uri="{BB962C8B-B14F-4D97-AF65-F5344CB8AC3E}">
        <p14:creationId xmlns:p14="http://schemas.microsoft.com/office/powerpoint/2010/main" val="1400964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6656-2A0A-893D-02A1-651124AB0FCC}"/>
              </a:ext>
            </a:extLst>
          </p:cNvPr>
          <p:cNvSpPr>
            <a:spLocks noGrp="1"/>
          </p:cNvSpPr>
          <p:nvPr>
            <p:ph type="title"/>
          </p:nvPr>
        </p:nvSpPr>
        <p:spPr>
          <a:xfrm>
            <a:off x="152400" y="160336"/>
            <a:ext cx="12039600" cy="1143000"/>
          </a:xfrm>
        </p:spPr>
        <p:txBody>
          <a:bodyPr anchor="ctr">
            <a:noAutofit/>
          </a:bodyPr>
          <a:lstStyle/>
          <a:p>
            <a:r>
              <a:rPr lang="en-US" sz="3600">
                <a:solidFill>
                  <a:srgbClr val="00907E"/>
                </a:solidFill>
              </a:rPr>
              <a:t>Let’s Take a Moment to Recalibrate Our Brains</a:t>
            </a:r>
          </a:p>
        </p:txBody>
      </p:sp>
      <p:pic>
        <p:nvPicPr>
          <p:cNvPr id="5" name="Content Placeholder 4">
            <a:extLst>
              <a:ext uri="{FF2B5EF4-FFF2-40B4-BE49-F238E27FC236}">
                <a16:creationId xmlns:a16="http://schemas.microsoft.com/office/drawing/2014/main" id="{0E3DCEC2-2786-2CB6-AD11-CED894E055D5}"/>
              </a:ext>
              <a:ext uri="{C183D7F6-B498-43B3-948B-1728B52AA6E4}">
                <adec:decorative xmlns:adec="http://schemas.microsoft.com/office/drawing/2017/decorative" val="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1843882"/>
            <a:ext cx="5384800" cy="4038600"/>
          </a:xfrm>
          <a:noFill/>
        </p:spPr>
      </p:pic>
      <p:sp>
        <p:nvSpPr>
          <p:cNvPr id="10" name="Content Placeholder 3">
            <a:extLst>
              <a:ext uri="{FF2B5EF4-FFF2-40B4-BE49-F238E27FC236}">
                <a16:creationId xmlns:a16="http://schemas.microsoft.com/office/drawing/2014/main" id="{F13FFB87-0180-62ED-B64F-A26D08F77184}"/>
              </a:ext>
            </a:extLst>
          </p:cNvPr>
          <p:cNvSpPr>
            <a:spLocks noGrp="1"/>
          </p:cNvSpPr>
          <p:nvPr>
            <p:ph sz="half" idx="2"/>
          </p:nvPr>
        </p:nvSpPr>
        <p:spPr>
          <a:xfrm>
            <a:off x="6197600" y="1600201"/>
            <a:ext cx="5384800" cy="4525963"/>
          </a:xfrm>
        </p:spPr>
        <p:txBody>
          <a:bodyPr>
            <a:normAutofit lnSpcReduction="10000"/>
          </a:bodyPr>
          <a:lstStyle/>
          <a:p>
            <a:r>
              <a:rPr lang="en-US"/>
              <a:t>RCRA uses </a:t>
            </a:r>
            <a:r>
              <a:rPr lang="en-US" b="1">
                <a:ln w="13462">
                  <a:solidFill>
                    <a:schemeClr val="bg1"/>
                  </a:solidFill>
                  <a:prstDash val="solid"/>
                </a:ln>
                <a:solidFill>
                  <a:schemeClr val="tx1">
                    <a:lumMod val="85000"/>
                    <a:lumOff val="15000"/>
                  </a:schemeClr>
                </a:solidFill>
                <a:effectLst>
                  <a:glow rad="228600">
                    <a:schemeClr val="accent5">
                      <a:satMod val="175000"/>
                      <a:alpha val="40000"/>
                    </a:schemeClr>
                  </a:glow>
                  <a:outerShdw dist="38100" dir="2700000" algn="bl" rotWithShape="0">
                    <a:schemeClr val="accent5"/>
                  </a:outerShdw>
                </a:effectLst>
              </a:rPr>
              <a:t>EXEMPTIONS</a:t>
            </a:r>
            <a:endParaRPr lang="en-US">
              <a:effectLst>
                <a:glow rad="228600">
                  <a:schemeClr val="accent5">
                    <a:satMod val="175000"/>
                    <a:alpha val="40000"/>
                  </a:schemeClr>
                </a:glow>
                <a:outerShdw dist="38100" dir="2700000" algn="bl" rotWithShape="0">
                  <a:schemeClr val="accent5"/>
                </a:outerShdw>
              </a:effectLst>
            </a:endParaRPr>
          </a:p>
          <a:p>
            <a:endParaRPr lang="en-US"/>
          </a:p>
          <a:p>
            <a:r>
              <a:rPr lang="en-US"/>
              <a:t>“does not apply” means </a:t>
            </a:r>
            <a:r>
              <a:rPr lang="en-US" i="1"/>
              <a:t>the exemption</a:t>
            </a:r>
            <a:r>
              <a:rPr lang="en-US"/>
              <a:t> does not apply</a:t>
            </a:r>
          </a:p>
          <a:p>
            <a:pPr lvl="1"/>
            <a:r>
              <a:rPr lang="en-US"/>
              <a:t>Therefore, RCRA rules may apply</a:t>
            </a:r>
          </a:p>
          <a:p>
            <a:pPr lvl="1"/>
            <a:endParaRPr lang="en-US"/>
          </a:p>
          <a:p>
            <a:r>
              <a:rPr lang="en-US"/>
              <a:t>“applies” means the exemption does apply</a:t>
            </a:r>
          </a:p>
          <a:p>
            <a:pPr lvl="1"/>
            <a:r>
              <a:rPr lang="en-US"/>
              <a:t>Exempt from RCRA rules</a:t>
            </a:r>
          </a:p>
        </p:txBody>
      </p:sp>
    </p:spTree>
    <p:extLst>
      <p:ext uri="{BB962C8B-B14F-4D97-AF65-F5344CB8AC3E}">
        <p14:creationId xmlns:p14="http://schemas.microsoft.com/office/powerpoint/2010/main" val="3503722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B6C93-F263-DFAC-6AF8-4B17173DC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5E9E7-B9AE-811C-3972-790098D52EA8}"/>
              </a:ext>
            </a:extLst>
          </p:cNvPr>
          <p:cNvSpPr>
            <a:spLocks noGrp="1"/>
          </p:cNvSpPr>
          <p:nvPr>
            <p:ph type="title"/>
          </p:nvPr>
        </p:nvSpPr>
        <p:spPr/>
        <p:txBody>
          <a:bodyPr>
            <a:normAutofit/>
          </a:bodyPr>
          <a:lstStyle/>
          <a:p>
            <a:r>
              <a:rPr lang="en-US" altLang="en-US"/>
              <a:t>Wastewater Treatment Unit Exemption</a:t>
            </a:r>
            <a:endParaRPr lang="en-US"/>
          </a:p>
        </p:txBody>
      </p:sp>
      <p:sp>
        <p:nvSpPr>
          <p:cNvPr id="4" name="Content Placeholder 3">
            <a:extLst>
              <a:ext uri="{FF2B5EF4-FFF2-40B4-BE49-F238E27FC236}">
                <a16:creationId xmlns:a16="http://schemas.microsoft.com/office/drawing/2014/main" id="{01BCFE4D-AECB-9FD8-9BC7-4AEE1699D449}"/>
              </a:ext>
            </a:extLst>
          </p:cNvPr>
          <p:cNvSpPr>
            <a:spLocks noGrp="1"/>
          </p:cNvSpPr>
          <p:nvPr>
            <p:ph sz="half" idx="1"/>
          </p:nvPr>
        </p:nvSpPr>
        <p:spPr>
          <a:xfrm>
            <a:off x="609600" y="1642592"/>
            <a:ext cx="3352800" cy="2396008"/>
          </a:xfrm>
        </p:spPr>
        <p:txBody>
          <a:bodyPr>
            <a:normAutofit/>
          </a:bodyPr>
          <a:lstStyle/>
          <a:p>
            <a:pPr marL="0" indent="0">
              <a:buNone/>
              <a:defRPr/>
            </a:pPr>
            <a:r>
              <a:rPr lang="en-US" sz="3200"/>
              <a:t>40 CFR § 260.10</a:t>
            </a:r>
          </a:p>
          <a:p>
            <a:pPr marL="0" indent="0">
              <a:buNone/>
            </a:pPr>
            <a:r>
              <a:rPr lang="en-US" sz="2000"/>
              <a:t>Wastewater Treatment Unit means a device which:</a:t>
            </a:r>
          </a:p>
        </p:txBody>
      </p:sp>
      <p:graphicFrame>
        <p:nvGraphicFramePr>
          <p:cNvPr id="5" name="Diagram 4">
            <a:extLst>
              <a:ext uri="{FF2B5EF4-FFF2-40B4-BE49-F238E27FC236}">
                <a16:creationId xmlns:a16="http://schemas.microsoft.com/office/drawing/2014/main" id="{98618ADC-B7E5-0D11-457B-F923A23E625C}"/>
              </a:ext>
            </a:extLst>
          </p:cNvPr>
          <p:cNvGraphicFramePr/>
          <p:nvPr/>
        </p:nvGraphicFramePr>
        <p:xfrm>
          <a:off x="3962400" y="1500785"/>
          <a:ext cx="7543800" cy="445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714284"/>
      </p:ext>
    </p:extLst>
  </p:cSld>
  <p:clrMapOvr>
    <a:masterClrMapping/>
  </p:clrMapOvr>
  <mc:AlternateContent xmlns:mc="http://schemas.openxmlformats.org/markup-compatibility/2006" xmlns:p14="http://schemas.microsoft.com/office/powerpoint/2010/main">
    <mc:Choice Requires="p14">
      <p:transition spd="slow" p14:dur="2000" advTm="83974"/>
    </mc:Choice>
    <mc:Fallback xmlns="">
      <p:transition spd="slow" advTm="8397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5682-82FC-25E8-6D04-EA0395277BC4}"/>
              </a:ext>
            </a:extLst>
          </p:cNvPr>
          <p:cNvSpPr>
            <a:spLocks noGrp="1"/>
          </p:cNvSpPr>
          <p:nvPr>
            <p:ph type="title"/>
          </p:nvPr>
        </p:nvSpPr>
        <p:spPr/>
        <p:txBody>
          <a:bodyPr/>
          <a:lstStyle/>
          <a:p>
            <a:r>
              <a:rPr lang="en-US"/>
              <a:t>Wastewater Treatment Unit Exemptions</a:t>
            </a:r>
          </a:p>
        </p:txBody>
      </p:sp>
      <p:sp>
        <p:nvSpPr>
          <p:cNvPr id="3" name="Content Placeholder 2">
            <a:extLst>
              <a:ext uri="{FF2B5EF4-FFF2-40B4-BE49-F238E27FC236}">
                <a16:creationId xmlns:a16="http://schemas.microsoft.com/office/drawing/2014/main" id="{A2FC8334-4273-1428-2B2A-B346640B961F}"/>
              </a:ext>
            </a:extLst>
          </p:cNvPr>
          <p:cNvSpPr>
            <a:spLocks noGrp="1"/>
          </p:cNvSpPr>
          <p:nvPr>
            <p:ph sz="half" idx="1"/>
          </p:nvPr>
        </p:nvSpPr>
        <p:spPr/>
        <p:txBody>
          <a:bodyPr>
            <a:normAutofit/>
          </a:bodyPr>
          <a:lstStyle/>
          <a:p>
            <a:r>
              <a:rPr lang="en-US"/>
              <a:t>Must be subject to regulation under the CWA</a:t>
            </a:r>
          </a:p>
          <a:p>
            <a:r>
              <a:rPr lang="en-US"/>
              <a:t>Must treat a hazardous waste</a:t>
            </a:r>
          </a:p>
          <a:p>
            <a:r>
              <a:rPr lang="en-US"/>
              <a:t>Must meet RCRA definitions of a tank or tank system</a:t>
            </a:r>
          </a:p>
        </p:txBody>
      </p:sp>
      <p:sp>
        <p:nvSpPr>
          <p:cNvPr id="4" name="Content Placeholder 3">
            <a:extLst>
              <a:ext uri="{FF2B5EF4-FFF2-40B4-BE49-F238E27FC236}">
                <a16:creationId xmlns:a16="http://schemas.microsoft.com/office/drawing/2014/main" id="{C6AED1C7-38F6-39EB-EB7C-57114D2BC10F}"/>
              </a:ext>
            </a:extLst>
          </p:cNvPr>
          <p:cNvSpPr>
            <a:spLocks noGrp="1"/>
          </p:cNvSpPr>
          <p:nvPr>
            <p:ph sz="half" idx="2"/>
          </p:nvPr>
        </p:nvSpPr>
        <p:spPr/>
        <p:txBody>
          <a:bodyPr>
            <a:normAutofit/>
          </a:bodyPr>
          <a:lstStyle/>
          <a:p>
            <a:r>
              <a:rPr lang="en-US" sz="1800"/>
              <a:t>". . . the wastewater treatment unit exemption is intended to cover only tank systems that are part of a wastewater treatment facility that (1) produces a treated wastewater effluent which is discharged into surface waters or into a POTW sewer system and therefore is subject to the NPDES or pretreatment requirements of the Clean Water Act, or (2) produces no treated wastewater effluent as a direct result of such requirements." </a:t>
            </a:r>
          </a:p>
          <a:p>
            <a:endParaRPr lang="en-US"/>
          </a:p>
        </p:txBody>
      </p:sp>
    </p:spTree>
    <p:extLst>
      <p:ext uri="{BB962C8B-B14F-4D97-AF65-F5344CB8AC3E}">
        <p14:creationId xmlns:p14="http://schemas.microsoft.com/office/powerpoint/2010/main" val="20015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90600"/>
          </a:xfrm>
        </p:spPr>
        <p:txBody>
          <a:bodyPr>
            <a:noAutofit/>
          </a:bodyPr>
          <a:lstStyle/>
          <a:p>
            <a:r>
              <a:rPr lang="en-US" altLang="en-US">
                <a:ea typeface="Cambria Math" panose="02040503050406030204" pitchFamily="18" charset="0"/>
              </a:rPr>
              <a:t>RCRA</a:t>
            </a:r>
            <a:r>
              <a:rPr lang="en-US" altLang="en-US" sz="4000">
                <a:ea typeface="Cambria Math" panose="02040503050406030204" pitchFamily="18" charset="0"/>
              </a:rPr>
              <a:t>: </a:t>
            </a:r>
            <a:r>
              <a:rPr lang="en-US" altLang="en-US" sz="3600">
                <a:ea typeface="Cambria Math" panose="02040503050406030204" pitchFamily="18" charset="0"/>
              </a:rPr>
              <a:t>Resource Conservation and Recovery Act</a:t>
            </a:r>
            <a:endParaRPr lang="en-US" sz="3600"/>
          </a:p>
        </p:txBody>
      </p:sp>
      <p:graphicFrame>
        <p:nvGraphicFramePr>
          <p:cNvPr id="5" name="Content Placeholder 4">
            <a:extLst>
              <a:ext uri="{FF2B5EF4-FFF2-40B4-BE49-F238E27FC236}">
                <a16:creationId xmlns:a16="http://schemas.microsoft.com/office/drawing/2014/main" id="{12FD6BB9-4E07-3D89-6D15-68836F519F64}"/>
              </a:ext>
            </a:extLst>
          </p:cNvPr>
          <p:cNvGraphicFramePr>
            <a:graphicFrameLocks noGrp="1"/>
          </p:cNvGraphicFramePr>
          <p:nvPr>
            <p:ph idx="1"/>
          </p:nvPr>
        </p:nvGraphicFramePr>
        <p:xfrm>
          <a:off x="609600" y="1600201"/>
          <a:ext cx="6324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descr="Stacks of barre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a:xfrm>
            <a:off x="7308448" y="1676400"/>
            <a:ext cx="4003296" cy="4419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54791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BA844-270A-50A2-CBB5-86B7EBF96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2263A-1569-6C7F-0DCF-DB06291CF84E}"/>
              </a:ext>
            </a:extLst>
          </p:cNvPr>
          <p:cNvSpPr>
            <a:spLocks noGrp="1"/>
          </p:cNvSpPr>
          <p:nvPr>
            <p:ph type="title"/>
          </p:nvPr>
        </p:nvSpPr>
        <p:spPr/>
        <p:txBody>
          <a:bodyPr/>
          <a:lstStyle/>
          <a:p>
            <a:r>
              <a:rPr lang="en-US"/>
              <a:t>Evaporation</a:t>
            </a:r>
          </a:p>
        </p:txBody>
      </p:sp>
      <p:sp>
        <p:nvSpPr>
          <p:cNvPr id="3" name="Content Placeholder 2">
            <a:extLst>
              <a:ext uri="{FF2B5EF4-FFF2-40B4-BE49-F238E27FC236}">
                <a16:creationId xmlns:a16="http://schemas.microsoft.com/office/drawing/2014/main" id="{4433AD11-3EEE-57FE-DDB9-BF6601FA05B0}"/>
              </a:ext>
            </a:extLst>
          </p:cNvPr>
          <p:cNvSpPr>
            <a:spLocks noGrp="1"/>
          </p:cNvSpPr>
          <p:nvPr>
            <p:ph sz="half" idx="1"/>
          </p:nvPr>
        </p:nvSpPr>
        <p:spPr/>
        <p:txBody>
          <a:bodyPr>
            <a:normAutofit/>
          </a:bodyPr>
          <a:lstStyle/>
          <a:p>
            <a:r>
              <a:rPr lang="en-US" sz="1600"/>
              <a:t>RO12923</a:t>
            </a:r>
          </a:p>
          <a:p>
            <a:r>
              <a:rPr lang="en-US" sz="1600"/>
              <a:t>RO11840</a:t>
            </a:r>
          </a:p>
        </p:txBody>
      </p:sp>
      <p:sp>
        <p:nvSpPr>
          <p:cNvPr id="4" name="Content Placeholder 3">
            <a:extLst>
              <a:ext uri="{FF2B5EF4-FFF2-40B4-BE49-F238E27FC236}">
                <a16:creationId xmlns:a16="http://schemas.microsoft.com/office/drawing/2014/main" id="{F229199D-AB6E-C1C4-AE5B-1DF718065E1C}"/>
              </a:ext>
            </a:extLst>
          </p:cNvPr>
          <p:cNvSpPr>
            <a:spLocks noGrp="1"/>
          </p:cNvSpPr>
          <p:nvPr>
            <p:ph sz="half" idx="2"/>
          </p:nvPr>
        </p:nvSpPr>
        <p:spPr/>
        <p:txBody>
          <a:bodyPr>
            <a:normAutofit/>
          </a:bodyPr>
          <a:lstStyle/>
          <a:p>
            <a:r>
              <a:rPr lang="en-US" sz="1600"/>
              <a:t>Evaporation of water through mist or heat as part of a non-discharge is acceptable </a:t>
            </a:r>
            <a:r>
              <a:rPr lang="en-US" sz="1600" b="1"/>
              <a:t>only </a:t>
            </a:r>
            <a:r>
              <a:rPr lang="en-US" sz="1600"/>
              <a:t>to reduce volume of waste.</a:t>
            </a:r>
          </a:p>
          <a:p>
            <a:r>
              <a:rPr lang="en-US" sz="1600"/>
              <a:t>Generator must be confident that only water is being evaporated, and not other wastes</a:t>
            </a:r>
          </a:p>
          <a:p>
            <a:r>
              <a:rPr lang="en-US" sz="1600"/>
              <a:t>Any release of hazardous waste or hazardous waste constituents to the air or the environment is considered disposal, and requires a RCRA permit</a:t>
            </a:r>
          </a:p>
        </p:txBody>
      </p:sp>
      <p:pic>
        <p:nvPicPr>
          <p:cNvPr id="6" name="Picture 5" descr="Industrial smokestack">
            <a:extLst>
              <a:ext uri="{FF2B5EF4-FFF2-40B4-BE49-F238E27FC236}">
                <a16:creationId xmlns:a16="http://schemas.microsoft.com/office/drawing/2014/main" id="{49162485-B250-910D-8A29-EABF4DDD06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437622"/>
            <a:ext cx="5384800" cy="3589867"/>
          </a:xfrm>
          <a:prstGeom prst="rect">
            <a:avLst/>
          </a:prstGeom>
        </p:spPr>
      </p:pic>
    </p:spTree>
    <p:extLst>
      <p:ext uri="{BB962C8B-B14F-4D97-AF65-F5344CB8AC3E}">
        <p14:creationId xmlns:p14="http://schemas.microsoft.com/office/powerpoint/2010/main" val="214651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7586-5AAA-4902-AF3D-656AF70223D6}"/>
              </a:ext>
            </a:extLst>
          </p:cNvPr>
          <p:cNvSpPr>
            <a:spLocks noGrp="1"/>
          </p:cNvSpPr>
          <p:nvPr>
            <p:ph type="title"/>
          </p:nvPr>
        </p:nvSpPr>
        <p:spPr/>
        <p:txBody>
          <a:bodyPr/>
          <a:lstStyle/>
          <a:p>
            <a:pPr algn="l"/>
            <a:r>
              <a:rPr lang="en-US" b="1"/>
              <a:t>Takeaways</a:t>
            </a:r>
          </a:p>
        </p:txBody>
      </p:sp>
      <p:sp>
        <p:nvSpPr>
          <p:cNvPr id="3" name="Content Placeholder 2">
            <a:extLst>
              <a:ext uri="{FF2B5EF4-FFF2-40B4-BE49-F238E27FC236}">
                <a16:creationId xmlns:a16="http://schemas.microsoft.com/office/drawing/2014/main" id="{F2F3DCD9-4408-4FEE-952B-386787F26B00}"/>
              </a:ext>
            </a:extLst>
          </p:cNvPr>
          <p:cNvSpPr>
            <a:spLocks noGrp="1"/>
          </p:cNvSpPr>
          <p:nvPr>
            <p:ph idx="1"/>
          </p:nvPr>
        </p:nvSpPr>
        <p:spPr/>
        <p:txBody>
          <a:bodyPr>
            <a:normAutofit/>
          </a:bodyPr>
          <a:lstStyle/>
          <a:p>
            <a:pPr marL="0" marR="0" indent="0">
              <a:spcBef>
                <a:spcPts val="600"/>
              </a:spcBef>
              <a:spcAft>
                <a:spcPts val="600"/>
              </a:spcAft>
              <a:buNone/>
            </a:pPr>
            <a:r>
              <a:rPr lang="en-US" sz="1800" b="1">
                <a:solidFill>
                  <a:srgbClr val="000000"/>
                </a:solidFill>
                <a:effectLst/>
                <a:latin typeface="Arial" panose="020B0604020202020204" pitchFamily="34" charset="0"/>
              </a:rPr>
              <a:t>Applies to units on site</a:t>
            </a:r>
          </a:p>
          <a:p>
            <a:pPr>
              <a:spcBef>
                <a:spcPts val="600"/>
              </a:spcBef>
              <a:spcAft>
                <a:spcPts val="600"/>
              </a:spcAft>
            </a:pPr>
            <a:r>
              <a:rPr lang="en-US" sz="1800">
                <a:solidFill>
                  <a:srgbClr val="000000"/>
                </a:solidFill>
              </a:rPr>
              <a:t>Must be subject to CWA requirements</a:t>
            </a:r>
            <a:endParaRPr lang="en-US" sz="1800">
              <a:solidFill>
                <a:srgbClr val="000000"/>
              </a:solidFill>
              <a:effectLst/>
              <a:latin typeface="Arial" panose="020B0604020202020204" pitchFamily="34" charset="0"/>
            </a:endParaRPr>
          </a:p>
          <a:p>
            <a:pPr>
              <a:spcBef>
                <a:spcPts val="600"/>
              </a:spcBef>
              <a:spcAft>
                <a:spcPts val="600"/>
              </a:spcAft>
            </a:pPr>
            <a:r>
              <a:rPr lang="en-US" sz="1800">
                <a:solidFill>
                  <a:srgbClr val="000000"/>
                </a:solidFill>
                <a:effectLst/>
                <a:latin typeface="Arial" panose="020B0604020202020204" pitchFamily="34" charset="0"/>
              </a:rPr>
              <a:t>Must be managed on site in tanks</a:t>
            </a:r>
          </a:p>
          <a:p>
            <a:pPr>
              <a:spcBef>
                <a:spcPts val="600"/>
              </a:spcBef>
              <a:spcAft>
                <a:spcPts val="600"/>
              </a:spcAft>
            </a:pPr>
            <a:r>
              <a:rPr lang="en-US" sz="1800">
                <a:solidFill>
                  <a:srgbClr val="000000"/>
                </a:solidFill>
              </a:rPr>
              <a:t>The unit is exempt from RCRA permitting requirements, the waste is still subject to RCRA</a:t>
            </a:r>
          </a:p>
          <a:p>
            <a:pPr>
              <a:spcBef>
                <a:spcPts val="600"/>
              </a:spcBef>
              <a:spcAft>
                <a:spcPts val="600"/>
              </a:spcAft>
            </a:pPr>
            <a:r>
              <a:rPr lang="en-US" sz="1800">
                <a:solidFill>
                  <a:srgbClr val="000000"/>
                </a:solidFill>
                <a:effectLst/>
                <a:latin typeface="Arial" panose="020B0604020202020204" pitchFamily="34" charset="0"/>
              </a:rPr>
              <a:t>Residues and slu</a:t>
            </a:r>
            <a:r>
              <a:rPr lang="en-US" sz="1800">
                <a:solidFill>
                  <a:srgbClr val="000000"/>
                </a:solidFill>
              </a:rPr>
              <a:t>dges are not covered by the exemptions, only treated wastewater</a:t>
            </a:r>
            <a:endParaRPr lang="en-US" sz="1800">
              <a:solidFill>
                <a:srgbClr val="000000"/>
              </a:solidFill>
              <a:effectLst/>
              <a:latin typeface="Arial" panose="020B0604020202020204" pitchFamily="34" charset="0"/>
            </a:endParaRPr>
          </a:p>
          <a:p>
            <a:endParaRPr lang="en-US"/>
          </a:p>
        </p:txBody>
      </p:sp>
    </p:spTree>
    <p:extLst>
      <p:ext uri="{BB962C8B-B14F-4D97-AF65-F5344CB8AC3E}">
        <p14:creationId xmlns:p14="http://schemas.microsoft.com/office/powerpoint/2010/main" val="362260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lstStyle/>
          <a:p>
            <a:r>
              <a:rPr lang="en-US"/>
              <a:t>WWTU Exemption Applicability</a:t>
            </a:r>
          </a:p>
        </p:txBody>
      </p:sp>
      <p:graphicFrame>
        <p:nvGraphicFramePr>
          <p:cNvPr id="4" name="Content Placeholder 3">
            <a:extLst>
              <a:ext uri="{FF2B5EF4-FFF2-40B4-BE49-F238E27FC236}">
                <a16:creationId xmlns:a16="http://schemas.microsoft.com/office/drawing/2014/main" id="{B44A3065-D0E2-F209-649D-5EEDC6A32FA2}"/>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FAC59729-4368-1C90-1B23-8DD3DC0B33C5}"/>
              </a:ext>
            </a:extLst>
          </p:cNvPr>
          <p:cNvPicPr>
            <a:picLocks noChangeAspect="1"/>
          </p:cNvPicPr>
          <p:nvPr/>
        </p:nvPicPr>
        <p:blipFill>
          <a:blip r:embed="rId7"/>
          <a:stretch>
            <a:fillRect/>
          </a:stretch>
        </p:blipFill>
        <p:spPr>
          <a:xfrm flipH="1">
            <a:off x="3200400" y="4953000"/>
            <a:ext cx="304800" cy="792549"/>
          </a:xfrm>
          <a:prstGeom prst="rect">
            <a:avLst/>
          </a:prstGeom>
        </p:spPr>
      </p:pic>
      <p:cxnSp>
        <p:nvCxnSpPr>
          <p:cNvPr id="12" name="Connector: Elbow 11">
            <a:extLst>
              <a:ext uri="{FF2B5EF4-FFF2-40B4-BE49-F238E27FC236}">
                <a16:creationId xmlns:a16="http://schemas.microsoft.com/office/drawing/2014/main" id="{255189C2-02BA-3516-2649-EF087E327E53}"/>
              </a:ext>
            </a:extLst>
          </p:cNvPr>
          <p:cNvCxnSpPr/>
          <p:nvPr/>
        </p:nvCxnSpPr>
        <p:spPr>
          <a:xfrm rot="10800000" flipV="1">
            <a:off x="6019800" y="3733800"/>
            <a:ext cx="2133600" cy="1752600"/>
          </a:xfrm>
          <a:prstGeom prst="bentConnector3">
            <a:avLst/>
          </a:prstGeom>
          <a:ln w="31750"/>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22822B3-9912-DDF3-B3F8-0488D757C4C3}"/>
              </a:ext>
            </a:extLst>
          </p:cNvPr>
          <p:cNvCxnSpPr/>
          <p:nvPr/>
        </p:nvCxnSpPr>
        <p:spPr>
          <a:xfrm rot="10800000" flipV="1">
            <a:off x="6019800" y="3733800"/>
            <a:ext cx="4267201" cy="2133600"/>
          </a:xfrm>
          <a:prstGeom prst="bentConnector3">
            <a:avLst>
              <a:gd name="adj1" fmla="val 34563"/>
            </a:avLst>
          </a:prstGeom>
          <a:ln w="254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BD51BAF-FA50-FF7E-C9C4-A00B465FEB9B}"/>
              </a:ext>
            </a:extLst>
          </p:cNvPr>
          <p:cNvSpPr txBox="1"/>
          <p:nvPr/>
        </p:nvSpPr>
        <p:spPr>
          <a:xfrm>
            <a:off x="2895600" y="4870772"/>
            <a:ext cx="609600" cy="369332"/>
          </a:xfrm>
          <a:prstGeom prst="rect">
            <a:avLst/>
          </a:prstGeom>
          <a:noFill/>
        </p:spPr>
        <p:txBody>
          <a:bodyPr wrap="square" rtlCol="0">
            <a:spAutoFit/>
          </a:bodyPr>
          <a:lstStyle/>
          <a:p>
            <a:r>
              <a:rPr lang="en-US"/>
              <a:t>Yes</a:t>
            </a:r>
          </a:p>
        </p:txBody>
      </p:sp>
      <p:sp>
        <p:nvSpPr>
          <p:cNvPr id="17" name="TextBox 16">
            <a:extLst>
              <a:ext uri="{FF2B5EF4-FFF2-40B4-BE49-F238E27FC236}">
                <a16:creationId xmlns:a16="http://schemas.microsoft.com/office/drawing/2014/main" id="{3C7243CC-0B98-7DB4-91DA-E174048CC3E7}"/>
              </a:ext>
            </a:extLst>
          </p:cNvPr>
          <p:cNvSpPr txBox="1"/>
          <p:nvPr/>
        </p:nvSpPr>
        <p:spPr>
          <a:xfrm>
            <a:off x="4114800" y="4888468"/>
            <a:ext cx="685800" cy="369332"/>
          </a:xfrm>
          <a:prstGeom prst="rect">
            <a:avLst/>
          </a:prstGeom>
          <a:noFill/>
        </p:spPr>
        <p:txBody>
          <a:bodyPr wrap="square" rtlCol="0">
            <a:spAutoFit/>
          </a:bodyPr>
          <a:lstStyle/>
          <a:p>
            <a:r>
              <a:rPr lang="en-US"/>
              <a:t>No</a:t>
            </a:r>
          </a:p>
        </p:txBody>
      </p:sp>
      <p:sp>
        <p:nvSpPr>
          <p:cNvPr id="18" name="TextBox 17">
            <a:extLst>
              <a:ext uri="{FF2B5EF4-FFF2-40B4-BE49-F238E27FC236}">
                <a16:creationId xmlns:a16="http://schemas.microsoft.com/office/drawing/2014/main" id="{976D0306-0A40-1068-2B1C-9A31238E9249}"/>
              </a:ext>
            </a:extLst>
          </p:cNvPr>
          <p:cNvSpPr txBox="1"/>
          <p:nvPr/>
        </p:nvSpPr>
        <p:spPr>
          <a:xfrm>
            <a:off x="1219200" y="4850187"/>
            <a:ext cx="609600" cy="369332"/>
          </a:xfrm>
          <a:prstGeom prst="rect">
            <a:avLst/>
          </a:prstGeom>
          <a:noFill/>
        </p:spPr>
        <p:txBody>
          <a:bodyPr wrap="square" rtlCol="0">
            <a:spAutoFit/>
          </a:bodyPr>
          <a:lstStyle/>
          <a:p>
            <a:r>
              <a:rPr lang="en-US"/>
              <a:t>Yes</a:t>
            </a:r>
          </a:p>
        </p:txBody>
      </p:sp>
    </p:spTree>
    <p:extLst>
      <p:ext uri="{BB962C8B-B14F-4D97-AF65-F5344CB8AC3E}">
        <p14:creationId xmlns:p14="http://schemas.microsoft.com/office/powerpoint/2010/main" val="492830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if I treat wastewater?</a:t>
            </a:r>
          </a:p>
        </p:txBody>
      </p:sp>
      <p:graphicFrame>
        <p:nvGraphicFramePr>
          <p:cNvPr id="3" name="Object 9">
            <a:hlinkClick r:id="" action="ppaction://ole?verb=0"/>
          </p:cNvPr>
          <p:cNvGraphicFramePr>
            <a:graphicFrameLocks/>
          </p:cNvGraphicFramePr>
          <p:nvPr/>
        </p:nvGraphicFramePr>
        <p:xfrm>
          <a:off x="4140199" y="3113926"/>
          <a:ext cx="3276600" cy="3459163"/>
        </p:xfrm>
        <a:graphic>
          <a:graphicData uri="http://schemas.openxmlformats.org/presentationml/2006/ole">
            <mc:AlternateContent xmlns:mc="http://schemas.openxmlformats.org/markup-compatibility/2006">
              <mc:Choice xmlns:v="urn:schemas-microsoft-com:vml" Requires="v">
                <p:oleObj name="Clip" r:id="rId3" imgW="3276600" imgH="3459163" progId="MS_ClipArt_Gallery.2">
                  <p:embed/>
                </p:oleObj>
              </mc:Choice>
              <mc:Fallback>
                <p:oleObj name="Clip" r:id="rId3" imgW="3276600" imgH="3459163" progId="MS_ClipArt_Gallery.2">
                  <p:embed/>
                  <p:pic>
                    <p:nvPicPr>
                      <p:cNvPr id="3" name="Object 9">
                        <a:hlinkClick r:id="" action="ppaction://ole?verb=0"/>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199" y="3113926"/>
                        <a:ext cx="32766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Oval 11"/>
          <p:cNvSpPr>
            <a:spLocks noChangeArrowheads="1"/>
          </p:cNvSpPr>
          <p:nvPr/>
        </p:nvSpPr>
        <p:spPr bwMode="auto">
          <a:xfrm>
            <a:off x="4343399" y="3429000"/>
            <a:ext cx="158750" cy="63500"/>
          </a:xfrm>
          <a:prstGeom prst="ellipse">
            <a:avLst/>
          </a:prstGeom>
          <a:solidFill>
            <a:schemeClr val="accent3">
              <a:lumMod val="75000"/>
            </a:schemeClr>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 name="Oval 12"/>
          <p:cNvSpPr>
            <a:spLocks noChangeArrowheads="1"/>
          </p:cNvSpPr>
          <p:nvPr/>
        </p:nvSpPr>
        <p:spPr bwMode="auto">
          <a:xfrm>
            <a:off x="3962399" y="3124200"/>
            <a:ext cx="215900" cy="82550"/>
          </a:xfrm>
          <a:prstGeom prst="ellipse">
            <a:avLst/>
          </a:prstGeom>
          <a:solidFill>
            <a:schemeClr val="accent3">
              <a:lumMod val="75000"/>
            </a:schemeClr>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 name="Oval 13"/>
          <p:cNvSpPr>
            <a:spLocks noChangeArrowheads="1"/>
          </p:cNvSpPr>
          <p:nvPr/>
        </p:nvSpPr>
        <p:spPr bwMode="auto">
          <a:xfrm>
            <a:off x="3352799" y="2743200"/>
            <a:ext cx="368300" cy="120650"/>
          </a:xfrm>
          <a:prstGeom prst="ellipse">
            <a:avLst/>
          </a:prstGeom>
          <a:solidFill>
            <a:schemeClr val="accent3">
              <a:lumMod val="75000"/>
            </a:schemeClr>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Oval 15"/>
          <p:cNvSpPr>
            <a:spLocks noChangeArrowheads="1"/>
          </p:cNvSpPr>
          <p:nvPr/>
        </p:nvSpPr>
        <p:spPr bwMode="auto">
          <a:xfrm>
            <a:off x="2285999" y="1905000"/>
            <a:ext cx="1219200" cy="730250"/>
          </a:xfrm>
          <a:prstGeom prst="ellipse">
            <a:avLst/>
          </a:prstGeom>
          <a:solidFill>
            <a:schemeClr val="accent3">
              <a:lumMod val="75000"/>
            </a:schemeClr>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chemeClr val="bg1"/>
                </a:solidFill>
                <a:cs typeface="Arial" panose="020B0604020202020204" pitchFamily="34" charset="0"/>
              </a:rPr>
              <a:t>NPDES</a:t>
            </a:r>
          </a:p>
        </p:txBody>
      </p:sp>
      <p:sp>
        <p:nvSpPr>
          <p:cNvPr id="8" name="Oval 17"/>
          <p:cNvSpPr>
            <a:spLocks noChangeArrowheads="1"/>
          </p:cNvSpPr>
          <p:nvPr/>
        </p:nvSpPr>
        <p:spPr bwMode="auto">
          <a:xfrm>
            <a:off x="5562599" y="2819399"/>
            <a:ext cx="215900" cy="164769"/>
          </a:xfrm>
          <a:prstGeom prst="ellipse">
            <a:avLst/>
          </a:prstGeom>
          <a:solidFill>
            <a:schemeClr val="accent6"/>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 name="Oval 18"/>
          <p:cNvSpPr>
            <a:spLocks noChangeArrowheads="1"/>
          </p:cNvSpPr>
          <p:nvPr/>
        </p:nvSpPr>
        <p:spPr bwMode="auto">
          <a:xfrm>
            <a:off x="5486399" y="2590799"/>
            <a:ext cx="349250" cy="167833"/>
          </a:xfrm>
          <a:prstGeom prst="ellipse">
            <a:avLst/>
          </a:prstGeom>
          <a:solidFill>
            <a:schemeClr val="accent6"/>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 name="Oval 19"/>
          <p:cNvSpPr>
            <a:spLocks noChangeArrowheads="1"/>
          </p:cNvSpPr>
          <p:nvPr/>
        </p:nvSpPr>
        <p:spPr bwMode="auto">
          <a:xfrm>
            <a:off x="5410199" y="2285999"/>
            <a:ext cx="481315" cy="167833"/>
          </a:xfrm>
          <a:prstGeom prst="ellipse">
            <a:avLst/>
          </a:prstGeom>
          <a:solidFill>
            <a:schemeClr val="accent6"/>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Oval 20"/>
          <p:cNvSpPr>
            <a:spLocks noChangeArrowheads="1"/>
          </p:cNvSpPr>
          <p:nvPr/>
        </p:nvSpPr>
        <p:spPr bwMode="auto">
          <a:xfrm>
            <a:off x="5029199" y="1524000"/>
            <a:ext cx="1219200" cy="539750"/>
          </a:xfrm>
          <a:prstGeom prst="ellipse">
            <a:avLst/>
          </a:prstGeom>
          <a:solidFill>
            <a:schemeClr val="accent6"/>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chemeClr val="bg1"/>
                </a:solidFill>
                <a:cs typeface="Arial" panose="020B0604020202020204" pitchFamily="34" charset="0"/>
              </a:rPr>
              <a:t>Part B</a:t>
            </a:r>
          </a:p>
        </p:txBody>
      </p:sp>
      <p:sp>
        <p:nvSpPr>
          <p:cNvPr id="12" name="Oval 22"/>
          <p:cNvSpPr>
            <a:spLocks noChangeArrowheads="1"/>
          </p:cNvSpPr>
          <p:nvPr/>
        </p:nvSpPr>
        <p:spPr bwMode="auto">
          <a:xfrm flipV="1">
            <a:off x="6465144" y="3200069"/>
            <a:ext cx="215900" cy="82550"/>
          </a:xfrm>
          <a:prstGeom prst="ellipse">
            <a:avLst/>
          </a:prstGeom>
          <a:solidFill>
            <a:schemeClr val="accent4"/>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Oval 23"/>
          <p:cNvSpPr>
            <a:spLocks noChangeArrowheads="1"/>
          </p:cNvSpPr>
          <p:nvPr/>
        </p:nvSpPr>
        <p:spPr bwMode="auto">
          <a:xfrm>
            <a:off x="6846144" y="2901618"/>
            <a:ext cx="215900" cy="212307"/>
          </a:xfrm>
          <a:prstGeom prst="ellipse">
            <a:avLst/>
          </a:prstGeom>
          <a:solidFill>
            <a:schemeClr val="accent4"/>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4" name="Oval 24"/>
          <p:cNvSpPr>
            <a:spLocks noChangeArrowheads="1"/>
          </p:cNvSpPr>
          <p:nvPr/>
        </p:nvSpPr>
        <p:spPr bwMode="auto">
          <a:xfrm>
            <a:off x="7227144" y="2673019"/>
            <a:ext cx="368300" cy="120650"/>
          </a:xfrm>
          <a:prstGeom prst="ellipse">
            <a:avLst/>
          </a:prstGeom>
          <a:solidFill>
            <a:schemeClr val="accent4"/>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Oval 25"/>
          <p:cNvSpPr>
            <a:spLocks noChangeArrowheads="1"/>
          </p:cNvSpPr>
          <p:nvPr/>
        </p:nvSpPr>
        <p:spPr bwMode="auto">
          <a:xfrm>
            <a:off x="7760544" y="1834819"/>
            <a:ext cx="1524000" cy="654050"/>
          </a:xfrm>
          <a:prstGeom prst="ellipse">
            <a:avLst/>
          </a:prstGeom>
          <a:solidFill>
            <a:schemeClr val="accent4"/>
          </a:solidFill>
          <a:ln w="12700">
            <a:no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chemeClr val="bg1"/>
                </a:solidFill>
                <a:cs typeface="Arial" panose="020B0604020202020204" pitchFamily="34" charset="0"/>
              </a:rPr>
              <a:t>POTW</a:t>
            </a:r>
          </a:p>
        </p:txBody>
      </p:sp>
    </p:spTree>
    <p:extLst>
      <p:ext uri="{BB962C8B-B14F-4D97-AF65-F5344CB8AC3E}">
        <p14:creationId xmlns:p14="http://schemas.microsoft.com/office/powerpoint/2010/main" val="1628360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42D0F-99F7-5450-1DB0-50E6D5CFF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592FC-8078-992A-8568-D19500F0B0B9}"/>
              </a:ext>
            </a:extLst>
          </p:cNvPr>
          <p:cNvSpPr>
            <a:spLocks noGrp="1"/>
          </p:cNvSpPr>
          <p:nvPr>
            <p:ph type="title"/>
          </p:nvPr>
        </p:nvSpPr>
        <p:spPr/>
        <p:txBody>
          <a:bodyPr/>
          <a:lstStyle/>
          <a:p>
            <a:r>
              <a:rPr lang="en-US"/>
              <a:t>Publicly Owned Treatment Works</a:t>
            </a:r>
          </a:p>
        </p:txBody>
      </p:sp>
      <p:sp>
        <p:nvSpPr>
          <p:cNvPr id="3" name="Content Placeholder 2">
            <a:extLst>
              <a:ext uri="{FF2B5EF4-FFF2-40B4-BE49-F238E27FC236}">
                <a16:creationId xmlns:a16="http://schemas.microsoft.com/office/drawing/2014/main" id="{1D5C9935-0255-2204-81AE-D47FF7E23155}"/>
              </a:ext>
            </a:extLst>
          </p:cNvPr>
          <p:cNvSpPr>
            <a:spLocks noGrp="1"/>
          </p:cNvSpPr>
          <p:nvPr>
            <p:ph sz="half" idx="1"/>
          </p:nvPr>
        </p:nvSpPr>
        <p:spPr>
          <a:xfrm>
            <a:off x="609600" y="1600201"/>
            <a:ext cx="5384800" cy="1490471"/>
          </a:xfrm>
        </p:spPr>
        <p:txBody>
          <a:bodyPr>
            <a:normAutofit/>
          </a:bodyPr>
          <a:lstStyle/>
          <a:p>
            <a:r>
              <a:rPr lang="en-US" sz="2000"/>
              <a:t>If receiving treated wastewater:</a:t>
            </a:r>
          </a:p>
          <a:p>
            <a:pPr lvl="1"/>
            <a:r>
              <a:rPr lang="en-US" sz="1600"/>
              <a:t>Operate under NPDES permit or Pretreatment agreement</a:t>
            </a:r>
          </a:p>
          <a:p>
            <a:pPr lvl="1"/>
            <a:endParaRPr lang="en-US" sz="1200"/>
          </a:p>
        </p:txBody>
      </p:sp>
      <p:sp>
        <p:nvSpPr>
          <p:cNvPr id="4" name="Content Placeholder 3">
            <a:extLst>
              <a:ext uri="{FF2B5EF4-FFF2-40B4-BE49-F238E27FC236}">
                <a16:creationId xmlns:a16="http://schemas.microsoft.com/office/drawing/2014/main" id="{B2B1E15B-2DDF-194F-C774-FA66E9DE498C}"/>
              </a:ext>
            </a:extLst>
          </p:cNvPr>
          <p:cNvSpPr>
            <a:spLocks noGrp="1"/>
          </p:cNvSpPr>
          <p:nvPr>
            <p:ph sz="half" idx="2"/>
          </p:nvPr>
        </p:nvSpPr>
        <p:spPr>
          <a:xfrm>
            <a:off x="6197600" y="1600201"/>
            <a:ext cx="5384800" cy="1490471"/>
          </a:xfrm>
        </p:spPr>
        <p:txBody>
          <a:bodyPr>
            <a:normAutofit/>
          </a:bodyPr>
          <a:lstStyle/>
          <a:p>
            <a:r>
              <a:rPr lang="en-US" sz="2000"/>
              <a:t>If receiving hazardous waste:</a:t>
            </a:r>
          </a:p>
          <a:p>
            <a:pPr lvl="1"/>
            <a:r>
              <a:rPr lang="en-US" sz="1600"/>
              <a:t>Operate under a RCRA permit</a:t>
            </a:r>
          </a:p>
          <a:p>
            <a:pPr lvl="2"/>
            <a:r>
              <a:rPr lang="en-US" sz="1200"/>
              <a:t>Costly and time consuming</a:t>
            </a:r>
          </a:p>
          <a:p>
            <a:pPr lvl="1"/>
            <a:r>
              <a:rPr lang="en-US" sz="1600"/>
              <a:t>Operate under “Permit by Rule</a:t>
            </a:r>
          </a:p>
        </p:txBody>
      </p:sp>
      <p:sp>
        <p:nvSpPr>
          <p:cNvPr id="5" name="TextBox 4">
            <a:extLst>
              <a:ext uri="{FF2B5EF4-FFF2-40B4-BE49-F238E27FC236}">
                <a16:creationId xmlns:a16="http://schemas.microsoft.com/office/drawing/2014/main" id="{46122D7F-7259-E9AE-E0A7-B17EA877EFE5}"/>
              </a:ext>
            </a:extLst>
          </p:cNvPr>
          <p:cNvSpPr txBox="1"/>
          <p:nvPr/>
        </p:nvSpPr>
        <p:spPr>
          <a:xfrm>
            <a:off x="609600" y="3867912"/>
            <a:ext cx="10972800" cy="400110"/>
          </a:xfrm>
          <a:prstGeom prst="rect">
            <a:avLst/>
          </a:prstGeom>
          <a:noFill/>
        </p:spPr>
        <p:txBody>
          <a:bodyPr wrap="square" rtlCol="0">
            <a:spAutoFit/>
          </a:bodyPr>
          <a:lstStyle/>
          <a:p>
            <a:pPr marL="285750" indent="-285750">
              <a:buFont typeface="Arial" panose="020B0604020202020204" pitchFamily="34" charset="0"/>
              <a:buChar char="•"/>
            </a:pPr>
            <a:r>
              <a:rPr lang="en-US" sz="2000"/>
              <a:t>The intention is for units to be regulated under a single set of rules to limit confusion and overlap </a:t>
            </a:r>
          </a:p>
        </p:txBody>
      </p:sp>
    </p:spTree>
    <p:extLst>
      <p:ext uri="{BB962C8B-B14F-4D97-AF65-F5344CB8AC3E}">
        <p14:creationId xmlns:p14="http://schemas.microsoft.com/office/powerpoint/2010/main" val="2334482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42D0F-99F7-5450-1DB0-50E6D5CFF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592FC-8078-992A-8568-D19500F0B0B9}"/>
              </a:ext>
            </a:extLst>
          </p:cNvPr>
          <p:cNvSpPr>
            <a:spLocks noGrp="1"/>
          </p:cNvSpPr>
          <p:nvPr>
            <p:ph type="title"/>
          </p:nvPr>
        </p:nvSpPr>
        <p:spPr/>
        <p:txBody>
          <a:bodyPr/>
          <a:lstStyle/>
          <a:p>
            <a:r>
              <a:rPr lang="en-US"/>
              <a:t>POTW Permit by Rule: </a:t>
            </a:r>
            <a:r>
              <a:rPr lang="en-US" b="0" i="0">
                <a:solidFill>
                  <a:srgbClr val="333333"/>
                </a:solidFill>
                <a:effectLst/>
                <a:latin typeface="Roboto" panose="02000000000000000000" pitchFamily="2" charset="0"/>
              </a:rPr>
              <a:t>40 CFR 270.60(c)</a:t>
            </a:r>
            <a:endParaRPr lang="en-US"/>
          </a:p>
        </p:txBody>
      </p:sp>
      <p:sp>
        <p:nvSpPr>
          <p:cNvPr id="4" name="Content Placeholder 3">
            <a:extLst>
              <a:ext uri="{FF2B5EF4-FFF2-40B4-BE49-F238E27FC236}">
                <a16:creationId xmlns:a16="http://schemas.microsoft.com/office/drawing/2014/main" id="{B2B1E15B-2DDF-194F-C774-FA66E9DE498C}"/>
              </a:ext>
            </a:extLst>
          </p:cNvPr>
          <p:cNvSpPr>
            <a:spLocks noGrp="1"/>
          </p:cNvSpPr>
          <p:nvPr>
            <p:ph sz="half" idx="2"/>
          </p:nvPr>
        </p:nvSpPr>
        <p:spPr>
          <a:xfrm>
            <a:off x="609600" y="1600201"/>
            <a:ext cx="10972800" cy="4525963"/>
          </a:xfrm>
        </p:spPr>
        <p:txBody>
          <a:bodyPr>
            <a:normAutofit/>
          </a:bodyPr>
          <a:lstStyle/>
          <a:p>
            <a:r>
              <a:rPr lang="en-US" sz="1600"/>
              <a:t>A POTW which accepts for treatment hazardous waste is considered to have a RCRA Permit By Rule if the following conditions are met:</a:t>
            </a:r>
          </a:p>
          <a:p>
            <a:r>
              <a:rPr lang="en-US" sz="1100">
                <a:effectLst/>
              </a:rPr>
              <a:t>(1) Has an NPDES permit;</a:t>
            </a:r>
          </a:p>
          <a:p>
            <a:r>
              <a:rPr lang="en-US" sz="1100">
                <a:effectLst/>
              </a:rPr>
              <a:t>(2) Complies with the conditions of that permit; and</a:t>
            </a:r>
          </a:p>
          <a:p>
            <a:r>
              <a:rPr lang="en-US" sz="1100">
                <a:effectLst/>
              </a:rPr>
              <a:t>(3) Complies with the following regulations:</a:t>
            </a:r>
          </a:p>
          <a:p>
            <a:r>
              <a:rPr lang="en-US" sz="1100">
                <a:effectLst/>
              </a:rPr>
              <a:t>(</a:t>
            </a:r>
            <a:r>
              <a:rPr lang="en-US" sz="1100" err="1">
                <a:effectLst/>
              </a:rPr>
              <a:t>i</a:t>
            </a:r>
            <a:r>
              <a:rPr lang="en-US" sz="1100">
                <a:effectLst/>
              </a:rPr>
              <a:t>) </a:t>
            </a:r>
            <a:r>
              <a:rPr lang="en-US" sz="1100">
                <a:effectLst/>
                <a:hlinkClick r:id="rId2"/>
              </a:rPr>
              <a:t>40 CFR 264.11</a:t>
            </a:r>
            <a:r>
              <a:rPr lang="en-US" sz="1100">
                <a:effectLst/>
              </a:rPr>
              <a:t>, Identification number;</a:t>
            </a:r>
          </a:p>
          <a:p>
            <a:r>
              <a:rPr lang="en-US" sz="1100">
                <a:effectLst/>
              </a:rPr>
              <a:t>(ii) </a:t>
            </a:r>
            <a:r>
              <a:rPr lang="en-US" sz="1100">
                <a:effectLst/>
                <a:hlinkClick r:id="rId3"/>
              </a:rPr>
              <a:t>40 CFR 264.71</a:t>
            </a:r>
            <a:r>
              <a:rPr lang="en-US" sz="1100">
                <a:effectLst/>
              </a:rPr>
              <a:t>, Use of manifest system;</a:t>
            </a:r>
          </a:p>
          <a:p>
            <a:r>
              <a:rPr lang="en-US" sz="1100">
                <a:effectLst/>
              </a:rPr>
              <a:t>(iii) </a:t>
            </a:r>
            <a:r>
              <a:rPr lang="en-US" sz="1100">
                <a:effectLst/>
                <a:hlinkClick r:id="rId4"/>
              </a:rPr>
              <a:t>40 CFR 264.72</a:t>
            </a:r>
            <a:r>
              <a:rPr lang="en-US" sz="1100">
                <a:effectLst/>
              </a:rPr>
              <a:t>, Manifest discrepancies;</a:t>
            </a:r>
          </a:p>
          <a:p>
            <a:r>
              <a:rPr lang="en-US" sz="1100">
                <a:effectLst/>
              </a:rPr>
              <a:t>(iv) </a:t>
            </a:r>
            <a:r>
              <a:rPr lang="en-US" sz="1100">
                <a:effectLst/>
                <a:hlinkClick r:id="rId5"/>
              </a:rPr>
              <a:t>40 CFR 264.73(a)</a:t>
            </a:r>
            <a:r>
              <a:rPr lang="en-US" sz="1100">
                <a:effectLst/>
              </a:rPr>
              <a:t> and </a:t>
            </a:r>
            <a:r>
              <a:rPr lang="en-US" sz="1100">
                <a:effectLst/>
                <a:hlinkClick r:id="rId6"/>
              </a:rPr>
              <a:t>(b)(1)</a:t>
            </a:r>
            <a:r>
              <a:rPr lang="en-US" sz="1100">
                <a:effectLst/>
              </a:rPr>
              <a:t>, Operating record;</a:t>
            </a:r>
          </a:p>
          <a:p>
            <a:r>
              <a:rPr lang="en-US" sz="1100">
                <a:effectLst/>
              </a:rPr>
              <a:t>(v) </a:t>
            </a:r>
            <a:r>
              <a:rPr lang="en-US" sz="1100">
                <a:effectLst/>
                <a:hlinkClick r:id="rId7"/>
              </a:rPr>
              <a:t>40 CFR 264.75</a:t>
            </a:r>
            <a:r>
              <a:rPr lang="en-US" sz="1100">
                <a:effectLst/>
              </a:rPr>
              <a:t>, Biennial report;</a:t>
            </a:r>
          </a:p>
          <a:p>
            <a:r>
              <a:rPr lang="en-US" sz="1100">
                <a:effectLst/>
              </a:rPr>
              <a:t>(vi) </a:t>
            </a:r>
            <a:r>
              <a:rPr lang="en-US" sz="1100">
                <a:effectLst/>
                <a:hlinkClick r:id="rId8"/>
              </a:rPr>
              <a:t>40 CFR 264.76</a:t>
            </a:r>
            <a:r>
              <a:rPr lang="en-US" sz="1100">
                <a:effectLst/>
              </a:rPr>
              <a:t>, Unmanifested waste report; and</a:t>
            </a:r>
          </a:p>
          <a:p>
            <a:r>
              <a:rPr lang="en-US" sz="1100">
                <a:effectLst/>
              </a:rPr>
              <a:t>(vii) For NPDES permits issued after November 8, 1984, </a:t>
            </a:r>
            <a:r>
              <a:rPr lang="en-US" sz="1100">
                <a:effectLst/>
                <a:hlinkClick r:id="rId9"/>
              </a:rPr>
              <a:t>40 CFR 264.101</a:t>
            </a:r>
            <a:r>
              <a:rPr lang="en-US" sz="1100">
                <a:effectLst/>
              </a:rPr>
              <a:t>.</a:t>
            </a:r>
          </a:p>
          <a:p>
            <a:r>
              <a:rPr lang="en-US" sz="1100">
                <a:effectLst/>
              </a:rPr>
              <a:t>(4) If the waste meets all Federal, State, and local pretreatment requirements which would be applicable to the waste if it were being discharged into the POTW through a sewer, pipe, or similar conveyance.</a:t>
            </a:r>
          </a:p>
          <a:p>
            <a:endParaRPr lang="en-US" sz="1100"/>
          </a:p>
          <a:p>
            <a:pPr algn="l" rtl="0" fontAlgn="base">
              <a:buFont typeface="Arial" panose="020B0604020202020204" pitchFamily="34" charset="0"/>
              <a:buChar char="•"/>
            </a:pPr>
            <a:endParaRPr lang="en-US" sz="900" b="0" i="0">
              <a:solidFill>
                <a:srgbClr val="2D2D2D"/>
              </a:solidFill>
              <a:effectLst/>
              <a:latin typeface="Arial" panose="020B0604020202020204" pitchFamily="34" charset="0"/>
            </a:endParaRPr>
          </a:p>
          <a:p>
            <a:pPr algn="l" rtl="0" fontAlgn="base">
              <a:buFont typeface="Arial" panose="020B0604020202020204" pitchFamily="34" charset="0"/>
              <a:buChar char="•"/>
            </a:pPr>
            <a:r>
              <a:rPr lang="en-US" sz="1600" b="0" i="0" u="none" strike="noStrike">
                <a:solidFill>
                  <a:srgbClr val="2D2D2D"/>
                </a:solidFill>
                <a:effectLst/>
                <a:latin typeface="Arial" panose="020B0604020202020204" pitchFamily="34" charset="0"/>
              </a:rPr>
              <a:t>Example: If a trucked hazardous waste violates a pretreatment requirement, the POTW may be subject to RCRA liability and may need a permit</a:t>
            </a:r>
            <a:endParaRPr lang="en-US" sz="1600" b="0" i="0">
              <a:solidFill>
                <a:srgbClr val="2D2D2D"/>
              </a:solidFill>
              <a:effectLst/>
              <a:latin typeface="Arial" panose="020B0604020202020204" pitchFamily="34" charset="0"/>
            </a:endParaRPr>
          </a:p>
          <a:p>
            <a:endParaRPr lang="en-US" sz="1100">
              <a:effectLst/>
            </a:endParaRPr>
          </a:p>
          <a:p>
            <a:endParaRPr lang="en-US" sz="1600"/>
          </a:p>
        </p:txBody>
      </p:sp>
    </p:spTree>
    <p:extLst>
      <p:ext uri="{BB962C8B-B14F-4D97-AF65-F5344CB8AC3E}">
        <p14:creationId xmlns:p14="http://schemas.microsoft.com/office/powerpoint/2010/main" val="2962715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3E49E-427C-2CBA-E7B1-0B28083DD814}"/>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B504CED-86CE-6A8F-EEE4-54D52355BB08}"/>
              </a:ext>
            </a:extLst>
          </p:cNvPr>
          <p:cNvGrpSpPr/>
          <p:nvPr/>
        </p:nvGrpSpPr>
        <p:grpSpPr>
          <a:xfrm>
            <a:off x="7696200" y="-323850"/>
            <a:ext cx="6057900" cy="6057900"/>
            <a:chOff x="7181850" y="485662"/>
            <a:chExt cx="6057900" cy="6057900"/>
          </a:xfrm>
        </p:grpSpPr>
        <p:sp>
          <p:nvSpPr>
            <p:cNvPr id="10" name="Freeform: Shape 9">
              <a:extLst>
                <a:ext uri="{FF2B5EF4-FFF2-40B4-BE49-F238E27FC236}">
                  <a16:creationId xmlns:a16="http://schemas.microsoft.com/office/drawing/2014/main" id="{6ACED268-9DEF-3E7C-02DE-56704AD299AC}"/>
                </a:ext>
              </a:extLst>
            </p:cNvPr>
            <p:cNvSpPr/>
            <p:nvPr/>
          </p:nvSpPr>
          <p:spPr>
            <a:xfrm>
              <a:off x="7181850" y="485662"/>
              <a:ext cx="6057900" cy="6057900"/>
            </a:xfrm>
            <a:custGeom>
              <a:avLst/>
              <a:gdLst>
                <a:gd name="connsiteX0" fmla="*/ 6057900 w 6057900"/>
                <a:gd name="connsiteY0" fmla="*/ 5544661 h 6057900"/>
                <a:gd name="connsiteX1" fmla="*/ 5561489 w 6057900"/>
                <a:gd name="connsiteY1" fmla="*/ 5544661 h 6057900"/>
                <a:gd name="connsiteX2" fmla="*/ 5561489 w 6057900"/>
                <a:gd name="connsiteY2" fmla="*/ 5056664 h 6057900"/>
                <a:gd name="connsiteX3" fmla="*/ 5788660 w 6057900"/>
                <a:gd name="connsiteY3" fmla="*/ 5056664 h 6057900"/>
                <a:gd name="connsiteX4" fmla="*/ 5788660 w 6057900"/>
                <a:gd name="connsiteY4" fmla="*/ 5039836 h 6057900"/>
                <a:gd name="connsiteX5" fmla="*/ 5561489 w 6057900"/>
                <a:gd name="connsiteY5" fmla="*/ 5039836 h 6057900"/>
                <a:gd name="connsiteX6" fmla="*/ 5561489 w 6057900"/>
                <a:gd name="connsiteY6" fmla="*/ 2322195 h 6057900"/>
                <a:gd name="connsiteX7" fmla="*/ 5544661 w 6057900"/>
                <a:gd name="connsiteY7" fmla="*/ 2322195 h 6057900"/>
                <a:gd name="connsiteX8" fmla="*/ 5544661 w 6057900"/>
                <a:gd name="connsiteY8" fmla="*/ 5039836 h 6057900"/>
                <a:gd name="connsiteX9" fmla="*/ 5056664 w 6057900"/>
                <a:gd name="connsiteY9" fmla="*/ 5039836 h 6057900"/>
                <a:gd name="connsiteX10" fmla="*/ 5056664 w 6057900"/>
                <a:gd name="connsiteY10" fmla="*/ 4551839 h 6057900"/>
                <a:gd name="connsiteX11" fmla="*/ 5435283 w 6057900"/>
                <a:gd name="connsiteY11" fmla="*/ 4551839 h 6057900"/>
                <a:gd name="connsiteX12" fmla="*/ 5435283 w 6057900"/>
                <a:gd name="connsiteY12" fmla="*/ 4535011 h 6057900"/>
                <a:gd name="connsiteX13" fmla="*/ 5056664 w 6057900"/>
                <a:gd name="connsiteY13" fmla="*/ 4535011 h 6057900"/>
                <a:gd name="connsiteX14" fmla="*/ 5056664 w 6057900"/>
                <a:gd name="connsiteY14" fmla="*/ 4047014 h 6057900"/>
                <a:gd name="connsiteX15" fmla="*/ 5250180 w 6057900"/>
                <a:gd name="connsiteY15" fmla="*/ 4047014 h 6057900"/>
                <a:gd name="connsiteX16" fmla="*/ 5250180 w 6057900"/>
                <a:gd name="connsiteY16" fmla="*/ 4030186 h 6057900"/>
                <a:gd name="connsiteX17" fmla="*/ 5056664 w 6057900"/>
                <a:gd name="connsiteY17" fmla="*/ 4030186 h 6057900"/>
                <a:gd name="connsiteX18" fmla="*/ 5056664 w 6057900"/>
                <a:gd name="connsiteY18" fmla="*/ 2089976 h 6057900"/>
                <a:gd name="connsiteX19" fmla="*/ 5039836 w 6057900"/>
                <a:gd name="connsiteY19" fmla="*/ 2089976 h 6057900"/>
                <a:gd name="connsiteX20" fmla="*/ 5039836 w 6057900"/>
                <a:gd name="connsiteY20" fmla="*/ 4030186 h 6057900"/>
                <a:gd name="connsiteX21" fmla="*/ 4551839 w 6057900"/>
                <a:gd name="connsiteY21" fmla="*/ 4030186 h 6057900"/>
                <a:gd name="connsiteX22" fmla="*/ 4551839 w 6057900"/>
                <a:gd name="connsiteY22" fmla="*/ 3542189 h 6057900"/>
                <a:gd name="connsiteX23" fmla="*/ 4980940 w 6057900"/>
                <a:gd name="connsiteY23" fmla="*/ 3542189 h 6057900"/>
                <a:gd name="connsiteX24" fmla="*/ 4980940 w 6057900"/>
                <a:gd name="connsiteY24" fmla="*/ 3525361 h 6057900"/>
                <a:gd name="connsiteX25" fmla="*/ 4551839 w 6057900"/>
                <a:gd name="connsiteY25" fmla="*/ 3525361 h 6057900"/>
                <a:gd name="connsiteX26" fmla="*/ 4551839 w 6057900"/>
                <a:gd name="connsiteY26" fmla="*/ 3037364 h 6057900"/>
                <a:gd name="connsiteX27" fmla="*/ 4711700 w 6057900"/>
                <a:gd name="connsiteY27" fmla="*/ 3037364 h 6057900"/>
                <a:gd name="connsiteX28" fmla="*/ 4711700 w 6057900"/>
                <a:gd name="connsiteY28" fmla="*/ 3020536 h 6057900"/>
                <a:gd name="connsiteX29" fmla="*/ 4551839 w 6057900"/>
                <a:gd name="connsiteY29" fmla="*/ 3020536 h 6057900"/>
                <a:gd name="connsiteX30" fmla="*/ 4551839 w 6057900"/>
                <a:gd name="connsiteY30" fmla="*/ 1857756 h 6057900"/>
                <a:gd name="connsiteX31" fmla="*/ 4535011 w 6057900"/>
                <a:gd name="connsiteY31" fmla="*/ 1857756 h 6057900"/>
                <a:gd name="connsiteX32" fmla="*/ 4535011 w 6057900"/>
                <a:gd name="connsiteY32" fmla="*/ 3020536 h 6057900"/>
                <a:gd name="connsiteX33" fmla="*/ 4047014 w 6057900"/>
                <a:gd name="connsiteY33" fmla="*/ 3020536 h 6057900"/>
                <a:gd name="connsiteX34" fmla="*/ 4047014 w 6057900"/>
                <a:gd name="connsiteY34" fmla="*/ 2532539 h 6057900"/>
                <a:gd name="connsiteX35" fmla="*/ 4442460 w 6057900"/>
                <a:gd name="connsiteY35" fmla="*/ 2532539 h 6057900"/>
                <a:gd name="connsiteX36" fmla="*/ 4442460 w 6057900"/>
                <a:gd name="connsiteY36" fmla="*/ 2515711 h 6057900"/>
                <a:gd name="connsiteX37" fmla="*/ 4047014 w 6057900"/>
                <a:gd name="connsiteY37" fmla="*/ 2515711 h 6057900"/>
                <a:gd name="connsiteX38" fmla="*/ 4047014 w 6057900"/>
                <a:gd name="connsiteY38" fmla="*/ 2027714 h 6057900"/>
                <a:gd name="connsiteX39" fmla="*/ 4173220 w 6057900"/>
                <a:gd name="connsiteY39" fmla="*/ 2027714 h 6057900"/>
                <a:gd name="connsiteX40" fmla="*/ 4173220 w 6057900"/>
                <a:gd name="connsiteY40" fmla="*/ 2010886 h 6057900"/>
                <a:gd name="connsiteX41" fmla="*/ 4047014 w 6057900"/>
                <a:gd name="connsiteY41" fmla="*/ 2010886 h 6057900"/>
                <a:gd name="connsiteX42" fmla="*/ 4047014 w 6057900"/>
                <a:gd name="connsiteY42" fmla="*/ 1625537 h 6057900"/>
                <a:gd name="connsiteX43" fmla="*/ 4030186 w 6057900"/>
                <a:gd name="connsiteY43" fmla="*/ 1625537 h 6057900"/>
                <a:gd name="connsiteX44" fmla="*/ 4030186 w 6057900"/>
                <a:gd name="connsiteY44" fmla="*/ 2010886 h 6057900"/>
                <a:gd name="connsiteX45" fmla="*/ 3542189 w 6057900"/>
                <a:gd name="connsiteY45" fmla="*/ 2010886 h 6057900"/>
                <a:gd name="connsiteX46" fmla="*/ 3542189 w 6057900"/>
                <a:gd name="connsiteY46" fmla="*/ 1522889 h 6057900"/>
                <a:gd name="connsiteX47" fmla="*/ 3903980 w 6057900"/>
                <a:gd name="connsiteY47" fmla="*/ 1522889 h 6057900"/>
                <a:gd name="connsiteX48" fmla="*/ 3903980 w 6057900"/>
                <a:gd name="connsiteY48" fmla="*/ 1506061 h 6057900"/>
                <a:gd name="connsiteX49" fmla="*/ 3542189 w 6057900"/>
                <a:gd name="connsiteY49" fmla="*/ 1506061 h 6057900"/>
                <a:gd name="connsiteX50" fmla="*/ 3542189 w 6057900"/>
                <a:gd name="connsiteY50" fmla="*/ 1393317 h 6057900"/>
                <a:gd name="connsiteX51" fmla="*/ 3525361 w 6057900"/>
                <a:gd name="connsiteY51" fmla="*/ 1393317 h 6057900"/>
                <a:gd name="connsiteX52" fmla="*/ 3525361 w 6057900"/>
                <a:gd name="connsiteY52" fmla="*/ 1506061 h 6057900"/>
                <a:gd name="connsiteX53" fmla="*/ 3037364 w 6057900"/>
                <a:gd name="connsiteY53" fmla="*/ 1506061 h 6057900"/>
                <a:gd name="connsiteX54" fmla="*/ 3037364 w 6057900"/>
                <a:gd name="connsiteY54" fmla="*/ 1161098 h 6057900"/>
                <a:gd name="connsiteX55" fmla="*/ 3020536 w 6057900"/>
                <a:gd name="connsiteY55" fmla="*/ 1161098 h 6057900"/>
                <a:gd name="connsiteX56" fmla="*/ 3020536 w 6057900"/>
                <a:gd name="connsiteY56" fmla="*/ 1506061 h 6057900"/>
                <a:gd name="connsiteX57" fmla="*/ 2532539 w 6057900"/>
                <a:gd name="connsiteY57" fmla="*/ 1506061 h 6057900"/>
                <a:gd name="connsiteX58" fmla="*/ 2532539 w 6057900"/>
                <a:gd name="connsiteY58" fmla="*/ 1018064 h 6057900"/>
                <a:gd name="connsiteX59" fmla="*/ 3634740 w 6057900"/>
                <a:gd name="connsiteY59" fmla="*/ 1018064 h 6057900"/>
                <a:gd name="connsiteX60" fmla="*/ 3634740 w 6057900"/>
                <a:gd name="connsiteY60" fmla="*/ 1001236 h 6057900"/>
                <a:gd name="connsiteX61" fmla="*/ 2532539 w 6057900"/>
                <a:gd name="connsiteY61" fmla="*/ 1001236 h 6057900"/>
                <a:gd name="connsiteX62" fmla="*/ 2532539 w 6057900"/>
                <a:gd name="connsiteY62" fmla="*/ 928878 h 6057900"/>
                <a:gd name="connsiteX63" fmla="*/ 2515711 w 6057900"/>
                <a:gd name="connsiteY63" fmla="*/ 928878 h 6057900"/>
                <a:gd name="connsiteX64" fmla="*/ 2515711 w 6057900"/>
                <a:gd name="connsiteY64" fmla="*/ 1001236 h 6057900"/>
                <a:gd name="connsiteX65" fmla="*/ 2027714 w 6057900"/>
                <a:gd name="connsiteY65" fmla="*/ 1001236 h 6057900"/>
                <a:gd name="connsiteX66" fmla="*/ 2027714 w 6057900"/>
                <a:gd name="connsiteY66" fmla="*/ 696659 h 6057900"/>
                <a:gd name="connsiteX67" fmla="*/ 2010886 w 6057900"/>
                <a:gd name="connsiteY67" fmla="*/ 696659 h 6057900"/>
                <a:gd name="connsiteX68" fmla="*/ 2010886 w 6057900"/>
                <a:gd name="connsiteY68" fmla="*/ 1001236 h 6057900"/>
                <a:gd name="connsiteX69" fmla="*/ 1522889 w 6057900"/>
                <a:gd name="connsiteY69" fmla="*/ 1001236 h 6057900"/>
                <a:gd name="connsiteX70" fmla="*/ 1522889 w 6057900"/>
                <a:gd name="connsiteY70" fmla="*/ 513239 h 6057900"/>
                <a:gd name="connsiteX71" fmla="*/ 3365500 w 6057900"/>
                <a:gd name="connsiteY71" fmla="*/ 513239 h 6057900"/>
                <a:gd name="connsiteX72" fmla="*/ 3365500 w 6057900"/>
                <a:gd name="connsiteY72" fmla="*/ 496411 h 6057900"/>
                <a:gd name="connsiteX73" fmla="*/ 1522889 w 6057900"/>
                <a:gd name="connsiteY73" fmla="*/ 496411 h 6057900"/>
                <a:gd name="connsiteX74" fmla="*/ 1522889 w 6057900"/>
                <a:gd name="connsiteY74" fmla="*/ 464439 h 6057900"/>
                <a:gd name="connsiteX75" fmla="*/ 1506061 w 6057900"/>
                <a:gd name="connsiteY75" fmla="*/ 464439 h 6057900"/>
                <a:gd name="connsiteX76" fmla="*/ 1506061 w 6057900"/>
                <a:gd name="connsiteY76" fmla="*/ 496411 h 6057900"/>
                <a:gd name="connsiteX77" fmla="*/ 1018064 w 6057900"/>
                <a:gd name="connsiteY77" fmla="*/ 496411 h 6057900"/>
                <a:gd name="connsiteX78" fmla="*/ 1018064 w 6057900"/>
                <a:gd name="connsiteY78" fmla="*/ 232220 h 6057900"/>
                <a:gd name="connsiteX79" fmla="*/ 1001236 w 6057900"/>
                <a:gd name="connsiteY79" fmla="*/ 232220 h 6057900"/>
                <a:gd name="connsiteX80" fmla="*/ 1001236 w 6057900"/>
                <a:gd name="connsiteY80" fmla="*/ 496411 h 6057900"/>
                <a:gd name="connsiteX81" fmla="*/ 513239 w 6057900"/>
                <a:gd name="connsiteY81" fmla="*/ 496411 h 6057900"/>
                <a:gd name="connsiteX82" fmla="*/ 513239 w 6057900"/>
                <a:gd name="connsiteY82" fmla="*/ 0 h 6057900"/>
                <a:gd name="connsiteX83" fmla="*/ 496411 w 6057900"/>
                <a:gd name="connsiteY83" fmla="*/ 0 h 6057900"/>
                <a:gd name="connsiteX84" fmla="*/ 496411 w 6057900"/>
                <a:gd name="connsiteY84" fmla="*/ 496411 h 6057900"/>
                <a:gd name="connsiteX85" fmla="*/ 0 w 6057900"/>
                <a:gd name="connsiteY85" fmla="*/ 496411 h 6057900"/>
                <a:gd name="connsiteX86" fmla="*/ 0 w 6057900"/>
                <a:gd name="connsiteY86" fmla="*/ 513239 h 6057900"/>
                <a:gd name="connsiteX87" fmla="*/ 496411 w 6057900"/>
                <a:gd name="connsiteY87" fmla="*/ 513239 h 6057900"/>
                <a:gd name="connsiteX88" fmla="*/ 496411 w 6057900"/>
                <a:gd name="connsiteY88" fmla="*/ 1001236 h 6057900"/>
                <a:gd name="connsiteX89" fmla="*/ 292799 w 6057900"/>
                <a:gd name="connsiteY89" fmla="*/ 1001236 h 6057900"/>
                <a:gd name="connsiteX90" fmla="*/ 292799 w 6057900"/>
                <a:gd name="connsiteY90" fmla="*/ 1018064 h 6057900"/>
                <a:gd name="connsiteX91" fmla="*/ 496411 w 6057900"/>
                <a:gd name="connsiteY91" fmla="*/ 1018064 h 6057900"/>
                <a:gd name="connsiteX92" fmla="*/ 496411 w 6057900"/>
                <a:gd name="connsiteY92" fmla="*/ 3129915 h 6057900"/>
                <a:gd name="connsiteX93" fmla="*/ 513239 w 6057900"/>
                <a:gd name="connsiteY93" fmla="*/ 3129915 h 6057900"/>
                <a:gd name="connsiteX94" fmla="*/ 513239 w 6057900"/>
                <a:gd name="connsiteY94" fmla="*/ 1018064 h 6057900"/>
                <a:gd name="connsiteX95" fmla="*/ 1001236 w 6057900"/>
                <a:gd name="connsiteY95" fmla="*/ 1018064 h 6057900"/>
                <a:gd name="connsiteX96" fmla="*/ 1001236 w 6057900"/>
                <a:gd name="connsiteY96" fmla="*/ 1506061 h 6057900"/>
                <a:gd name="connsiteX97" fmla="*/ 585597 w 6057900"/>
                <a:gd name="connsiteY97" fmla="*/ 1506061 h 6057900"/>
                <a:gd name="connsiteX98" fmla="*/ 585597 w 6057900"/>
                <a:gd name="connsiteY98" fmla="*/ 1522889 h 6057900"/>
                <a:gd name="connsiteX99" fmla="*/ 1001236 w 6057900"/>
                <a:gd name="connsiteY99" fmla="*/ 1522889 h 6057900"/>
                <a:gd name="connsiteX100" fmla="*/ 1001236 w 6057900"/>
                <a:gd name="connsiteY100" fmla="*/ 2010886 h 6057900"/>
                <a:gd name="connsiteX101" fmla="*/ 878395 w 6057900"/>
                <a:gd name="connsiteY101" fmla="*/ 2010886 h 6057900"/>
                <a:gd name="connsiteX102" fmla="*/ 878395 w 6057900"/>
                <a:gd name="connsiteY102" fmla="*/ 2027714 h 6057900"/>
                <a:gd name="connsiteX103" fmla="*/ 1001236 w 6057900"/>
                <a:gd name="connsiteY103" fmla="*/ 2027714 h 6057900"/>
                <a:gd name="connsiteX104" fmla="*/ 1001236 w 6057900"/>
                <a:gd name="connsiteY104" fmla="*/ 3422714 h 6057900"/>
                <a:gd name="connsiteX105" fmla="*/ 1018064 w 6057900"/>
                <a:gd name="connsiteY105" fmla="*/ 3422714 h 6057900"/>
                <a:gd name="connsiteX106" fmla="*/ 1018064 w 6057900"/>
                <a:gd name="connsiteY106" fmla="*/ 2027714 h 6057900"/>
                <a:gd name="connsiteX107" fmla="*/ 1506061 w 6057900"/>
                <a:gd name="connsiteY107" fmla="*/ 2027714 h 6057900"/>
                <a:gd name="connsiteX108" fmla="*/ 1506061 w 6057900"/>
                <a:gd name="connsiteY108" fmla="*/ 2515711 h 6057900"/>
                <a:gd name="connsiteX109" fmla="*/ 1171194 w 6057900"/>
                <a:gd name="connsiteY109" fmla="*/ 2515711 h 6057900"/>
                <a:gd name="connsiteX110" fmla="*/ 1171194 w 6057900"/>
                <a:gd name="connsiteY110" fmla="*/ 2532539 h 6057900"/>
                <a:gd name="connsiteX111" fmla="*/ 1506061 w 6057900"/>
                <a:gd name="connsiteY111" fmla="*/ 2532539 h 6057900"/>
                <a:gd name="connsiteX112" fmla="*/ 1506061 w 6057900"/>
                <a:gd name="connsiteY112" fmla="*/ 3020536 h 6057900"/>
                <a:gd name="connsiteX113" fmla="*/ 1463993 w 6057900"/>
                <a:gd name="connsiteY113" fmla="*/ 3020536 h 6057900"/>
                <a:gd name="connsiteX114" fmla="*/ 1463993 w 6057900"/>
                <a:gd name="connsiteY114" fmla="*/ 3037364 h 6057900"/>
                <a:gd name="connsiteX115" fmla="*/ 1506061 w 6057900"/>
                <a:gd name="connsiteY115" fmla="*/ 3037364 h 6057900"/>
                <a:gd name="connsiteX116" fmla="*/ 1506061 w 6057900"/>
                <a:gd name="connsiteY116" fmla="*/ 3715512 h 6057900"/>
                <a:gd name="connsiteX117" fmla="*/ 1522889 w 6057900"/>
                <a:gd name="connsiteY117" fmla="*/ 3715512 h 6057900"/>
                <a:gd name="connsiteX118" fmla="*/ 1522889 w 6057900"/>
                <a:gd name="connsiteY118" fmla="*/ 3037364 h 6057900"/>
                <a:gd name="connsiteX119" fmla="*/ 2010886 w 6057900"/>
                <a:gd name="connsiteY119" fmla="*/ 3037364 h 6057900"/>
                <a:gd name="connsiteX120" fmla="*/ 2010886 w 6057900"/>
                <a:gd name="connsiteY120" fmla="*/ 3525361 h 6057900"/>
                <a:gd name="connsiteX121" fmla="*/ 1756791 w 6057900"/>
                <a:gd name="connsiteY121" fmla="*/ 3525361 h 6057900"/>
                <a:gd name="connsiteX122" fmla="*/ 1756791 w 6057900"/>
                <a:gd name="connsiteY122" fmla="*/ 3542189 h 6057900"/>
                <a:gd name="connsiteX123" fmla="*/ 2010886 w 6057900"/>
                <a:gd name="connsiteY123" fmla="*/ 3542189 h 6057900"/>
                <a:gd name="connsiteX124" fmla="*/ 2010886 w 6057900"/>
                <a:gd name="connsiteY124" fmla="*/ 4008311 h 6057900"/>
                <a:gd name="connsiteX125" fmla="*/ 2027714 w 6057900"/>
                <a:gd name="connsiteY125" fmla="*/ 4008311 h 6057900"/>
                <a:gd name="connsiteX126" fmla="*/ 2027714 w 6057900"/>
                <a:gd name="connsiteY126" fmla="*/ 3542189 h 6057900"/>
                <a:gd name="connsiteX127" fmla="*/ 2515711 w 6057900"/>
                <a:gd name="connsiteY127" fmla="*/ 3542189 h 6057900"/>
                <a:gd name="connsiteX128" fmla="*/ 2515711 w 6057900"/>
                <a:gd name="connsiteY128" fmla="*/ 4030186 h 6057900"/>
                <a:gd name="connsiteX129" fmla="*/ 2049590 w 6057900"/>
                <a:gd name="connsiteY129" fmla="*/ 4030186 h 6057900"/>
                <a:gd name="connsiteX130" fmla="*/ 2049590 w 6057900"/>
                <a:gd name="connsiteY130" fmla="*/ 4047014 h 6057900"/>
                <a:gd name="connsiteX131" fmla="*/ 2515711 w 6057900"/>
                <a:gd name="connsiteY131" fmla="*/ 4047014 h 6057900"/>
                <a:gd name="connsiteX132" fmla="*/ 2515711 w 6057900"/>
                <a:gd name="connsiteY132" fmla="*/ 4301109 h 6057900"/>
                <a:gd name="connsiteX133" fmla="*/ 2532539 w 6057900"/>
                <a:gd name="connsiteY133" fmla="*/ 4301109 h 6057900"/>
                <a:gd name="connsiteX134" fmla="*/ 2532539 w 6057900"/>
                <a:gd name="connsiteY134" fmla="*/ 4047014 h 6057900"/>
                <a:gd name="connsiteX135" fmla="*/ 3020536 w 6057900"/>
                <a:gd name="connsiteY135" fmla="*/ 4047014 h 6057900"/>
                <a:gd name="connsiteX136" fmla="*/ 3020536 w 6057900"/>
                <a:gd name="connsiteY136" fmla="*/ 4535011 h 6057900"/>
                <a:gd name="connsiteX137" fmla="*/ 2342388 w 6057900"/>
                <a:gd name="connsiteY137" fmla="*/ 4535011 h 6057900"/>
                <a:gd name="connsiteX138" fmla="*/ 2342388 w 6057900"/>
                <a:gd name="connsiteY138" fmla="*/ 4551839 h 6057900"/>
                <a:gd name="connsiteX139" fmla="*/ 3020536 w 6057900"/>
                <a:gd name="connsiteY139" fmla="*/ 4551839 h 6057900"/>
                <a:gd name="connsiteX140" fmla="*/ 3020536 w 6057900"/>
                <a:gd name="connsiteY140" fmla="*/ 4593908 h 6057900"/>
                <a:gd name="connsiteX141" fmla="*/ 3037364 w 6057900"/>
                <a:gd name="connsiteY141" fmla="*/ 4593908 h 6057900"/>
                <a:gd name="connsiteX142" fmla="*/ 3037364 w 6057900"/>
                <a:gd name="connsiteY142" fmla="*/ 4551839 h 6057900"/>
                <a:gd name="connsiteX143" fmla="*/ 3525361 w 6057900"/>
                <a:gd name="connsiteY143" fmla="*/ 4551839 h 6057900"/>
                <a:gd name="connsiteX144" fmla="*/ 3525361 w 6057900"/>
                <a:gd name="connsiteY144" fmla="*/ 4886706 h 6057900"/>
                <a:gd name="connsiteX145" fmla="*/ 3542189 w 6057900"/>
                <a:gd name="connsiteY145" fmla="*/ 4886706 h 6057900"/>
                <a:gd name="connsiteX146" fmla="*/ 3542189 w 6057900"/>
                <a:gd name="connsiteY146" fmla="*/ 4551839 h 6057900"/>
                <a:gd name="connsiteX147" fmla="*/ 4030186 w 6057900"/>
                <a:gd name="connsiteY147" fmla="*/ 4551839 h 6057900"/>
                <a:gd name="connsiteX148" fmla="*/ 4030186 w 6057900"/>
                <a:gd name="connsiteY148" fmla="*/ 5039836 h 6057900"/>
                <a:gd name="connsiteX149" fmla="*/ 2635187 w 6057900"/>
                <a:gd name="connsiteY149" fmla="*/ 5039836 h 6057900"/>
                <a:gd name="connsiteX150" fmla="*/ 2635187 w 6057900"/>
                <a:gd name="connsiteY150" fmla="*/ 5056664 h 6057900"/>
                <a:gd name="connsiteX151" fmla="*/ 4030186 w 6057900"/>
                <a:gd name="connsiteY151" fmla="*/ 5056664 h 6057900"/>
                <a:gd name="connsiteX152" fmla="*/ 4030186 w 6057900"/>
                <a:gd name="connsiteY152" fmla="*/ 5179505 h 6057900"/>
                <a:gd name="connsiteX153" fmla="*/ 4047014 w 6057900"/>
                <a:gd name="connsiteY153" fmla="*/ 5179505 h 6057900"/>
                <a:gd name="connsiteX154" fmla="*/ 4047014 w 6057900"/>
                <a:gd name="connsiteY154" fmla="*/ 5056664 h 6057900"/>
                <a:gd name="connsiteX155" fmla="*/ 4535011 w 6057900"/>
                <a:gd name="connsiteY155" fmla="*/ 5056664 h 6057900"/>
                <a:gd name="connsiteX156" fmla="*/ 4535011 w 6057900"/>
                <a:gd name="connsiteY156" fmla="*/ 5472303 h 6057900"/>
                <a:gd name="connsiteX157" fmla="*/ 4551839 w 6057900"/>
                <a:gd name="connsiteY157" fmla="*/ 5472303 h 6057900"/>
                <a:gd name="connsiteX158" fmla="*/ 4551839 w 6057900"/>
                <a:gd name="connsiteY158" fmla="*/ 5056664 h 6057900"/>
                <a:gd name="connsiteX159" fmla="*/ 5039836 w 6057900"/>
                <a:gd name="connsiteY159" fmla="*/ 5056664 h 6057900"/>
                <a:gd name="connsiteX160" fmla="*/ 5039836 w 6057900"/>
                <a:gd name="connsiteY160" fmla="*/ 5544661 h 6057900"/>
                <a:gd name="connsiteX161" fmla="*/ 2927985 w 6057900"/>
                <a:gd name="connsiteY161" fmla="*/ 5544661 h 6057900"/>
                <a:gd name="connsiteX162" fmla="*/ 2927985 w 6057900"/>
                <a:gd name="connsiteY162" fmla="*/ 5561489 h 6057900"/>
                <a:gd name="connsiteX163" fmla="*/ 5039836 w 6057900"/>
                <a:gd name="connsiteY163" fmla="*/ 5561489 h 6057900"/>
                <a:gd name="connsiteX164" fmla="*/ 5039836 w 6057900"/>
                <a:gd name="connsiteY164" fmla="*/ 5765102 h 6057900"/>
                <a:gd name="connsiteX165" fmla="*/ 5056664 w 6057900"/>
                <a:gd name="connsiteY165" fmla="*/ 5765102 h 6057900"/>
                <a:gd name="connsiteX166" fmla="*/ 5056664 w 6057900"/>
                <a:gd name="connsiteY166" fmla="*/ 5561489 h 6057900"/>
                <a:gd name="connsiteX167" fmla="*/ 5544661 w 6057900"/>
                <a:gd name="connsiteY167" fmla="*/ 5561489 h 6057900"/>
                <a:gd name="connsiteX168" fmla="*/ 5544661 w 6057900"/>
                <a:gd name="connsiteY168" fmla="*/ 6057900 h 6057900"/>
                <a:gd name="connsiteX169" fmla="*/ 5561489 w 6057900"/>
                <a:gd name="connsiteY169" fmla="*/ 6057900 h 6057900"/>
                <a:gd name="connsiteX170" fmla="*/ 5561489 w 6057900"/>
                <a:gd name="connsiteY170" fmla="*/ 5561489 h 6057900"/>
                <a:gd name="connsiteX171" fmla="*/ 6057900 w 6057900"/>
                <a:gd name="connsiteY171" fmla="*/ 5561489 h 6057900"/>
                <a:gd name="connsiteX172" fmla="*/ 6057900 w 6057900"/>
                <a:gd name="connsiteY172" fmla="*/ 5544661 h 6057900"/>
                <a:gd name="connsiteX173" fmla="*/ 5039836 w 6057900"/>
                <a:gd name="connsiteY173" fmla="*/ 4047014 h 6057900"/>
                <a:gd name="connsiteX174" fmla="*/ 5039836 w 6057900"/>
                <a:gd name="connsiteY174" fmla="*/ 4535011 h 6057900"/>
                <a:gd name="connsiteX175" fmla="*/ 4551839 w 6057900"/>
                <a:gd name="connsiteY175" fmla="*/ 4535011 h 6057900"/>
                <a:gd name="connsiteX176" fmla="*/ 4551839 w 6057900"/>
                <a:gd name="connsiteY176" fmla="*/ 4047014 h 6057900"/>
                <a:gd name="connsiteX177" fmla="*/ 5039836 w 6057900"/>
                <a:gd name="connsiteY177" fmla="*/ 4047014 h 6057900"/>
                <a:gd name="connsiteX178" fmla="*/ 4535011 w 6057900"/>
                <a:gd name="connsiteY178" fmla="*/ 4535011 h 6057900"/>
                <a:gd name="connsiteX179" fmla="*/ 4047014 w 6057900"/>
                <a:gd name="connsiteY179" fmla="*/ 4535011 h 6057900"/>
                <a:gd name="connsiteX180" fmla="*/ 4047014 w 6057900"/>
                <a:gd name="connsiteY180" fmla="*/ 4047014 h 6057900"/>
                <a:gd name="connsiteX181" fmla="*/ 4535011 w 6057900"/>
                <a:gd name="connsiteY181" fmla="*/ 4047014 h 6057900"/>
                <a:gd name="connsiteX182" fmla="*/ 4535011 w 6057900"/>
                <a:gd name="connsiteY182" fmla="*/ 4535011 h 6057900"/>
                <a:gd name="connsiteX183" fmla="*/ 4535011 w 6057900"/>
                <a:gd name="connsiteY183" fmla="*/ 4030186 h 6057900"/>
                <a:gd name="connsiteX184" fmla="*/ 4047014 w 6057900"/>
                <a:gd name="connsiteY184" fmla="*/ 4030186 h 6057900"/>
                <a:gd name="connsiteX185" fmla="*/ 4047014 w 6057900"/>
                <a:gd name="connsiteY185" fmla="*/ 3542189 h 6057900"/>
                <a:gd name="connsiteX186" fmla="*/ 4535011 w 6057900"/>
                <a:gd name="connsiteY186" fmla="*/ 3542189 h 6057900"/>
                <a:gd name="connsiteX187" fmla="*/ 4535011 w 6057900"/>
                <a:gd name="connsiteY187" fmla="*/ 4030186 h 6057900"/>
                <a:gd name="connsiteX188" fmla="*/ 2027714 w 6057900"/>
                <a:gd name="connsiteY188" fmla="*/ 1522889 h 6057900"/>
                <a:gd name="connsiteX189" fmla="*/ 2515711 w 6057900"/>
                <a:gd name="connsiteY189" fmla="*/ 1522889 h 6057900"/>
                <a:gd name="connsiteX190" fmla="*/ 2515711 w 6057900"/>
                <a:gd name="connsiteY190" fmla="*/ 2010886 h 6057900"/>
                <a:gd name="connsiteX191" fmla="*/ 2027714 w 6057900"/>
                <a:gd name="connsiteY191" fmla="*/ 2010886 h 6057900"/>
                <a:gd name="connsiteX192" fmla="*/ 2027714 w 6057900"/>
                <a:gd name="connsiteY192" fmla="*/ 1522889 h 6057900"/>
                <a:gd name="connsiteX193" fmla="*/ 2010886 w 6057900"/>
                <a:gd name="connsiteY193" fmla="*/ 2010886 h 6057900"/>
                <a:gd name="connsiteX194" fmla="*/ 1522889 w 6057900"/>
                <a:gd name="connsiteY194" fmla="*/ 2010886 h 6057900"/>
                <a:gd name="connsiteX195" fmla="*/ 1522889 w 6057900"/>
                <a:gd name="connsiteY195" fmla="*/ 1522889 h 6057900"/>
                <a:gd name="connsiteX196" fmla="*/ 2010886 w 6057900"/>
                <a:gd name="connsiteY196" fmla="*/ 1522889 h 6057900"/>
                <a:gd name="connsiteX197" fmla="*/ 2010886 w 6057900"/>
                <a:gd name="connsiteY197" fmla="*/ 2010886 h 6057900"/>
                <a:gd name="connsiteX198" fmla="*/ 2515711 w 6057900"/>
                <a:gd name="connsiteY198" fmla="*/ 2027714 h 6057900"/>
                <a:gd name="connsiteX199" fmla="*/ 2515711 w 6057900"/>
                <a:gd name="connsiteY199" fmla="*/ 2515711 h 6057900"/>
                <a:gd name="connsiteX200" fmla="*/ 2027714 w 6057900"/>
                <a:gd name="connsiteY200" fmla="*/ 2515711 h 6057900"/>
                <a:gd name="connsiteX201" fmla="*/ 2027714 w 6057900"/>
                <a:gd name="connsiteY201" fmla="*/ 2027714 h 6057900"/>
                <a:gd name="connsiteX202" fmla="*/ 2515711 w 6057900"/>
                <a:gd name="connsiteY202" fmla="*/ 2027714 h 6057900"/>
                <a:gd name="connsiteX203" fmla="*/ 3037364 w 6057900"/>
                <a:gd name="connsiteY203" fmla="*/ 2515711 h 6057900"/>
                <a:gd name="connsiteX204" fmla="*/ 3037364 w 6057900"/>
                <a:gd name="connsiteY204" fmla="*/ 2027714 h 6057900"/>
                <a:gd name="connsiteX205" fmla="*/ 3525361 w 6057900"/>
                <a:gd name="connsiteY205" fmla="*/ 2027714 h 6057900"/>
                <a:gd name="connsiteX206" fmla="*/ 3525361 w 6057900"/>
                <a:gd name="connsiteY206" fmla="*/ 2515711 h 6057900"/>
                <a:gd name="connsiteX207" fmla="*/ 3037364 w 6057900"/>
                <a:gd name="connsiteY207" fmla="*/ 2515711 h 6057900"/>
                <a:gd name="connsiteX208" fmla="*/ 3525361 w 6057900"/>
                <a:gd name="connsiteY208" fmla="*/ 2532539 h 6057900"/>
                <a:gd name="connsiteX209" fmla="*/ 3525361 w 6057900"/>
                <a:gd name="connsiteY209" fmla="*/ 3020536 h 6057900"/>
                <a:gd name="connsiteX210" fmla="*/ 3037364 w 6057900"/>
                <a:gd name="connsiteY210" fmla="*/ 3020536 h 6057900"/>
                <a:gd name="connsiteX211" fmla="*/ 3037364 w 6057900"/>
                <a:gd name="connsiteY211" fmla="*/ 2532539 h 6057900"/>
                <a:gd name="connsiteX212" fmla="*/ 3525361 w 6057900"/>
                <a:gd name="connsiteY212" fmla="*/ 2532539 h 6057900"/>
                <a:gd name="connsiteX213" fmla="*/ 3020536 w 6057900"/>
                <a:gd name="connsiteY213" fmla="*/ 2515711 h 6057900"/>
                <a:gd name="connsiteX214" fmla="*/ 2532539 w 6057900"/>
                <a:gd name="connsiteY214" fmla="*/ 2515711 h 6057900"/>
                <a:gd name="connsiteX215" fmla="*/ 2532539 w 6057900"/>
                <a:gd name="connsiteY215" fmla="*/ 2027714 h 6057900"/>
                <a:gd name="connsiteX216" fmla="*/ 3020536 w 6057900"/>
                <a:gd name="connsiteY216" fmla="*/ 2027714 h 6057900"/>
                <a:gd name="connsiteX217" fmla="*/ 3020536 w 6057900"/>
                <a:gd name="connsiteY217" fmla="*/ 2515711 h 6057900"/>
                <a:gd name="connsiteX218" fmla="*/ 2515711 w 6057900"/>
                <a:gd name="connsiteY218" fmla="*/ 2532539 h 6057900"/>
                <a:gd name="connsiteX219" fmla="*/ 2515711 w 6057900"/>
                <a:gd name="connsiteY219" fmla="*/ 3020536 h 6057900"/>
                <a:gd name="connsiteX220" fmla="*/ 2027714 w 6057900"/>
                <a:gd name="connsiteY220" fmla="*/ 3020536 h 6057900"/>
                <a:gd name="connsiteX221" fmla="*/ 2027714 w 6057900"/>
                <a:gd name="connsiteY221" fmla="*/ 2532539 h 6057900"/>
                <a:gd name="connsiteX222" fmla="*/ 2515711 w 6057900"/>
                <a:gd name="connsiteY222" fmla="*/ 2532539 h 6057900"/>
                <a:gd name="connsiteX223" fmla="*/ 2532539 w 6057900"/>
                <a:gd name="connsiteY223" fmla="*/ 2532539 h 6057900"/>
                <a:gd name="connsiteX224" fmla="*/ 3020536 w 6057900"/>
                <a:gd name="connsiteY224" fmla="*/ 2532539 h 6057900"/>
                <a:gd name="connsiteX225" fmla="*/ 3020536 w 6057900"/>
                <a:gd name="connsiteY225" fmla="*/ 3020536 h 6057900"/>
                <a:gd name="connsiteX226" fmla="*/ 2532539 w 6057900"/>
                <a:gd name="connsiteY226" fmla="*/ 3020536 h 6057900"/>
                <a:gd name="connsiteX227" fmla="*/ 2532539 w 6057900"/>
                <a:gd name="connsiteY227" fmla="*/ 2532539 h 6057900"/>
                <a:gd name="connsiteX228" fmla="*/ 3020536 w 6057900"/>
                <a:gd name="connsiteY228" fmla="*/ 3037364 h 6057900"/>
                <a:gd name="connsiteX229" fmla="*/ 3020536 w 6057900"/>
                <a:gd name="connsiteY229" fmla="*/ 3525361 h 6057900"/>
                <a:gd name="connsiteX230" fmla="*/ 2532539 w 6057900"/>
                <a:gd name="connsiteY230" fmla="*/ 3525361 h 6057900"/>
                <a:gd name="connsiteX231" fmla="*/ 2532539 w 6057900"/>
                <a:gd name="connsiteY231" fmla="*/ 3037364 h 6057900"/>
                <a:gd name="connsiteX232" fmla="*/ 3020536 w 6057900"/>
                <a:gd name="connsiteY232" fmla="*/ 3037364 h 6057900"/>
                <a:gd name="connsiteX233" fmla="*/ 3037364 w 6057900"/>
                <a:gd name="connsiteY233" fmla="*/ 3037364 h 6057900"/>
                <a:gd name="connsiteX234" fmla="*/ 3525361 w 6057900"/>
                <a:gd name="connsiteY234" fmla="*/ 3037364 h 6057900"/>
                <a:gd name="connsiteX235" fmla="*/ 3525361 w 6057900"/>
                <a:gd name="connsiteY235" fmla="*/ 3525361 h 6057900"/>
                <a:gd name="connsiteX236" fmla="*/ 3037364 w 6057900"/>
                <a:gd name="connsiteY236" fmla="*/ 3525361 h 6057900"/>
                <a:gd name="connsiteX237" fmla="*/ 3037364 w 6057900"/>
                <a:gd name="connsiteY237" fmla="*/ 3037364 h 6057900"/>
                <a:gd name="connsiteX238" fmla="*/ 3542189 w 6057900"/>
                <a:gd name="connsiteY238" fmla="*/ 3037364 h 6057900"/>
                <a:gd name="connsiteX239" fmla="*/ 4030186 w 6057900"/>
                <a:gd name="connsiteY239" fmla="*/ 3037364 h 6057900"/>
                <a:gd name="connsiteX240" fmla="*/ 4030186 w 6057900"/>
                <a:gd name="connsiteY240" fmla="*/ 3525361 h 6057900"/>
                <a:gd name="connsiteX241" fmla="*/ 3542189 w 6057900"/>
                <a:gd name="connsiteY241" fmla="*/ 3525361 h 6057900"/>
                <a:gd name="connsiteX242" fmla="*/ 3542189 w 6057900"/>
                <a:gd name="connsiteY242" fmla="*/ 3037364 h 6057900"/>
                <a:gd name="connsiteX243" fmla="*/ 3525361 w 6057900"/>
                <a:gd name="connsiteY243" fmla="*/ 3542189 h 6057900"/>
                <a:gd name="connsiteX244" fmla="*/ 3525361 w 6057900"/>
                <a:gd name="connsiteY244" fmla="*/ 4030186 h 6057900"/>
                <a:gd name="connsiteX245" fmla="*/ 3037364 w 6057900"/>
                <a:gd name="connsiteY245" fmla="*/ 4030186 h 6057900"/>
                <a:gd name="connsiteX246" fmla="*/ 3037364 w 6057900"/>
                <a:gd name="connsiteY246" fmla="*/ 3542189 h 6057900"/>
                <a:gd name="connsiteX247" fmla="*/ 3525361 w 6057900"/>
                <a:gd name="connsiteY247" fmla="*/ 3542189 h 6057900"/>
                <a:gd name="connsiteX248" fmla="*/ 3542189 w 6057900"/>
                <a:gd name="connsiteY248" fmla="*/ 3542189 h 6057900"/>
                <a:gd name="connsiteX249" fmla="*/ 4030186 w 6057900"/>
                <a:gd name="connsiteY249" fmla="*/ 3542189 h 6057900"/>
                <a:gd name="connsiteX250" fmla="*/ 4030186 w 6057900"/>
                <a:gd name="connsiteY250" fmla="*/ 4030186 h 6057900"/>
                <a:gd name="connsiteX251" fmla="*/ 3542189 w 6057900"/>
                <a:gd name="connsiteY251" fmla="*/ 4030186 h 6057900"/>
                <a:gd name="connsiteX252" fmla="*/ 3542189 w 6057900"/>
                <a:gd name="connsiteY252" fmla="*/ 3542189 h 6057900"/>
                <a:gd name="connsiteX253" fmla="*/ 4535011 w 6057900"/>
                <a:gd name="connsiteY253" fmla="*/ 3037364 h 6057900"/>
                <a:gd name="connsiteX254" fmla="*/ 4535011 w 6057900"/>
                <a:gd name="connsiteY254" fmla="*/ 3525361 h 6057900"/>
                <a:gd name="connsiteX255" fmla="*/ 4047014 w 6057900"/>
                <a:gd name="connsiteY255" fmla="*/ 3525361 h 6057900"/>
                <a:gd name="connsiteX256" fmla="*/ 4047014 w 6057900"/>
                <a:gd name="connsiteY256" fmla="*/ 3037364 h 6057900"/>
                <a:gd name="connsiteX257" fmla="*/ 4535011 w 6057900"/>
                <a:gd name="connsiteY257" fmla="*/ 3037364 h 6057900"/>
                <a:gd name="connsiteX258" fmla="*/ 4030186 w 6057900"/>
                <a:gd name="connsiteY258" fmla="*/ 3020536 h 6057900"/>
                <a:gd name="connsiteX259" fmla="*/ 3542189 w 6057900"/>
                <a:gd name="connsiteY259" fmla="*/ 3020536 h 6057900"/>
                <a:gd name="connsiteX260" fmla="*/ 3542189 w 6057900"/>
                <a:gd name="connsiteY260" fmla="*/ 2532539 h 6057900"/>
                <a:gd name="connsiteX261" fmla="*/ 4030186 w 6057900"/>
                <a:gd name="connsiteY261" fmla="*/ 2532539 h 6057900"/>
                <a:gd name="connsiteX262" fmla="*/ 4030186 w 6057900"/>
                <a:gd name="connsiteY262" fmla="*/ 3020536 h 6057900"/>
                <a:gd name="connsiteX263" fmla="*/ 4030186 w 6057900"/>
                <a:gd name="connsiteY263" fmla="*/ 2027714 h 6057900"/>
                <a:gd name="connsiteX264" fmla="*/ 4030186 w 6057900"/>
                <a:gd name="connsiteY264" fmla="*/ 2515711 h 6057900"/>
                <a:gd name="connsiteX265" fmla="*/ 3542189 w 6057900"/>
                <a:gd name="connsiteY265" fmla="*/ 2515711 h 6057900"/>
                <a:gd name="connsiteX266" fmla="*/ 3542189 w 6057900"/>
                <a:gd name="connsiteY266" fmla="*/ 2027714 h 6057900"/>
                <a:gd name="connsiteX267" fmla="*/ 4030186 w 6057900"/>
                <a:gd name="connsiteY267" fmla="*/ 2027714 h 6057900"/>
                <a:gd name="connsiteX268" fmla="*/ 3525361 w 6057900"/>
                <a:gd name="connsiteY268" fmla="*/ 1522889 h 6057900"/>
                <a:gd name="connsiteX269" fmla="*/ 3525361 w 6057900"/>
                <a:gd name="connsiteY269" fmla="*/ 2010886 h 6057900"/>
                <a:gd name="connsiteX270" fmla="*/ 3037364 w 6057900"/>
                <a:gd name="connsiteY270" fmla="*/ 2010886 h 6057900"/>
                <a:gd name="connsiteX271" fmla="*/ 3037364 w 6057900"/>
                <a:gd name="connsiteY271" fmla="*/ 1522889 h 6057900"/>
                <a:gd name="connsiteX272" fmla="*/ 3525361 w 6057900"/>
                <a:gd name="connsiteY272" fmla="*/ 1522889 h 6057900"/>
                <a:gd name="connsiteX273" fmla="*/ 3020536 w 6057900"/>
                <a:gd name="connsiteY273" fmla="*/ 1522889 h 6057900"/>
                <a:gd name="connsiteX274" fmla="*/ 3020536 w 6057900"/>
                <a:gd name="connsiteY274" fmla="*/ 2010886 h 6057900"/>
                <a:gd name="connsiteX275" fmla="*/ 2532539 w 6057900"/>
                <a:gd name="connsiteY275" fmla="*/ 2010886 h 6057900"/>
                <a:gd name="connsiteX276" fmla="*/ 2532539 w 6057900"/>
                <a:gd name="connsiteY276" fmla="*/ 1522889 h 6057900"/>
                <a:gd name="connsiteX277" fmla="*/ 3020536 w 6057900"/>
                <a:gd name="connsiteY277" fmla="*/ 1522889 h 6057900"/>
                <a:gd name="connsiteX278" fmla="*/ 2515711 w 6057900"/>
                <a:gd name="connsiteY278" fmla="*/ 1018064 h 6057900"/>
                <a:gd name="connsiteX279" fmla="*/ 2515711 w 6057900"/>
                <a:gd name="connsiteY279" fmla="*/ 1506061 h 6057900"/>
                <a:gd name="connsiteX280" fmla="*/ 2027714 w 6057900"/>
                <a:gd name="connsiteY280" fmla="*/ 1506061 h 6057900"/>
                <a:gd name="connsiteX281" fmla="*/ 2027714 w 6057900"/>
                <a:gd name="connsiteY281" fmla="*/ 1018064 h 6057900"/>
                <a:gd name="connsiteX282" fmla="*/ 2515711 w 6057900"/>
                <a:gd name="connsiteY282" fmla="*/ 1018064 h 6057900"/>
                <a:gd name="connsiteX283" fmla="*/ 2010886 w 6057900"/>
                <a:gd name="connsiteY283" fmla="*/ 1018064 h 6057900"/>
                <a:gd name="connsiteX284" fmla="*/ 2010886 w 6057900"/>
                <a:gd name="connsiteY284" fmla="*/ 1506061 h 6057900"/>
                <a:gd name="connsiteX285" fmla="*/ 1522889 w 6057900"/>
                <a:gd name="connsiteY285" fmla="*/ 1506061 h 6057900"/>
                <a:gd name="connsiteX286" fmla="*/ 1522889 w 6057900"/>
                <a:gd name="connsiteY286" fmla="*/ 1018064 h 6057900"/>
                <a:gd name="connsiteX287" fmla="*/ 2010886 w 6057900"/>
                <a:gd name="connsiteY287" fmla="*/ 1018064 h 6057900"/>
                <a:gd name="connsiteX288" fmla="*/ 1506061 w 6057900"/>
                <a:gd name="connsiteY288" fmla="*/ 513239 h 6057900"/>
                <a:gd name="connsiteX289" fmla="*/ 1506061 w 6057900"/>
                <a:gd name="connsiteY289" fmla="*/ 1001236 h 6057900"/>
                <a:gd name="connsiteX290" fmla="*/ 1018064 w 6057900"/>
                <a:gd name="connsiteY290" fmla="*/ 1001236 h 6057900"/>
                <a:gd name="connsiteX291" fmla="*/ 1018064 w 6057900"/>
                <a:gd name="connsiteY291" fmla="*/ 513239 h 6057900"/>
                <a:gd name="connsiteX292" fmla="*/ 1506061 w 6057900"/>
                <a:gd name="connsiteY292" fmla="*/ 513239 h 6057900"/>
                <a:gd name="connsiteX293" fmla="*/ 513239 w 6057900"/>
                <a:gd name="connsiteY293" fmla="*/ 1001236 h 6057900"/>
                <a:gd name="connsiteX294" fmla="*/ 513239 w 6057900"/>
                <a:gd name="connsiteY294" fmla="*/ 513239 h 6057900"/>
                <a:gd name="connsiteX295" fmla="*/ 1001236 w 6057900"/>
                <a:gd name="connsiteY295" fmla="*/ 513239 h 6057900"/>
                <a:gd name="connsiteX296" fmla="*/ 1001236 w 6057900"/>
                <a:gd name="connsiteY296" fmla="*/ 1001236 h 6057900"/>
                <a:gd name="connsiteX297" fmla="*/ 513239 w 6057900"/>
                <a:gd name="connsiteY297" fmla="*/ 1001236 h 6057900"/>
                <a:gd name="connsiteX298" fmla="*/ 1018064 w 6057900"/>
                <a:gd name="connsiteY298" fmla="*/ 1018064 h 6057900"/>
                <a:gd name="connsiteX299" fmla="*/ 1506061 w 6057900"/>
                <a:gd name="connsiteY299" fmla="*/ 1018064 h 6057900"/>
                <a:gd name="connsiteX300" fmla="*/ 1506061 w 6057900"/>
                <a:gd name="connsiteY300" fmla="*/ 1506061 h 6057900"/>
                <a:gd name="connsiteX301" fmla="*/ 1018064 w 6057900"/>
                <a:gd name="connsiteY301" fmla="*/ 1506061 h 6057900"/>
                <a:gd name="connsiteX302" fmla="*/ 1018064 w 6057900"/>
                <a:gd name="connsiteY302" fmla="*/ 1018064 h 6057900"/>
                <a:gd name="connsiteX303" fmla="*/ 1018064 w 6057900"/>
                <a:gd name="connsiteY303" fmla="*/ 2010886 h 6057900"/>
                <a:gd name="connsiteX304" fmla="*/ 1018064 w 6057900"/>
                <a:gd name="connsiteY304" fmla="*/ 1522889 h 6057900"/>
                <a:gd name="connsiteX305" fmla="*/ 1506061 w 6057900"/>
                <a:gd name="connsiteY305" fmla="*/ 1522889 h 6057900"/>
                <a:gd name="connsiteX306" fmla="*/ 1506061 w 6057900"/>
                <a:gd name="connsiteY306" fmla="*/ 2010886 h 6057900"/>
                <a:gd name="connsiteX307" fmla="*/ 1018064 w 6057900"/>
                <a:gd name="connsiteY307" fmla="*/ 2010886 h 6057900"/>
                <a:gd name="connsiteX308" fmla="*/ 1522889 w 6057900"/>
                <a:gd name="connsiteY308" fmla="*/ 2027714 h 6057900"/>
                <a:gd name="connsiteX309" fmla="*/ 2010886 w 6057900"/>
                <a:gd name="connsiteY309" fmla="*/ 2027714 h 6057900"/>
                <a:gd name="connsiteX310" fmla="*/ 2010886 w 6057900"/>
                <a:gd name="connsiteY310" fmla="*/ 2515711 h 6057900"/>
                <a:gd name="connsiteX311" fmla="*/ 1522889 w 6057900"/>
                <a:gd name="connsiteY311" fmla="*/ 2515711 h 6057900"/>
                <a:gd name="connsiteX312" fmla="*/ 1522889 w 6057900"/>
                <a:gd name="connsiteY312" fmla="*/ 2027714 h 6057900"/>
                <a:gd name="connsiteX313" fmla="*/ 1522889 w 6057900"/>
                <a:gd name="connsiteY313" fmla="*/ 3020536 h 6057900"/>
                <a:gd name="connsiteX314" fmla="*/ 1522889 w 6057900"/>
                <a:gd name="connsiteY314" fmla="*/ 2532539 h 6057900"/>
                <a:gd name="connsiteX315" fmla="*/ 2010886 w 6057900"/>
                <a:gd name="connsiteY315" fmla="*/ 2532539 h 6057900"/>
                <a:gd name="connsiteX316" fmla="*/ 2010886 w 6057900"/>
                <a:gd name="connsiteY316" fmla="*/ 3020536 h 6057900"/>
                <a:gd name="connsiteX317" fmla="*/ 1522889 w 6057900"/>
                <a:gd name="connsiteY317" fmla="*/ 3020536 h 6057900"/>
                <a:gd name="connsiteX318" fmla="*/ 2027714 w 6057900"/>
                <a:gd name="connsiteY318" fmla="*/ 3525361 h 6057900"/>
                <a:gd name="connsiteX319" fmla="*/ 2027714 w 6057900"/>
                <a:gd name="connsiteY319" fmla="*/ 3037364 h 6057900"/>
                <a:gd name="connsiteX320" fmla="*/ 2515711 w 6057900"/>
                <a:gd name="connsiteY320" fmla="*/ 3037364 h 6057900"/>
                <a:gd name="connsiteX321" fmla="*/ 2515711 w 6057900"/>
                <a:gd name="connsiteY321" fmla="*/ 3525361 h 6057900"/>
                <a:gd name="connsiteX322" fmla="*/ 2027714 w 6057900"/>
                <a:gd name="connsiteY322" fmla="*/ 3525361 h 6057900"/>
                <a:gd name="connsiteX323" fmla="*/ 2532539 w 6057900"/>
                <a:gd name="connsiteY323" fmla="*/ 4030186 h 6057900"/>
                <a:gd name="connsiteX324" fmla="*/ 2532539 w 6057900"/>
                <a:gd name="connsiteY324" fmla="*/ 3542189 h 6057900"/>
                <a:gd name="connsiteX325" fmla="*/ 3020536 w 6057900"/>
                <a:gd name="connsiteY325" fmla="*/ 3542189 h 6057900"/>
                <a:gd name="connsiteX326" fmla="*/ 3020536 w 6057900"/>
                <a:gd name="connsiteY326" fmla="*/ 4030186 h 6057900"/>
                <a:gd name="connsiteX327" fmla="*/ 2532539 w 6057900"/>
                <a:gd name="connsiteY327" fmla="*/ 4030186 h 6057900"/>
                <a:gd name="connsiteX328" fmla="*/ 3037364 w 6057900"/>
                <a:gd name="connsiteY328" fmla="*/ 4535011 h 6057900"/>
                <a:gd name="connsiteX329" fmla="*/ 3037364 w 6057900"/>
                <a:gd name="connsiteY329" fmla="*/ 4047014 h 6057900"/>
                <a:gd name="connsiteX330" fmla="*/ 3525361 w 6057900"/>
                <a:gd name="connsiteY330" fmla="*/ 4047014 h 6057900"/>
                <a:gd name="connsiteX331" fmla="*/ 3525361 w 6057900"/>
                <a:gd name="connsiteY331" fmla="*/ 4535011 h 6057900"/>
                <a:gd name="connsiteX332" fmla="*/ 3037364 w 6057900"/>
                <a:gd name="connsiteY332" fmla="*/ 4535011 h 6057900"/>
                <a:gd name="connsiteX333" fmla="*/ 3542189 w 6057900"/>
                <a:gd name="connsiteY333" fmla="*/ 4535011 h 6057900"/>
                <a:gd name="connsiteX334" fmla="*/ 3542189 w 6057900"/>
                <a:gd name="connsiteY334" fmla="*/ 4047014 h 6057900"/>
                <a:gd name="connsiteX335" fmla="*/ 4030186 w 6057900"/>
                <a:gd name="connsiteY335" fmla="*/ 4047014 h 6057900"/>
                <a:gd name="connsiteX336" fmla="*/ 4030186 w 6057900"/>
                <a:gd name="connsiteY336" fmla="*/ 4535011 h 6057900"/>
                <a:gd name="connsiteX337" fmla="*/ 3542189 w 6057900"/>
                <a:gd name="connsiteY337" fmla="*/ 4535011 h 6057900"/>
                <a:gd name="connsiteX338" fmla="*/ 4047014 w 6057900"/>
                <a:gd name="connsiteY338" fmla="*/ 5039836 h 6057900"/>
                <a:gd name="connsiteX339" fmla="*/ 4047014 w 6057900"/>
                <a:gd name="connsiteY339" fmla="*/ 4551839 h 6057900"/>
                <a:gd name="connsiteX340" fmla="*/ 4535011 w 6057900"/>
                <a:gd name="connsiteY340" fmla="*/ 4551839 h 6057900"/>
                <a:gd name="connsiteX341" fmla="*/ 4535011 w 6057900"/>
                <a:gd name="connsiteY341" fmla="*/ 5039836 h 6057900"/>
                <a:gd name="connsiteX342" fmla="*/ 4047014 w 6057900"/>
                <a:gd name="connsiteY342" fmla="*/ 5039836 h 6057900"/>
                <a:gd name="connsiteX343" fmla="*/ 4551839 w 6057900"/>
                <a:gd name="connsiteY343" fmla="*/ 5039836 h 6057900"/>
                <a:gd name="connsiteX344" fmla="*/ 4551839 w 6057900"/>
                <a:gd name="connsiteY344" fmla="*/ 4551839 h 6057900"/>
                <a:gd name="connsiteX345" fmla="*/ 5039836 w 6057900"/>
                <a:gd name="connsiteY345" fmla="*/ 4551839 h 6057900"/>
                <a:gd name="connsiteX346" fmla="*/ 5039836 w 6057900"/>
                <a:gd name="connsiteY346" fmla="*/ 5039836 h 6057900"/>
                <a:gd name="connsiteX347" fmla="*/ 4551839 w 6057900"/>
                <a:gd name="connsiteY347" fmla="*/ 5039836 h 6057900"/>
                <a:gd name="connsiteX348" fmla="*/ 5056664 w 6057900"/>
                <a:gd name="connsiteY348" fmla="*/ 5544661 h 6057900"/>
                <a:gd name="connsiteX349" fmla="*/ 5056664 w 6057900"/>
                <a:gd name="connsiteY349" fmla="*/ 5056664 h 6057900"/>
                <a:gd name="connsiteX350" fmla="*/ 5544661 w 6057900"/>
                <a:gd name="connsiteY350" fmla="*/ 5056664 h 6057900"/>
                <a:gd name="connsiteX351" fmla="*/ 5544661 w 6057900"/>
                <a:gd name="connsiteY351" fmla="*/ 5544661 h 6057900"/>
                <a:gd name="connsiteX352" fmla="*/ 5056664 w 6057900"/>
                <a:gd name="connsiteY352" fmla="*/ 5544661 h 60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6057900" h="6057900">
                  <a:moveTo>
                    <a:pt x="6057900" y="5544661"/>
                  </a:moveTo>
                  <a:lnTo>
                    <a:pt x="5561489" y="5544661"/>
                  </a:lnTo>
                  <a:lnTo>
                    <a:pt x="5561489" y="5056664"/>
                  </a:lnTo>
                  <a:lnTo>
                    <a:pt x="5788660" y="5056664"/>
                  </a:lnTo>
                  <a:lnTo>
                    <a:pt x="5788660" y="5039836"/>
                  </a:lnTo>
                  <a:lnTo>
                    <a:pt x="5561489" y="5039836"/>
                  </a:lnTo>
                  <a:lnTo>
                    <a:pt x="5561489" y="2322195"/>
                  </a:lnTo>
                  <a:lnTo>
                    <a:pt x="5544661" y="2322195"/>
                  </a:lnTo>
                  <a:lnTo>
                    <a:pt x="5544661" y="5039836"/>
                  </a:lnTo>
                  <a:lnTo>
                    <a:pt x="5056664" y="5039836"/>
                  </a:lnTo>
                  <a:lnTo>
                    <a:pt x="5056664" y="4551839"/>
                  </a:lnTo>
                  <a:lnTo>
                    <a:pt x="5435283" y="4551839"/>
                  </a:lnTo>
                  <a:lnTo>
                    <a:pt x="5435283" y="4535011"/>
                  </a:lnTo>
                  <a:lnTo>
                    <a:pt x="5056664" y="4535011"/>
                  </a:lnTo>
                  <a:lnTo>
                    <a:pt x="5056664" y="4047014"/>
                  </a:lnTo>
                  <a:lnTo>
                    <a:pt x="5250180" y="4047014"/>
                  </a:lnTo>
                  <a:lnTo>
                    <a:pt x="5250180" y="4030186"/>
                  </a:lnTo>
                  <a:lnTo>
                    <a:pt x="5056664" y="4030186"/>
                  </a:lnTo>
                  <a:lnTo>
                    <a:pt x="5056664" y="2089976"/>
                  </a:lnTo>
                  <a:lnTo>
                    <a:pt x="5039836" y="2089976"/>
                  </a:lnTo>
                  <a:lnTo>
                    <a:pt x="5039836" y="4030186"/>
                  </a:lnTo>
                  <a:lnTo>
                    <a:pt x="4551839" y="4030186"/>
                  </a:lnTo>
                  <a:lnTo>
                    <a:pt x="4551839" y="3542189"/>
                  </a:lnTo>
                  <a:lnTo>
                    <a:pt x="4980940" y="3542189"/>
                  </a:lnTo>
                  <a:lnTo>
                    <a:pt x="4980940" y="3525361"/>
                  </a:lnTo>
                  <a:lnTo>
                    <a:pt x="4551839" y="3525361"/>
                  </a:lnTo>
                  <a:lnTo>
                    <a:pt x="4551839" y="3037364"/>
                  </a:lnTo>
                  <a:lnTo>
                    <a:pt x="4711700" y="3037364"/>
                  </a:lnTo>
                  <a:lnTo>
                    <a:pt x="4711700" y="3020536"/>
                  </a:lnTo>
                  <a:lnTo>
                    <a:pt x="4551839" y="3020536"/>
                  </a:lnTo>
                  <a:lnTo>
                    <a:pt x="4551839" y="1857756"/>
                  </a:lnTo>
                  <a:lnTo>
                    <a:pt x="4535011" y="1857756"/>
                  </a:lnTo>
                  <a:lnTo>
                    <a:pt x="4535011" y="3020536"/>
                  </a:lnTo>
                  <a:lnTo>
                    <a:pt x="4047014" y="3020536"/>
                  </a:lnTo>
                  <a:lnTo>
                    <a:pt x="4047014" y="2532539"/>
                  </a:lnTo>
                  <a:lnTo>
                    <a:pt x="4442460" y="2532539"/>
                  </a:lnTo>
                  <a:lnTo>
                    <a:pt x="4442460" y="2515711"/>
                  </a:lnTo>
                  <a:lnTo>
                    <a:pt x="4047014" y="2515711"/>
                  </a:lnTo>
                  <a:lnTo>
                    <a:pt x="4047014" y="2027714"/>
                  </a:lnTo>
                  <a:lnTo>
                    <a:pt x="4173220" y="2027714"/>
                  </a:lnTo>
                  <a:lnTo>
                    <a:pt x="4173220" y="2010886"/>
                  </a:lnTo>
                  <a:lnTo>
                    <a:pt x="4047014" y="2010886"/>
                  </a:lnTo>
                  <a:lnTo>
                    <a:pt x="4047014" y="1625537"/>
                  </a:lnTo>
                  <a:lnTo>
                    <a:pt x="4030186" y="1625537"/>
                  </a:lnTo>
                  <a:lnTo>
                    <a:pt x="4030186" y="2010886"/>
                  </a:lnTo>
                  <a:lnTo>
                    <a:pt x="3542189" y="2010886"/>
                  </a:lnTo>
                  <a:lnTo>
                    <a:pt x="3542189" y="1522889"/>
                  </a:lnTo>
                  <a:lnTo>
                    <a:pt x="3903980" y="1522889"/>
                  </a:lnTo>
                  <a:lnTo>
                    <a:pt x="3903980" y="1506061"/>
                  </a:lnTo>
                  <a:lnTo>
                    <a:pt x="3542189" y="1506061"/>
                  </a:lnTo>
                  <a:lnTo>
                    <a:pt x="3542189" y="1393317"/>
                  </a:lnTo>
                  <a:lnTo>
                    <a:pt x="3525361" y="1393317"/>
                  </a:lnTo>
                  <a:lnTo>
                    <a:pt x="3525361" y="1506061"/>
                  </a:lnTo>
                  <a:lnTo>
                    <a:pt x="3037364" y="1506061"/>
                  </a:lnTo>
                  <a:lnTo>
                    <a:pt x="3037364" y="1161098"/>
                  </a:lnTo>
                  <a:lnTo>
                    <a:pt x="3020536" y="1161098"/>
                  </a:lnTo>
                  <a:lnTo>
                    <a:pt x="3020536" y="1506061"/>
                  </a:lnTo>
                  <a:lnTo>
                    <a:pt x="2532539" y="1506061"/>
                  </a:lnTo>
                  <a:lnTo>
                    <a:pt x="2532539" y="1018064"/>
                  </a:lnTo>
                  <a:lnTo>
                    <a:pt x="3634740" y="1018064"/>
                  </a:lnTo>
                  <a:lnTo>
                    <a:pt x="3634740" y="1001236"/>
                  </a:lnTo>
                  <a:lnTo>
                    <a:pt x="2532539" y="1001236"/>
                  </a:lnTo>
                  <a:lnTo>
                    <a:pt x="2532539" y="928878"/>
                  </a:lnTo>
                  <a:lnTo>
                    <a:pt x="2515711" y="928878"/>
                  </a:lnTo>
                  <a:lnTo>
                    <a:pt x="2515711" y="1001236"/>
                  </a:lnTo>
                  <a:lnTo>
                    <a:pt x="2027714" y="1001236"/>
                  </a:lnTo>
                  <a:lnTo>
                    <a:pt x="2027714" y="696659"/>
                  </a:lnTo>
                  <a:lnTo>
                    <a:pt x="2010886" y="696659"/>
                  </a:lnTo>
                  <a:lnTo>
                    <a:pt x="2010886" y="1001236"/>
                  </a:lnTo>
                  <a:lnTo>
                    <a:pt x="1522889" y="1001236"/>
                  </a:lnTo>
                  <a:lnTo>
                    <a:pt x="1522889" y="513239"/>
                  </a:lnTo>
                  <a:lnTo>
                    <a:pt x="3365500" y="513239"/>
                  </a:lnTo>
                  <a:lnTo>
                    <a:pt x="3365500" y="496411"/>
                  </a:lnTo>
                  <a:lnTo>
                    <a:pt x="1522889" y="496411"/>
                  </a:lnTo>
                  <a:lnTo>
                    <a:pt x="1522889" y="464439"/>
                  </a:lnTo>
                  <a:lnTo>
                    <a:pt x="1506061" y="464439"/>
                  </a:lnTo>
                  <a:lnTo>
                    <a:pt x="1506061" y="496411"/>
                  </a:lnTo>
                  <a:lnTo>
                    <a:pt x="1018064" y="496411"/>
                  </a:lnTo>
                  <a:lnTo>
                    <a:pt x="1018064" y="232220"/>
                  </a:lnTo>
                  <a:lnTo>
                    <a:pt x="1001236" y="232220"/>
                  </a:lnTo>
                  <a:lnTo>
                    <a:pt x="1001236" y="496411"/>
                  </a:lnTo>
                  <a:lnTo>
                    <a:pt x="513239" y="496411"/>
                  </a:lnTo>
                  <a:lnTo>
                    <a:pt x="513239" y="0"/>
                  </a:lnTo>
                  <a:lnTo>
                    <a:pt x="496411" y="0"/>
                  </a:lnTo>
                  <a:lnTo>
                    <a:pt x="496411" y="496411"/>
                  </a:lnTo>
                  <a:lnTo>
                    <a:pt x="0" y="496411"/>
                  </a:lnTo>
                  <a:lnTo>
                    <a:pt x="0" y="513239"/>
                  </a:lnTo>
                  <a:lnTo>
                    <a:pt x="496411" y="513239"/>
                  </a:lnTo>
                  <a:lnTo>
                    <a:pt x="496411" y="1001236"/>
                  </a:lnTo>
                  <a:lnTo>
                    <a:pt x="292799" y="1001236"/>
                  </a:lnTo>
                  <a:lnTo>
                    <a:pt x="292799" y="1018064"/>
                  </a:lnTo>
                  <a:lnTo>
                    <a:pt x="496411" y="1018064"/>
                  </a:lnTo>
                  <a:lnTo>
                    <a:pt x="496411" y="3129915"/>
                  </a:lnTo>
                  <a:lnTo>
                    <a:pt x="513239" y="3129915"/>
                  </a:lnTo>
                  <a:lnTo>
                    <a:pt x="513239" y="1018064"/>
                  </a:lnTo>
                  <a:lnTo>
                    <a:pt x="1001236" y="1018064"/>
                  </a:lnTo>
                  <a:lnTo>
                    <a:pt x="1001236" y="1506061"/>
                  </a:lnTo>
                  <a:lnTo>
                    <a:pt x="585597" y="1506061"/>
                  </a:lnTo>
                  <a:lnTo>
                    <a:pt x="585597" y="1522889"/>
                  </a:lnTo>
                  <a:lnTo>
                    <a:pt x="1001236" y="1522889"/>
                  </a:lnTo>
                  <a:lnTo>
                    <a:pt x="1001236" y="2010886"/>
                  </a:lnTo>
                  <a:lnTo>
                    <a:pt x="878395" y="2010886"/>
                  </a:lnTo>
                  <a:lnTo>
                    <a:pt x="878395" y="2027714"/>
                  </a:lnTo>
                  <a:lnTo>
                    <a:pt x="1001236" y="2027714"/>
                  </a:lnTo>
                  <a:lnTo>
                    <a:pt x="1001236" y="3422714"/>
                  </a:lnTo>
                  <a:lnTo>
                    <a:pt x="1018064" y="3422714"/>
                  </a:lnTo>
                  <a:lnTo>
                    <a:pt x="1018064" y="2027714"/>
                  </a:lnTo>
                  <a:lnTo>
                    <a:pt x="1506061" y="2027714"/>
                  </a:lnTo>
                  <a:lnTo>
                    <a:pt x="1506061" y="2515711"/>
                  </a:lnTo>
                  <a:lnTo>
                    <a:pt x="1171194" y="2515711"/>
                  </a:lnTo>
                  <a:lnTo>
                    <a:pt x="1171194" y="2532539"/>
                  </a:lnTo>
                  <a:lnTo>
                    <a:pt x="1506061" y="2532539"/>
                  </a:lnTo>
                  <a:lnTo>
                    <a:pt x="1506061" y="3020536"/>
                  </a:lnTo>
                  <a:lnTo>
                    <a:pt x="1463993" y="3020536"/>
                  </a:lnTo>
                  <a:lnTo>
                    <a:pt x="1463993" y="3037364"/>
                  </a:lnTo>
                  <a:lnTo>
                    <a:pt x="1506061" y="3037364"/>
                  </a:lnTo>
                  <a:lnTo>
                    <a:pt x="1506061" y="3715512"/>
                  </a:lnTo>
                  <a:lnTo>
                    <a:pt x="1522889" y="3715512"/>
                  </a:lnTo>
                  <a:lnTo>
                    <a:pt x="1522889" y="3037364"/>
                  </a:lnTo>
                  <a:lnTo>
                    <a:pt x="2010886" y="3037364"/>
                  </a:lnTo>
                  <a:lnTo>
                    <a:pt x="2010886" y="3525361"/>
                  </a:lnTo>
                  <a:lnTo>
                    <a:pt x="1756791" y="3525361"/>
                  </a:lnTo>
                  <a:lnTo>
                    <a:pt x="1756791" y="3542189"/>
                  </a:lnTo>
                  <a:lnTo>
                    <a:pt x="2010886" y="3542189"/>
                  </a:lnTo>
                  <a:lnTo>
                    <a:pt x="2010886" y="4008311"/>
                  </a:lnTo>
                  <a:lnTo>
                    <a:pt x="2027714" y="4008311"/>
                  </a:lnTo>
                  <a:lnTo>
                    <a:pt x="2027714" y="3542189"/>
                  </a:lnTo>
                  <a:lnTo>
                    <a:pt x="2515711" y="3542189"/>
                  </a:lnTo>
                  <a:lnTo>
                    <a:pt x="2515711" y="4030186"/>
                  </a:lnTo>
                  <a:lnTo>
                    <a:pt x="2049590" y="4030186"/>
                  </a:lnTo>
                  <a:lnTo>
                    <a:pt x="2049590" y="4047014"/>
                  </a:lnTo>
                  <a:lnTo>
                    <a:pt x="2515711" y="4047014"/>
                  </a:lnTo>
                  <a:lnTo>
                    <a:pt x="2515711" y="4301109"/>
                  </a:lnTo>
                  <a:lnTo>
                    <a:pt x="2532539" y="4301109"/>
                  </a:lnTo>
                  <a:lnTo>
                    <a:pt x="2532539" y="4047014"/>
                  </a:lnTo>
                  <a:lnTo>
                    <a:pt x="3020536" y="4047014"/>
                  </a:lnTo>
                  <a:lnTo>
                    <a:pt x="3020536" y="4535011"/>
                  </a:lnTo>
                  <a:lnTo>
                    <a:pt x="2342388" y="4535011"/>
                  </a:lnTo>
                  <a:lnTo>
                    <a:pt x="2342388" y="4551839"/>
                  </a:lnTo>
                  <a:lnTo>
                    <a:pt x="3020536" y="4551839"/>
                  </a:lnTo>
                  <a:lnTo>
                    <a:pt x="3020536" y="4593908"/>
                  </a:lnTo>
                  <a:lnTo>
                    <a:pt x="3037364" y="4593908"/>
                  </a:lnTo>
                  <a:lnTo>
                    <a:pt x="3037364" y="4551839"/>
                  </a:lnTo>
                  <a:lnTo>
                    <a:pt x="3525361" y="4551839"/>
                  </a:lnTo>
                  <a:lnTo>
                    <a:pt x="3525361" y="4886706"/>
                  </a:lnTo>
                  <a:lnTo>
                    <a:pt x="3542189" y="4886706"/>
                  </a:lnTo>
                  <a:lnTo>
                    <a:pt x="3542189" y="4551839"/>
                  </a:lnTo>
                  <a:lnTo>
                    <a:pt x="4030186" y="4551839"/>
                  </a:lnTo>
                  <a:lnTo>
                    <a:pt x="4030186" y="5039836"/>
                  </a:lnTo>
                  <a:lnTo>
                    <a:pt x="2635187" y="5039836"/>
                  </a:lnTo>
                  <a:lnTo>
                    <a:pt x="2635187" y="5056664"/>
                  </a:lnTo>
                  <a:lnTo>
                    <a:pt x="4030186" y="5056664"/>
                  </a:lnTo>
                  <a:lnTo>
                    <a:pt x="4030186" y="5179505"/>
                  </a:lnTo>
                  <a:lnTo>
                    <a:pt x="4047014" y="5179505"/>
                  </a:lnTo>
                  <a:lnTo>
                    <a:pt x="4047014" y="5056664"/>
                  </a:lnTo>
                  <a:lnTo>
                    <a:pt x="4535011" y="5056664"/>
                  </a:lnTo>
                  <a:lnTo>
                    <a:pt x="4535011" y="5472303"/>
                  </a:lnTo>
                  <a:lnTo>
                    <a:pt x="4551839" y="5472303"/>
                  </a:lnTo>
                  <a:lnTo>
                    <a:pt x="4551839" y="5056664"/>
                  </a:lnTo>
                  <a:lnTo>
                    <a:pt x="5039836" y="5056664"/>
                  </a:lnTo>
                  <a:lnTo>
                    <a:pt x="5039836" y="5544661"/>
                  </a:lnTo>
                  <a:lnTo>
                    <a:pt x="2927985" y="5544661"/>
                  </a:lnTo>
                  <a:lnTo>
                    <a:pt x="2927985" y="5561489"/>
                  </a:lnTo>
                  <a:lnTo>
                    <a:pt x="5039836" y="5561489"/>
                  </a:lnTo>
                  <a:lnTo>
                    <a:pt x="5039836" y="5765102"/>
                  </a:lnTo>
                  <a:lnTo>
                    <a:pt x="5056664" y="5765102"/>
                  </a:lnTo>
                  <a:lnTo>
                    <a:pt x="5056664" y="5561489"/>
                  </a:lnTo>
                  <a:lnTo>
                    <a:pt x="5544661" y="5561489"/>
                  </a:lnTo>
                  <a:lnTo>
                    <a:pt x="5544661" y="6057900"/>
                  </a:lnTo>
                  <a:lnTo>
                    <a:pt x="5561489" y="6057900"/>
                  </a:lnTo>
                  <a:lnTo>
                    <a:pt x="5561489" y="5561489"/>
                  </a:lnTo>
                  <a:lnTo>
                    <a:pt x="6057900" y="5561489"/>
                  </a:lnTo>
                  <a:lnTo>
                    <a:pt x="6057900" y="5544661"/>
                  </a:lnTo>
                  <a:close/>
                  <a:moveTo>
                    <a:pt x="5039836" y="4047014"/>
                  </a:moveTo>
                  <a:lnTo>
                    <a:pt x="5039836" y="4535011"/>
                  </a:lnTo>
                  <a:lnTo>
                    <a:pt x="4551839" y="4535011"/>
                  </a:lnTo>
                  <a:lnTo>
                    <a:pt x="4551839" y="4047014"/>
                  </a:lnTo>
                  <a:lnTo>
                    <a:pt x="5039836" y="4047014"/>
                  </a:lnTo>
                  <a:close/>
                  <a:moveTo>
                    <a:pt x="4535011" y="4535011"/>
                  </a:moveTo>
                  <a:lnTo>
                    <a:pt x="4047014" y="4535011"/>
                  </a:lnTo>
                  <a:lnTo>
                    <a:pt x="4047014" y="4047014"/>
                  </a:lnTo>
                  <a:lnTo>
                    <a:pt x="4535011" y="4047014"/>
                  </a:lnTo>
                  <a:lnTo>
                    <a:pt x="4535011" y="4535011"/>
                  </a:lnTo>
                  <a:close/>
                  <a:moveTo>
                    <a:pt x="4535011" y="4030186"/>
                  </a:moveTo>
                  <a:lnTo>
                    <a:pt x="4047014" y="4030186"/>
                  </a:lnTo>
                  <a:lnTo>
                    <a:pt x="4047014" y="3542189"/>
                  </a:lnTo>
                  <a:lnTo>
                    <a:pt x="4535011" y="3542189"/>
                  </a:lnTo>
                  <a:lnTo>
                    <a:pt x="4535011" y="4030186"/>
                  </a:lnTo>
                  <a:close/>
                  <a:moveTo>
                    <a:pt x="2027714" y="1522889"/>
                  </a:moveTo>
                  <a:lnTo>
                    <a:pt x="2515711" y="1522889"/>
                  </a:lnTo>
                  <a:lnTo>
                    <a:pt x="2515711" y="2010886"/>
                  </a:lnTo>
                  <a:lnTo>
                    <a:pt x="2027714" y="2010886"/>
                  </a:lnTo>
                  <a:lnTo>
                    <a:pt x="2027714" y="1522889"/>
                  </a:lnTo>
                  <a:close/>
                  <a:moveTo>
                    <a:pt x="2010886" y="2010886"/>
                  </a:moveTo>
                  <a:lnTo>
                    <a:pt x="1522889" y="2010886"/>
                  </a:lnTo>
                  <a:lnTo>
                    <a:pt x="1522889" y="1522889"/>
                  </a:lnTo>
                  <a:lnTo>
                    <a:pt x="2010886" y="1522889"/>
                  </a:lnTo>
                  <a:lnTo>
                    <a:pt x="2010886" y="2010886"/>
                  </a:lnTo>
                  <a:close/>
                  <a:moveTo>
                    <a:pt x="2515711" y="2027714"/>
                  </a:moveTo>
                  <a:lnTo>
                    <a:pt x="2515711" y="2515711"/>
                  </a:lnTo>
                  <a:lnTo>
                    <a:pt x="2027714" y="2515711"/>
                  </a:lnTo>
                  <a:lnTo>
                    <a:pt x="2027714" y="2027714"/>
                  </a:lnTo>
                  <a:lnTo>
                    <a:pt x="2515711" y="2027714"/>
                  </a:lnTo>
                  <a:close/>
                  <a:moveTo>
                    <a:pt x="3037364" y="2515711"/>
                  </a:moveTo>
                  <a:lnTo>
                    <a:pt x="3037364" y="2027714"/>
                  </a:lnTo>
                  <a:lnTo>
                    <a:pt x="3525361" y="2027714"/>
                  </a:lnTo>
                  <a:lnTo>
                    <a:pt x="3525361" y="2515711"/>
                  </a:lnTo>
                  <a:lnTo>
                    <a:pt x="3037364" y="2515711"/>
                  </a:lnTo>
                  <a:close/>
                  <a:moveTo>
                    <a:pt x="3525361" y="2532539"/>
                  </a:moveTo>
                  <a:lnTo>
                    <a:pt x="3525361" y="3020536"/>
                  </a:lnTo>
                  <a:lnTo>
                    <a:pt x="3037364" y="3020536"/>
                  </a:lnTo>
                  <a:lnTo>
                    <a:pt x="3037364" y="2532539"/>
                  </a:lnTo>
                  <a:lnTo>
                    <a:pt x="3525361" y="2532539"/>
                  </a:lnTo>
                  <a:close/>
                  <a:moveTo>
                    <a:pt x="3020536" y="2515711"/>
                  </a:moveTo>
                  <a:lnTo>
                    <a:pt x="2532539" y="2515711"/>
                  </a:lnTo>
                  <a:lnTo>
                    <a:pt x="2532539" y="2027714"/>
                  </a:lnTo>
                  <a:lnTo>
                    <a:pt x="3020536" y="2027714"/>
                  </a:lnTo>
                  <a:lnTo>
                    <a:pt x="3020536" y="2515711"/>
                  </a:lnTo>
                  <a:close/>
                  <a:moveTo>
                    <a:pt x="2515711" y="2532539"/>
                  </a:moveTo>
                  <a:lnTo>
                    <a:pt x="2515711" y="3020536"/>
                  </a:lnTo>
                  <a:lnTo>
                    <a:pt x="2027714" y="3020536"/>
                  </a:lnTo>
                  <a:lnTo>
                    <a:pt x="2027714" y="2532539"/>
                  </a:lnTo>
                  <a:lnTo>
                    <a:pt x="2515711" y="2532539"/>
                  </a:lnTo>
                  <a:close/>
                  <a:moveTo>
                    <a:pt x="2532539" y="2532539"/>
                  </a:moveTo>
                  <a:lnTo>
                    <a:pt x="3020536" y="2532539"/>
                  </a:lnTo>
                  <a:lnTo>
                    <a:pt x="3020536" y="3020536"/>
                  </a:lnTo>
                  <a:lnTo>
                    <a:pt x="2532539" y="3020536"/>
                  </a:lnTo>
                  <a:lnTo>
                    <a:pt x="2532539" y="2532539"/>
                  </a:lnTo>
                  <a:close/>
                  <a:moveTo>
                    <a:pt x="3020536" y="3037364"/>
                  </a:moveTo>
                  <a:lnTo>
                    <a:pt x="3020536" y="3525361"/>
                  </a:lnTo>
                  <a:lnTo>
                    <a:pt x="2532539" y="3525361"/>
                  </a:lnTo>
                  <a:lnTo>
                    <a:pt x="2532539" y="3037364"/>
                  </a:lnTo>
                  <a:lnTo>
                    <a:pt x="3020536" y="3037364"/>
                  </a:lnTo>
                  <a:close/>
                  <a:moveTo>
                    <a:pt x="3037364" y="3037364"/>
                  </a:moveTo>
                  <a:lnTo>
                    <a:pt x="3525361" y="3037364"/>
                  </a:lnTo>
                  <a:lnTo>
                    <a:pt x="3525361" y="3525361"/>
                  </a:lnTo>
                  <a:lnTo>
                    <a:pt x="3037364" y="3525361"/>
                  </a:lnTo>
                  <a:lnTo>
                    <a:pt x="3037364" y="3037364"/>
                  </a:lnTo>
                  <a:close/>
                  <a:moveTo>
                    <a:pt x="3542189" y="3037364"/>
                  </a:moveTo>
                  <a:lnTo>
                    <a:pt x="4030186" y="3037364"/>
                  </a:lnTo>
                  <a:lnTo>
                    <a:pt x="4030186" y="3525361"/>
                  </a:lnTo>
                  <a:lnTo>
                    <a:pt x="3542189" y="3525361"/>
                  </a:lnTo>
                  <a:lnTo>
                    <a:pt x="3542189" y="3037364"/>
                  </a:lnTo>
                  <a:close/>
                  <a:moveTo>
                    <a:pt x="3525361" y="3542189"/>
                  </a:moveTo>
                  <a:lnTo>
                    <a:pt x="3525361" y="4030186"/>
                  </a:lnTo>
                  <a:lnTo>
                    <a:pt x="3037364" y="4030186"/>
                  </a:lnTo>
                  <a:lnTo>
                    <a:pt x="3037364" y="3542189"/>
                  </a:lnTo>
                  <a:lnTo>
                    <a:pt x="3525361" y="3542189"/>
                  </a:lnTo>
                  <a:close/>
                  <a:moveTo>
                    <a:pt x="3542189" y="3542189"/>
                  </a:moveTo>
                  <a:lnTo>
                    <a:pt x="4030186" y="3542189"/>
                  </a:lnTo>
                  <a:lnTo>
                    <a:pt x="4030186" y="4030186"/>
                  </a:lnTo>
                  <a:lnTo>
                    <a:pt x="3542189" y="4030186"/>
                  </a:lnTo>
                  <a:lnTo>
                    <a:pt x="3542189" y="3542189"/>
                  </a:lnTo>
                  <a:close/>
                  <a:moveTo>
                    <a:pt x="4535011" y="3037364"/>
                  </a:moveTo>
                  <a:lnTo>
                    <a:pt x="4535011" y="3525361"/>
                  </a:lnTo>
                  <a:lnTo>
                    <a:pt x="4047014" y="3525361"/>
                  </a:lnTo>
                  <a:lnTo>
                    <a:pt x="4047014" y="3037364"/>
                  </a:lnTo>
                  <a:lnTo>
                    <a:pt x="4535011" y="3037364"/>
                  </a:lnTo>
                  <a:close/>
                  <a:moveTo>
                    <a:pt x="4030186" y="3020536"/>
                  </a:moveTo>
                  <a:lnTo>
                    <a:pt x="3542189" y="3020536"/>
                  </a:lnTo>
                  <a:lnTo>
                    <a:pt x="3542189" y="2532539"/>
                  </a:lnTo>
                  <a:lnTo>
                    <a:pt x="4030186" y="2532539"/>
                  </a:lnTo>
                  <a:lnTo>
                    <a:pt x="4030186" y="3020536"/>
                  </a:lnTo>
                  <a:close/>
                  <a:moveTo>
                    <a:pt x="4030186" y="2027714"/>
                  </a:moveTo>
                  <a:lnTo>
                    <a:pt x="4030186" y="2515711"/>
                  </a:lnTo>
                  <a:lnTo>
                    <a:pt x="3542189" y="2515711"/>
                  </a:lnTo>
                  <a:lnTo>
                    <a:pt x="3542189" y="2027714"/>
                  </a:lnTo>
                  <a:lnTo>
                    <a:pt x="4030186" y="2027714"/>
                  </a:lnTo>
                  <a:close/>
                  <a:moveTo>
                    <a:pt x="3525361" y="1522889"/>
                  </a:moveTo>
                  <a:lnTo>
                    <a:pt x="3525361" y="2010886"/>
                  </a:lnTo>
                  <a:lnTo>
                    <a:pt x="3037364" y="2010886"/>
                  </a:lnTo>
                  <a:lnTo>
                    <a:pt x="3037364" y="1522889"/>
                  </a:lnTo>
                  <a:lnTo>
                    <a:pt x="3525361" y="1522889"/>
                  </a:lnTo>
                  <a:close/>
                  <a:moveTo>
                    <a:pt x="3020536" y="1522889"/>
                  </a:moveTo>
                  <a:lnTo>
                    <a:pt x="3020536" y="2010886"/>
                  </a:lnTo>
                  <a:lnTo>
                    <a:pt x="2532539" y="2010886"/>
                  </a:lnTo>
                  <a:lnTo>
                    <a:pt x="2532539" y="1522889"/>
                  </a:lnTo>
                  <a:lnTo>
                    <a:pt x="3020536" y="1522889"/>
                  </a:lnTo>
                  <a:close/>
                  <a:moveTo>
                    <a:pt x="2515711" y="1018064"/>
                  </a:moveTo>
                  <a:lnTo>
                    <a:pt x="2515711" y="1506061"/>
                  </a:lnTo>
                  <a:lnTo>
                    <a:pt x="2027714" y="1506061"/>
                  </a:lnTo>
                  <a:lnTo>
                    <a:pt x="2027714" y="1018064"/>
                  </a:lnTo>
                  <a:lnTo>
                    <a:pt x="2515711" y="1018064"/>
                  </a:lnTo>
                  <a:close/>
                  <a:moveTo>
                    <a:pt x="2010886" y="1018064"/>
                  </a:moveTo>
                  <a:lnTo>
                    <a:pt x="2010886" y="1506061"/>
                  </a:lnTo>
                  <a:lnTo>
                    <a:pt x="1522889" y="1506061"/>
                  </a:lnTo>
                  <a:lnTo>
                    <a:pt x="1522889" y="1018064"/>
                  </a:lnTo>
                  <a:lnTo>
                    <a:pt x="2010886" y="1018064"/>
                  </a:lnTo>
                  <a:close/>
                  <a:moveTo>
                    <a:pt x="1506061" y="513239"/>
                  </a:moveTo>
                  <a:lnTo>
                    <a:pt x="1506061" y="1001236"/>
                  </a:lnTo>
                  <a:lnTo>
                    <a:pt x="1018064" y="1001236"/>
                  </a:lnTo>
                  <a:lnTo>
                    <a:pt x="1018064" y="513239"/>
                  </a:lnTo>
                  <a:lnTo>
                    <a:pt x="1506061" y="513239"/>
                  </a:lnTo>
                  <a:close/>
                  <a:moveTo>
                    <a:pt x="513239" y="1001236"/>
                  </a:moveTo>
                  <a:lnTo>
                    <a:pt x="513239" y="513239"/>
                  </a:lnTo>
                  <a:lnTo>
                    <a:pt x="1001236" y="513239"/>
                  </a:lnTo>
                  <a:lnTo>
                    <a:pt x="1001236" y="1001236"/>
                  </a:lnTo>
                  <a:lnTo>
                    <a:pt x="513239" y="1001236"/>
                  </a:lnTo>
                  <a:close/>
                  <a:moveTo>
                    <a:pt x="1018064" y="1018064"/>
                  </a:moveTo>
                  <a:lnTo>
                    <a:pt x="1506061" y="1018064"/>
                  </a:lnTo>
                  <a:lnTo>
                    <a:pt x="1506061" y="1506061"/>
                  </a:lnTo>
                  <a:lnTo>
                    <a:pt x="1018064" y="1506061"/>
                  </a:lnTo>
                  <a:lnTo>
                    <a:pt x="1018064" y="1018064"/>
                  </a:lnTo>
                  <a:close/>
                  <a:moveTo>
                    <a:pt x="1018064" y="2010886"/>
                  </a:moveTo>
                  <a:lnTo>
                    <a:pt x="1018064" y="1522889"/>
                  </a:lnTo>
                  <a:lnTo>
                    <a:pt x="1506061" y="1522889"/>
                  </a:lnTo>
                  <a:lnTo>
                    <a:pt x="1506061" y="2010886"/>
                  </a:lnTo>
                  <a:lnTo>
                    <a:pt x="1018064" y="2010886"/>
                  </a:lnTo>
                  <a:close/>
                  <a:moveTo>
                    <a:pt x="1522889" y="2027714"/>
                  </a:moveTo>
                  <a:lnTo>
                    <a:pt x="2010886" y="2027714"/>
                  </a:lnTo>
                  <a:lnTo>
                    <a:pt x="2010886" y="2515711"/>
                  </a:lnTo>
                  <a:lnTo>
                    <a:pt x="1522889" y="2515711"/>
                  </a:lnTo>
                  <a:lnTo>
                    <a:pt x="1522889" y="2027714"/>
                  </a:lnTo>
                  <a:close/>
                  <a:moveTo>
                    <a:pt x="1522889" y="3020536"/>
                  </a:moveTo>
                  <a:lnTo>
                    <a:pt x="1522889" y="2532539"/>
                  </a:lnTo>
                  <a:lnTo>
                    <a:pt x="2010886" y="2532539"/>
                  </a:lnTo>
                  <a:lnTo>
                    <a:pt x="2010886" y="3020536"/>
                  </a:lnTo>
                  <a:lnTo>
                    <a:pt x="1522889" y="3020536"/>
                  </a:lnTo>
                  <a:close/>
                  <a:moveTo>
                    <a:pt x="2027714" y="3525361"/>
                  </a:moveTo>
                  <a:lnTo>
                    <a:pt x="2027714" y="3037364"/>
                  </a:lnTo>
                  <a:lnTo>
                    <a:pt x="2515711" y="3037364"/>
                  </a:lnTo>
                  <a:lnTo>
                    <a:pt x="2515711" y="3525361"/>
                  </a:lnTo>
                  <a:lnTo>
                    <a:pt x="2027714" y="3525361"/>
                  </a:lnTo>
                  <a:close/>
                  <a:moveTo>
                    <a:pt x="2532539" y="4030186"/>
                  </a:moveTo>
                  <a:lnTo>
                    <a:pt x="2532539" y="3542189"/>
                  </a:lnTo>
                  <a:lnTo>
                    <a:pt x="3020536" y="3542189"/>
                  </a:lnTo>
                  <a:lnTo>
                    <a:pt x="3020536" y="4030186"/>
                  </a:lnTo>
                  <a:lnTo>
                    <a:pt x="2532539" y="4030186"/>
                  </a:lnTo>
                  <a:close/>
                  <a:moveTo>
                    <a:pt x="3037364" y="4535011"/>
                  </a:moveTo>
                  <a:lnTo>
                    <a:pt x="3037364" y="4047014"/>
                  </a:lnTo>
                  <a:lnTo>
                    <a:pt x="3525361" y="4047014"/>
                  </a:lnTo>
                  <a:lnTo>
                    <a:pt x="3525361" y="4535011"/>
                  </a:lnTo>
                  <a:lnTo>
                    <a:pt x="3037364" y="4535011"/>
                  </a:lnTo>
                  <a:close/>
                  <a:moveTo>
                    <a:pt x="3542189" y="4535011"/>
                  </a:moveTo>
                  <a:lnTo>
                    <a:pt x="3542189" y="4047014"/>
                  </a:lnTo>
                  <a:lnTo>
                    <a:pt x="4030186" y="4047014"/>
                  </a:lnTo>
                  <a:lnTo>
                    <a:pt x="4030186" y="4535011"/>
                  </a:lnTo>
                  <a:lnTo>
                    <a:pt x="3542189" y="4535011"/>
                  </a:lnTo>
                  <a:close/>
                  <a:moveTo>
                    <a:pt x="4047014" y="5039836"/>
                  </a:moveTo>
                  <a:lnTo>
                    <a:pt x="4047014" y="4551839"/>
                  </a:lnTo>
                  <a:lnTo>
                    <a:pt x="4535011" y="4551839"/>
                  </a:lnTo>
                  <a:lnTo>
                    <a:pt x="4535011" y="5039836"/>
                  </a:lnTo>
                  <a:lnTo>
                    <a:pt x="4047014" y="5039836"/>
                  </a:lnTo>
                  <a:close/>
                  <a:moveTo>
                    <a:pt x="4551839" y="5039836"/>
                  </a:moveTo>
                  <a:lnTo>
                    <a:pt x="4551839" y="4551839"/>
                  </a:lnTo>
                  <a:lnTo>
                    <a:pt x="5039836" y="4551839"/>
                  </a:lnTo>
                  <a:lnTo>
                    <a:pt x="5039836" y="5039836"/>
                  </a:lnTo>
                  <a:lnTo>
                    <a:pt x="4551839" y="5039836"/>
                  </a:lnTo>
                  <a:close/>
                  <a:moveTo>
                    <a:pt x="5056664" y="5544661"/>
                  </a:moveTo>
                  <a:lnTo>
                    <a:pt x="5056664" y="5056664"/>
                  </a:lnTo>
                  <a:lnTo>
                    <a:pt x="5544661" y="5056664"/>
                  </a:lnTo>
                  <a:lnTo>
                    <a:pt x="5544661" y="5544661"/>
                  </a:lnTo>
                  <a:lnTo>
                    <a:pt x="5056664" y="5544661"/>
                  </a:lnTo>
                  <a:close/>
                </a:path>
              </a:pathLst>
            </a:custGeom>
            <a:solidFill>
              <a:srgbClr val="E6E6E6"/>
            </a:solidFill>
            <a:ln w="8414"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0EAA0C0-755B-ABDC-EEAB-3EC1D7858A91}"/>
                </a:ext>
              </a:extLst>
            </p:cNvPr>
            <p:cNvGrpSpPr/>
            <p:nvPr/>
          </p:nvGrpSpPr>
          <p:grpSpPr>
            <a:xfrm>
              <a:off x="7282840" y="1262904"/>
              <a:ext cx="4921420" cy="4638840"/>
              <a:chOff x="7282840" y="1262904"/>
              <a:chExt cx="4921420" cy="4638840"/>
            </a:xfrm>
          </p:grpSpPr>
          <p:sp>
            <p:nvSpPr>
              <p:cNvPr id="13" name="Freeform: Shape 12">
                <a:extLst>
                  <a:ext uri="{FF2B5EF4-FFF2-40B4-BE49-F238E27FC236}">
                    <a16:creationId xmlns:a16="http://schemas.microsoft.com/office/drawing/2014/main" id="{781A05EE-2C16-F52A-97E7-D4E21CD93BFE}"/>
                  </a:ext>
                </a:extLst>
              </p:cNvPr>
              <p:cNvSpPr/>
              <p:nvPr/>
            </p:nvSpPr>
            <p:spPr>
              <a:xfrm>
                <a:off x="8854739" y="1588881"/>
                <a:ext cx="300522" cy="300522"/>
              </a:xfrm>
              <a:custGeom>
                <a:avLst/>
                <a:gdLst>
                  <a:gd name="connsiteX0" fmla="*/ 300522 w 300522"/>
                  <a:gd name="connsiteY0" fmla="*/ 150261 h 300522"/>
                  <a:gd name="connsiteX1" fmla="*/ 150261 w 300522"/>
                  <a:gd name="connsiteY1" fmla="*/ 300523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3"/>
                      <a:pt x="150261" y="300523"/>
                    </a:cubicBezTo>
                    <a:cubicBezTo>
                      <a:pt x="67274" y="300523"/>
                      <a:pt x="0" y="233248"/>
                      <a:pt x="0" y="150261"/>
                    </a:cubicBezTo>
                    <a:cubicBezTo>
                      <a:pt x="0" y="67274"/>
                      <a:pt x="67274" y="0"/>
                      <a:pt x="150261" y="0"/>
                    </a:cubicBezTo>
                    <a:cubicBezTo>
                      <a:pt x="233248" y="0"/>
                      <a:pt x="300522" y="67274"/>
                      <a:pt x="300522" y="150261"/>
                    </a:cubicBezTo>
                    <a:close/>
                  </a:path>
                </a:pathLst>
              </a:custGeom>
              <a:solidFill>
                <a:schemeClr val="accent2">
                  <a:lumMod val="60000"/>
                  <a:lumOff val="40000"/>
                </a:schemeClr>
              </a:solidFill>
              <a:ln w="841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C7A34EF-609C-09EC-6124-2BB839C41A03}"/>
                  </a:ext>
                </a:extLst>
              </p:cNvPr>
              <p:cNvSpPr/>
              <p:nvPr/>
            </p:nvSpPr>
            <p:spPr>
              <a:xfrm>
                <a:off x="11828612" y="5601222"/>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lumMod val="20000"/>
                  <a:lumOff val="80000"/>
                </a:schemeClr>
              </a:solidFill>
              <a:ln w="841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F818B6A-721B-0D5F-298F-BC796E739B88}"/>
                  </a:ext>
                </a:extLst>
              </p:cNvPr>
              <p:cNvSpPr/>
              <p:nvPr/>
            </p:nvSpPr>
            <p:spPr>
              <a:xfrm>
                <a:off x="11828612" y="3617949"/>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5">
                  <a:lumMod val="20000"/>
                  <a:lumOff val="80000"/>
                </a:schemeClr>
              </a:solidFill>
              <a:ln w="841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2A223B5-21F3-13DD-63D0-13D3FA829E2D}"/>
                  </a:ext>
                </a:extLst>
              </p:cNvPr>
              <p:cNvSpPr/>
              <p:nvPr/>
            </p:nvSpPr>
            <p:spPr>
              <a:xfrm>
                <a:off x="11321415" y="4627599"/>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solidFill>
              <a:ln w="841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F92483B-38D9-EA77-D1F9-12A763CEBB71}"/>
                  </a:ext>
                </a:extLst>
              </p:cNvPr>
              <p:cNvSpPr/>
              <p:nvPr/>
            </p:nvSpPr>
            <p:spPr>
              <a:xfrm>
                <a:off x="10042525" y="4894467"/>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solidFill>
              <a:ln w="841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12C4CC3-9521-26B7-D00B-8FB50D6F17B6}"/>
                  </a:ext>
                </a:extLst>
              </p:cNvPr>
              <p:cNvSpPr/>
              <p:nvPr/>
            </p:nvSpPr>
            <p:spPr>
              <a:xfrm>
                <a:off x="10076180" y="2101102"/>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lumMod val="20000"/>
                  <a:lumOff val="80000"/>
                </a:schemeClr>
              </a:solidFill>
              <a:ln w="841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563F765-1461-1420-1305-51A9406EF2C2}"/>
                  </a:ext>
                </a:extLst>
              </p:cNvPr>
              <p:cNvSpPr/>
              <p:nvPr/>
            </p:nvSpPr>
            <p:spPr>
              <a:xfrm>
                <a:off x="9809312" y="2608299"/>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solidFill>
              <a:ln w="841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D6E664D-FF0C-88C1-0843-5F084F045B6D}"/>
                  </a:ext>
                </a:extLst>
              </p:cNvPr>
              <p:cNvSpPr/>
              <p:nvPr/>
            </p:nvSpPr>
            <p:spPr>
              <a:xfrm>
                <a:off x="7282840" y="2103449"/>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lumMod val="20000"/>
                  <a:lumOff val="80000"/>
                </a:schemeClr>
              </a:solidFill>
              <a:ln w="841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ED70BAF-8E9E-8416-27E3-B0825E1DC81E}"/>
                  </a:ext>
                </a:extLst>
              </p:cNvPr>
              <p:cNvSpPr/>
              <p:nvPr/>
            </p:nvSpPr>
            <p:spPr>
              <a:xfrm>
                <a:off x="8530397" y="2372689"/>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4"/>
              </a:solidFill>
              <a:ln w="841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C359126-A4F5-C981-5B16-78479CE4AA93}"/>
                  </a:ext>
                </a:extLst>
              </p:cNvPr>
              <p:cNvSpPr/>
              <p:nvPr/>
            </p:nvSpPr>
            <p:spPr>
              <a:xfrm>
                <a:off x="10583352" y="2370367"/>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5">
                  <a:lumMod val="20000"/>
                  <a:lumOff val="80000"/>
                </a:schemeClr>
              </a:solidFill>
              <a:ln w="841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5569342-A7AF-9309-9F8D-DA399D2FC9E6}"/>
                  </a:ext>
                </a:extLst>
              </p:cNvPr>
              <p:cNvSpPr/>
              <p:nvPr/>
            </p:nvSpPr>
            <p:spPr>
              <a:xfrm>
                <a:off x="11375860" y="3036332"/>
                <a:ext cx="300522" cy="300522"/>
              </a:xfrm>
              <a:custGeom>
                <a:avLst/>
                <a:gdLst>
                  <a:gd name="connsiteX0" fmla="*/ 300523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3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3" y="150261"/>
                    </a:moveTo>
                    <a:cubicBezTo>
                      <a:pt x="300523" y="233248"/>
                      <a:pt x="233248" y="300522"/>
                      <a:pt x="150261" y="300522"/>
                    </a:cubicBezTo>
                    <a:cubicBezTo>
                      <a:pt x="67274" y="300522"/>
                      <a:pt x="0" y="233248"/>
                      <a:pt x="0" y="150261"/>
                    </a:cubicBezTo>
                    <a:cubicBezTo>
                      <a:pt x="0" y="67274"/>
                      <a:pt x="67274" y="0"/>
                      <a:pt x="150261" y="0"/>
                    </a:cubicBezTo>
                    <a:cubicBezTo>
                      <a:pt x="233248" y="0"/>
                      <a:pt x="300523" y="67274"/>
                      <a:pt x="300523" y="150261"/>
                    </a:cubicBezTo>
                    <a:close/>
                  </a:path>
                </a:pathLst>
              </a:custGeom>
              <a:solidFill>
                <a:schemeClr val="accent4"/>
              </a:solidFill>
              <a:ln w="841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13B51DF-9FC5-AC74-2BF8-368351CC3F30}"/>
                  </a:ext>
                </a:extLst>
              </p:cNvPr>
              <p:cNvSpPr/>
              <p:nvPr/>
            </p:nvSpPr>
            <p:spPr>
              <a:xfrm>
                <a:off x="10813914" y="4437953"/>
                <a:ext cx="300522" cy="300522"/>
              </a:xfrm>
              <a:custGeom>
                <a:avLst/>
                <a:gdLst>
                  <a:gd name="connsiteX0" fmla="*/ 300523 w 300522"/>
                  <a:gd name="connsiteY0" fmla="*/ 150261 h 300522"/>
                  <a:gd name="connsiteX1" fmla="*/ 150261 w 300522"/>
                  <a:gd name="connsiteY1" fmla="*/ 300523 h 300522"/>
                  <a:gd name="connsiteX2" fmla="*/ 0 w 300522"/>
                  <a:gd name="connsiteY2" fmla="*/ 150261 h 300522"/>
                  <a:gd name="connsiteX3" fmla="*/ 150261 w 300522"/>
                  <a:gd name="connsiteY3" fmla="*/ 0 h 300522"/>
                  <a:gd name="connsiteX4" fmla="*/ 300523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3" y="150261"/>
                    </a:moveTo>
                    <a:cubicBezTo>
                      <a:pt x="300523" y="233248"/>
                      <a:pt x="233248" y="300523"/>
                      <a:pt x="150261" y="300523"/>
                    </a:cubicBezTo>
                    <a:cubicBezTo>
                      <a:pt x="67274" y="300523"/>
                      <a:pt x="0" y="233248"/>
                      <a:pt x="0" y="150261"/>
                    </a:cubicBezTo>
                    <a:cubicBezTo>
                      <a:pt x="0" y="67274"/>
                      <a:pt x="67274" y="0"/>
                      <a:pt x="150261" y="0"/>
                    </a:cubicBezTo>
                    <a:cubicBezTo>
                      <a:pt x="233248" y="0"/>
                      <a:pt x="300523" y="67274"/>
                      <a:pt x="300523" y="150261"/>
                    </a:cubicBezTo>
                    <a:close/>
                  </a:path>
                </a:pathLst>
              </a:custGeom>
              <a:solidFill>
                <a:schemeClr val="accent6">
                  <a:lumMod val="20000"/>
                  <a:lumOff val="80000"/>
                </a:schemeClr>
              </a:solidFill>
              <a:ln w="841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9E0C205-6C33-468D-BD87-E1523AA0025E}"/>
                  </a:ext>
                </a:extLst>
              </p:cNvPr>
              <p:cNvSpPr/>
              <p:nvPr/>
            </p:nvSpPr>
            <p:spPr>
              <a:xfrm>
                <a:off x="8213409" y="3250352"/>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4"/>
              </a:solidFill>
              <a:ln w="841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52DA8C4-58E4-C964-D8F1-E49CE0F1F60D}"/>
                  </a:ext>
                </a:extLst>
              </p:cNvPr>
              <p:cNvSpPr/>
              <p:nvPr/>
            </p:nvSpPr>
            <p:spPr>
              <a:xfrm>
                <a:off x="7789987" y="1596302"/>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6"/>
              </a:solidFill>
              <a:ln w="841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7DDD5B5-DF28-3254-249E-D1F6EB66C53E}"/>
                  </a:ext>
                </a:extLst>
              </p:cNvPr>
              <p:cNvSpPr/>
              <p:nvPr/>
            </p:nvSpPr>
            <p:spPr>
              <a:xfrm>
                <a:off x="9831415" y="3842748"/>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2">
                  <a:lumMod val="60000"/>
                  <a:lumOff val="40000"/>
                </a:schemeClr>
              </a:solidFill>
              <a:ln w="841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7F9725C-CD2B-95C3-FE28-2C1DE466D9B8}"/>
                  </a:ext>
                </a:extLst>
              </p:cNvPr>
              <p:cNvSpPr/>
              <p:nvPr/>
            </p:nvSpPr>
            <p:spPr>
              <a:xfrm>
                <a:off x="10437993" y="1262904"/>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4"/>
              </a:solidFill>
              <a:ln w="841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6A44647-E0EA-1F13-26EB-6DA0D8FA151B}"/>
                  </a:ext>
                </a:extLst>
              </p:cNvPr>
              <p:cNvSpPr/>
              <p:nvPr/>
            </p:nvSpPr>
            <p:spPr>
              <a:xfrm>
                <a:off x="10582704" y="3692495"/>
                <a:ext cx="300522" cy="300522"/>
              </a:xfrm>
              <a:custGeom>
                <a:avLst/>
                <a:gdLst>
                  <a:gd name="connsiteX0" fmla="*/ 300522 w 300522"/>
                  <a:gd name="connsiteY0" fmla="*/ 150261 h 300522"/>
                  <a:gd name="connsiteX1" fmla="*/ 150261 w 300522"/>
                  <a:gd name="connsiteY1" fmla="*/ 300522 h 300522"/>
                  <a:gd name="connsiteX2" fmla="*/ 0 w 300522"/>
                  <a:gd name="connsiteY2" fmla="*/ 150261 h 300522"/>
                  <a:gd name="connsiteX3" fmla="*/ 150261 w 300522"/>
                  <a:gd name="connsiteY3" fmla="*/ 0 h 300522"/>
                  <a:gd name="connsiteX4" fmla="*/ 300522 w 300522"/>
                  <a:gd name="connsiteY4" fmla="*/ 150261 h 3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22" h="300522">
                    <a:moveTo>
                      <a:pt x="300522" y="150261"/>
                    </a:moveTo>
                    <a:cubicBezTo>
                      <a:pt x="300522" y="233248"/>
                      <a:pt x="233248" y="300522"/>
                      <a:pt x="150261" y="300522"/>
                    </a:cubicBezTo>
                    <a:cubicBezTo>
                      <a:pt x="67274" y="300522"/>
                      <a:pt x="0" y="233248"/>
                      <a:pt x="0" y="150261"/>
                    </a:cubicBezTo>
                    <a:cubicBezTo>
                      <a:pt x="0" y="67274"/>
                      <a:pt x="67274" y="0"/>
                      <a:pt x="150261" y="0"/>
                    </a:cubicBezTo>
                    <a:cubicBezTo>
                      <a:pt x="233248" y="0"/>
                      <a:pt x="300522" y="67274"/>
                      <a:pt x="300522" y="150261"/>
                    </a:cubicBezTo>
                    <a:close/>
                  </a:path>
                </a:pathLst>
              </a:custGeom>
              <a:solidFill>
                <a:schemeClr val="accent2">
                  <a:lumMod val="60000"/>
                  <a:lumOff val="40000"/>
                </a:schemeClr>
              </a:solidFill>
              <a:ln w="841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43119BA-C556-3C18-FEB1-3EFC5E97916C}"/>
                  </a:ext>
                </a:extLst>
              </p:cNvPr>
              <p:cNvSpPr/>
              <p:nvPr/>
            </p:nvSpPr>
            <p:spPr>
              <a:xfrm>
                <a:off x="11272127" y="3581922"/>
                <a:ext cx="150252" cy="150252"/>
              </a:xfrm>
              <a:custGeom>
                <a:avLst/>
                <a:gdLst>
                  <a:gd name="connsiteX0" fmla="*/ 150253 w 150252"/>
                  <a:gd name="connsiteY0" fmla="*/ 75126 h 150252"/>
                  <a:gd name="connsiteX1" fmla="*/ 75126 w 150252"/>
                  <a:gd name="connsiteY1" fmla="*/ 150253 h 150252"/>
                  <a:gd name="connsiteX2" fmla="*/ 0 w 150252"/>
                  <a:gd name="connsiteY2" fmla="*/ 75126 h 150252"/>
                  <a:gd name="connsiteX3" fmla="*/ 75126 w 150252"/>
                  <a:gd name="connsiteY3" fmla="*/ 0 h 150252"/>
                  <a:gd name="connsiteX4" fmla="*/ 150253 w 150252"/>
                  <a:gd name="connsiteY4" fmla="*/ 75126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6"/>
                    </a:moveTo>
                    <a:cubicBezTo>
                      <a:pt x="150253" y="116617"/>
                      <a:pt x="116618" y="150253"/>
                      <a:pt x="75126" y="150253"/>
                    </a:cubicBezTo>
                    <a:cubicBezTo>
                      <a:pt x="33635" y="150253"/>
                      <a:pt x="0" y="116617"/>
                      <a:pt x="0" y="75126"/>
                    </a:cubicBezTo>
                    <a:cubicBezTo>
                      <a:pt x="0" y="33635"/>
                      <a:pt x="33635" y="0"/>
                      <a:pt x="75126" y="0"/>
                    </a:cubicBezTo>
                    <a:cubicBezTo>
                      <a:pt x="116617" y="0"/>
                      <a:pt x="150253" y="33635"/>
                      <a:pt x="150253" y="75126"/>
                    </a:cubicBezTo>
                    <a:close/>
                  </a:path>
                </a:pathLst>
              </a:custGeom>
              <a:solidFill>
                <a:schemeClr val="accent1"/>
              </a:solidFill>
              <a:ln w="841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7673741-B967-24D2-D3DA-FFC54DA07170}"/>
                  </a:ext>
                </a:extLst>
              </p:cNvPr>
              <p:cNvSpPr/>
              <p:nvPr/>
            </p:nvSpPr>
            <p:spPr>
              <a:xfrm>
                <a:off x="8288544" y="2034064"/>
                <a:ext cx="150252" cy="150252"/>
              </a:xfrm>
              <a:custGeom>
                <a:avLst/>
                <a:gdLst>
                  <a:gd name="connsiteX0" fmla="*/ 150253 w 150252"/>
                  <a:gd name="connsiteY0" fmla="*/ 75126 h 150252"/>
                  <a:gd name="connsiteX1" fmla="*/ 75126 w 150252"/>
                  <a:gd name="connsiteY1" fmla="*/ 150253 h 150252"/>
                  <a:gd name="connsiteX2" fmla="*/ 0 w 150252"/>
                  <a:gd name="connsiteY2" fmla="*/ 75126 h 150252"/>
                  <a:gd name="connsiteX3" fmla="*/ 75126 w 150252"/>
                  <a:gd name="connsiteY3" fmla="*/ 0 h 150252"/>
                  <a:gd name="connsiteX4" fmla="*/ 150253 w 150252"/>
                  <a:gd name="connsiteY4" fmla="*/ 75126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6"/>
                    </a:moveTo>
                    <a:cubicBezTo>
                      <a:pt x="150253" y="116618"/>
                      <a:pt x="116618" y="150253"/>
                      <a:pt x="75126" y="150253"/>
                    </a:cubicBezTo>
                    <a:cubicBezTo>
                      <a:pt x="33635" y="150253"/>
                      <a:pt x="0" y="116618"/>
                      <a:pt x="0" y="75126"/>
                    </a:cubicBezTo>
                    <a:cubicBezTo>
                      <a:pt x="0" y="33635"/>
                      <a:pt x="33635" y="0"/>
                      <a:pt x="75126" y="0"/>
                    </a:cubicBezTo>
                    <a:cubicBezTo>
                      <a:pt x="116618" y="0"/>
                      <a:pt x="150253" y="33635"/>
                      <a:pt x="150253" y="75126"/>
                    </a:cubicBezTo>
                    <a:close/>
                  </a:path>
                </a:pathLst>
              </a:custGeom>
              <a:solidFill>
                <a:schemeClr val="accent1"/>
              </a:solidFill>
              <a:ln w="841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07ABA8E-36F5-0CBC-CD2D-36B4FBF2D109}"/>
                  </a:ext>
                </a:extLst>
              </p:cNvPr>
              <p:cNvSpPr/>
              <p:nvPr/>
            </p:nvSpPr>
            <p:spPr>
              <a:xfrm>
                <a:off x="11039310" y="1475609"/>
                <a:ext cx="150252" cy="150252"/>
              </a:xfrm>
              <a:custGeom>
                <a:avLst/>
                <a:gdLst>
                  <a:gd name="connsiteX0" fmla="*/ 150253 w 150252"/>
                  <a:gd name="connsiteY0" fmla="*/ 75126 h 150252"/>
                  <a:gd name="connsiteX1" fmla="*/ 75126 w 150252"/>
                  <a:gd name="connsiteY1" fmla="*/ 150253 h 150252"/>
                  <a:gd name="connsiteX2" fmla="*/ 0 w 150252"/>
                  <a:gd name="connsiteY2" fmla="*/ 75126 h 150252"/>
                  <a:gd name="connsiteX3" fmla="*/ 75126 w 150252"/>
                  <a:gd name="connsiteY3" fmla="*/ 0 h 150252"/>
                  <a:gd name="connsiteX4" fmla="*/ 150253 w 150252"/>
                  <a:gd name="connsiteY4" fmla="*/ 75126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6"/>
                    </a:moveTo>
                    <a:cubicBezTo>
                      <a:pt x="150253" y="116617"/>
                      <a:pt x="116618" y="150253"/>
                      <a:pt x="75126" y="150253"/>
                    </a:cubicBezTo>
                    <a:cubicBezTo>
                      <a:pt x="33635" y="150253"/>
                      <a:pt x="0" y="116617"/>
                      <a:pt x="0" y="75126"/>
                    </a:cubicBezTo>
                    <a:cubicBezTo>
                      <a:pt x="0" y="33635"/>
                      <a:pt x="33635" y="0"/>
                      <a:pt x="75126" y="0"/>
                    </a:cubicBezTo>
                    <a:cubicBezTo>
                      <a:pt x="116617" y="0"/>
                      <a:pt x="150253" y="33635"/>
                      <a:pt x="150253" y="75126"/>
                    </a:cubicBezTo>
                    <a:close/>
                  </a:path>
                </a:pathLst>
              </a:custGeom>
              <a:solidFill>
                <a:schemeClr val="accent5">
                  <a:lumMod val="20000"/>
                  <a:lumOff val="80000"/>
                </a:schemeClr>
              </a:solidFill>
              <a:ln w="841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7302DD4-4B75-7339-BA56-FBAAB418163B}"/>
                  </a:ext>
                </a:extLst>
              </p:cNvPr>
              <p:cNvSpPr/>
              <p:nvPr/>
            </p:nvSpPr>
            <p:spPr>
              <a:xfrm>
                <a:off x="9791307" y="4542284"/>
                <a:ext cx="150252" cy="150252"/>
              </a:xfrm>
              <a:custGeom>
                <a:avLst/>
                <a:gdLst>
                  <a:gd name="connsiteX0" fmla="*/ 150253 w 150252"/>
                  <a:gd name="connsiteY0" fmla="*/ 75126 h 150252"/>
                  <a:gd name="connsiteX1" fmla="*/ 75126 w 150252"/>
                  <a:gd name="connsiteY1" fmla="*/ 150253 h 150252"/>
                  <a:gd name="connsiteX2" fmla="*/ 0 w 150252"/>
                  <a:gd name="connsiteY2" fmla="*/ 75126 h 150252"/>
                  <a:gd name="connsiteX3" fmla="*/ 75126 w 150252"/>
                  <a:gd name="connsiteY3" fmla="*/ 0 h 150252"/>
                  <a:gd name="connsiteX4" fmla="*/ 150253 w 150252"/>
                  <a:gd name="connsiteY4" fmla="*/ 75126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6"/>
                    </a:moveTo>
                    <a:cubicBezTo>
                      <a:pt x="150253" y="116617"/>
                      <a:pt x="116618" y="150253"/>
                      <a:pt x="75126" y="150253"/>
                    </a:cubicBezTo>
                    <a:cubicBezTo>
                      <a:pt x="33635" y="150253"/>
                      <a:pt x="0" y="116618"/>
                      <a:pt x="0" y="75126"/>
                    </a:cubicBezTo>
                    <a:cubicBezTo>
                      <a:pt x="0" y="33635"/>
                      <a:pt x="33635" y="0"/>
                      <a:pt x="75126" y="0"/>
                    </a:cubicBezTo>
                    <a:cubicBezTo>
                      <a:pt x="116618" y="0"/>
                      <a:pt x="150253" y="33635"/>
                      <a:pt x="150253" y="75126"/>
                    </a:cubicBezTo>
                    <a:close/>
                  </a:path>
                </a:pathLst>
              </a:custGeom>
              <a:solidFill>
                <a:schemeClr val="accent1"/>
              </a:solidFill>
              <a:ln w="841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A2583FC-144E-C5D3-CC0A-46F4544C3AB6}"/>
                  </a:ext>
                </a:extLst>
              </p:cNvPr>
              <p:cNvSpPr/>
              <p:nvPr/>
            </p:nvSpPr>
            <p:spPr>
              <a:xfrm>
                <a:off x="12054008" y="4601178"/>
                <a:ext cx="150252" cy="150252"/>
              </a:xfrm>
              <a:custGeom>
                <a:avLst/>
                <a:gdLst>
                  <a:gd name="connsiteX0" fmla="*/ 150253 w 150252"/>
                  <a:gd name="connsiteY0" fmla="*/ 75127 h 150252"/>
                  <a:gd name="connsiteX1" fmla="*/ 75126 w 150252"/>
                  <a:gd name="connsiteY1" fmla="*/ 150253 h 150252"/>
                  <a:gd name="connsiteX2" fmla="*/ 0 w 150252"/>
                  <a:gd name="connsiteY2" fmla="*/ 75127 h 150252"/>
                  <a:gd name="connsiteX3" fmla="*/ 75126 w 150252"/>
                  <a:gd name="connsiteY3" fmla="*/ 0 h 150252"/>
                  <a:gd name="connsiteX4" fmla="*/ 150253 w 150252"/>
                  <a:gd name="connsiteY4" fmla="*/ 75127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7"/>
                    </a:moveTo>
                    <a:cubicBezTo>
                      <a:pt x="150253" y="116618"/>
                      <a:pt x="116618" y="150253"/>
                      <a:pt x="75126" y="150253"/>
                    </a:cubicBezTo>
                    <a:cubicBezTo>
                      <a:pt x="33635" y="150253"/>
                      <a:pt x="0" y="116618"/>
                      <a:pt x="0" y="75127"/>
                    </a:cubicBezTo>
                    <a:cubicBezTo>
                      <a:pt x="0" y="33635"/>
                      <a:pt x="33635" y="0"/>
                      <a:pt x="75126" y="0"/>
                    </a:cubicBezTo>
                    <a:cubicBezTo>
                      <a:pt x="116618" y="0"/>
                      <a:pt x="150253" y="33635"/>
                      <a:pt x="150253" y="75127"/>
                    </a:cubicBezTo>
                    <a:close/>
                  </a:path>
                </a:pathLst>
              </a:custGeom>
              <a:solidFill>
                <a:schemeClr val="accent1"/>
              </a:solidFill>
              <a:ln w="841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3970E90-5363-91D3-A2E0-BB98A02ECB38}"/>
                  </a:ext>
                </a:extLst>
              </p:cNvPr>
              <p:cNvSpPr/>
              <p:nvPr/>
            </p:nvSpPr>
            <p:spPr>
              <a:xfrm>
                <a:off x="10480040" y="4288677"/>
                <a:ext cx="150252" cy="150252"/>
              </a:xfrm>
              <a:custGeom>
                <a:avLst/>
                <a:gdLst>
                  <a:gd name="connsiteX0" fmla="*/ 150253 w 150252"/>
                  <a:gd name="connsiteY0" fmla="*/ 75127 h 150252"/>
                  <a:gd name="connsiteX1" fmla="*/ 75126 w 150252"/>
                  <a:gd name="connsiteY1" fmla="*/ 150253 h 150252"/>
                  <a:gd name="connsiteX2" fmla="*/ 0 w 150252"/>
                  <a:gd name="connsiteY2" fmla="*/ 75127 h 150252"/>
                  <a:gd name="connsiteX3" fmla="*/ 75126 w 150252"/>
                  <a:gd name="connsiteY3" fmla="*/ 0 h 150252"/>
                  <a:gd name="connsiteX4" fmla="*/ 150253 w 150252"/>
                  <a:gd name="connsiteY4" fmla="*/ 75127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7"/>
                    </a:moveTo>
                    <a:cubicBezTo>
                      <a:pt x="150253" y="116618"/>
                      <a:pt x="116618" y="150253"/>
                      <a:pt x="75126" y="150253"/>
                    </a:cubicBezTo>
                    <a:cubicBezTo>
                      <a:pt x="33635" y="150253"/>
                      <a:pt x="0" y="116618"/>
                      <a:pt x="0" y="75127"/>
                    </a:cubicBezTo>
                    <a:cubicBezTo>
                      <a:pt x="0" y="33635"/>
                      <a:pt x="33635" y="0"/>
                      <a:pt x="75126" y="0"/>
                    </a:cubicBezTo>
                    <a:cubicBezTo>
                      <a:pt x="116617" y="0"/>
                      <a:pt x="150253" y="33635"/>
                      <a:pt x="150253" y="75127"/>
                    </a:cubicBezTo>
                    <a:close/>
                  </a:path>
                </a:pathLst>
              </a:custGeom>
              <a:solidFill>
                <a:schemeClr val="accent1"/>
              </a:solidFill>
              <a:ln w="841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F8DBF2D-850A-6421-7FC2-AF7C6387F9AD}"/>
                  </a:ext>
                </a:extLst>
              </p:cNvPr>
              <p:cNvSpPr/>
              <p:nvPr/>
            </p:nvSpPr>
            <p:spPr>
              <a:xfrm>
                <a:off x="8965565" y="2774202"/>
                <a:ext cx="150252" cy="150252"/>
              </a:xfrm>
              <a:custGeom>
                <a:avLst/>
                <a:gdLst>
                  <a:gd name="connsiteX0" fmla="*/ 150253 w 150252"/>
                  <a:gd name="connsiteY0" fmla="*/ 75126 h 150252"/>
                  <a:gd name="connsiteX1" fmla="*/ 75127 w 150252"/>
                  <a:gd name="connsiteY1" fmla="*/ 150253 h 150252"/>
                  <a:gd name="connsiteX2" fmla="*/ 0 w 150252"/>
                  <a:gd name="connsiteY2" fmla="*/ 75126 h 150252"/>
                  <a:gd name="connsiteX3" fmla="*/ 75127 w 150252"/>
                  <a:gd name="connsiteY3" fmla="*/ 0 h 150252"/>
                  <a:gd name="connsiteX4" fmla="*/ 150253 w 150252"/>
                  <a:gd name="connsiteY4" fmla="*/ 75126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6"/>
                    </a:moveTo>
                    <a:cubicBezTo>
                      <a:pt x="150253" y="116617"/>
                      <a:pt x="116618" y="150253"/>
                      <a:pt x="75127" y="150253"/>
                    </a:cubicBezTo>
                    <a:cubicBezTo>
                      <a:pt x="33635" y="150253"/>
                      <a:pt x="0" y="116617"/>
                      <a:pt x="0" y="75126"/>
                    </a:cubicBezTo>
                    <a:cubicBezTo>
                      <a:pt x="0" y="33635"/>
                      <a:pt x="33635" y="0"/>
                      <a:pt x="75127" y="0"/>
                    </a:cubicBezTo>
                    <a:cubicBezTo>
                      <a:pt x="116618" y="0"/>
                      <a:pt x="150253" y="33635"/>
                      <a:pt x="150253" y="75126"/>
                    </a:cubicBezTo>
                    <a:close/>
                  </a:path>
                </a:pathLst>
              </a:custGeom>
              <a:solidFill>
                <a:schemeClr val="accent1"/>
              </a:solidFill>
              <a:ln w="841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E245AAB-DFE9-1A10-C734-870E19E6ADAA}"/>
                  </a:ext>
                </a:extLst>
              </p:cNvPr>
              <p:cNvSpPr/>
              <p:nvPr/>
            </p:nvSpPr>
            <p:spPr>
              <a:xfrm>
                <a:off x="9993237" y="3297049"/>
                <a:ext cx="150252" cy="150252"/>
              </a:xfrm>
              <a:custGeom>
                <a:avLst/>
                <a:gdLst>
                  <a:gd name="connsiteX0" fmla="*/ 150253 w 150252"/>
                  <a:gd name="connsiteY0" fmla="*/ 75126 h 150252"/>
                  <a:gd name="connsiteX1" fmla="*/ 75126 w 150252"/>
                  <a:gd name="connsiteY1" fmla="*/ 150253 h 150252"/>
                  <a:gd name="connsiteX2" fmla="*/ 0 w 150252"/>
                  <a:gd name="connsiteY2" fmla="*/ 75126 h 150252"/>
                  <a:gd name="connsiteX3" fmla="*/ 75126 w 150252"/>
                  <a:gd name="connsiteY3" fmla="*/ 0 h 150252"/>
                  <a:gd name="connsiteX4" fmla="*/ 150253 w 150252"/>
                  <a:gd name="connsiteY4" fmla="*/ 75126 h 15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2" h="150252">
                    <a:moveTo>
                      <a:pt x="150253" y="75126"/>
                    </a:moveTo>
                    <a:cubicBezTo>
                      <a:pt x="150253" y="116618"/>
                      <a:pt x="116618" y="150253"/>
                      <a:pt x="75126" y="150253"/>
                    </a:cubicBezTo>
                    <a:cubicBezTo>
                      <a:pt x="33635" y="150253"/>
                      <a:pt x="0" y="116618"/>
                      <a:pt x="0" y="75126"/>
                    </a:cubicBezTo>
                    <a:cubicBezTo>
                      <a:pt x="0" y="33635"/>
                      <a:pt x="33635" y="0"/>
                      <a:pt x="75126" y="0"/>
                    </a:cubicBezTo>
                    <a:cubicBezTo>
                      <a:pt x="116618" y="0"/>
                      <a:pt x="150253" y="33635"/>
                      <a:pt x="150253" y="75126"/>
                    </a:cubicBezTo>
                    <a:close/>
                  </a:path>
                </a:pathLst>
              </a:custGeom>
              <a:solidFill>
                <a:schemeClr val="accent1"/>
              </a:solidFill>
              <a:ln w="8414"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757AC1E0-BDCC-6A23-0C0E-81D688C6819A}"/>
              </a:ext>
            </a:extLst>
          </p:cNvPr>
          <p:cNvSpPr>
            <a:spLocks noGrp="1"/>
          </p:cNvSpPr>
          <p:nvPr>
            <p:ph type="ctrTitle"/>
          </p:nvPr>
        </p:nvSpPr>
        <p:spPr>
          <a:xfrm>
            <a:off x="629683" y="2940503"/>
            <a:ext cx="7457516" cy="838199"/>
          </a:xfrm>
          <a:noFill/>
        </p:spPr>
        <p:txBody>
          <a:bodyPr>
            <a:noAutofit/>
          </a:bodyPr>
          <a:lstStyle/>
          <a:p>
            <a:r>
              <a:rPr lang="en-US" sz="2000">
                <a:solidFill>
                  <a:srgbClr val="00907E"/>
                </a:solidFill>
              </a:rPr>
              <a:t>Introducing: The Resource Conservation and Recovery Act and the Clean Water Act’s Pretreatment Program</a:t>
            </a:r>
          </a:p>
        </p:txBody>
      </p:sp>
      <p:sp>
        <p:nvSpPr>
          <p:cNvPr id="3" name="Subtitle 2">
            <a:extLst>
              <a:ext uri="{FF2B5EF4-FFF2-40B4-BE49-F238E27FC236}">
                <a16:creationId xmlns:a16="http://schemas.microsoft.com/office/drawing/2014/main" id="{DAA6CAA0-FE2D-82E0-D52B-8F9C0E26E8FA}"/>
              </a:ext>
            </a:extLst>
          </p:cNvPr>
          <p:cNvSpPr>
            <a:spLocks noGrp="1"/>
          </p:cNvSpPr>
          <p:nvPr>
            <p:ph type="subTitle" idx="1"/>
          </p:nvPr>
        </p:nvSpPr>
        <p:spPr>
          <a:xfrm>
            <a:off x="609600" y="2362200"/>
            <a:ext cx="10896600" cy="685800"/>
          </a:xfrm>
        </p:spPr>
        <p:txBody>
          <a:bodyPr>
            <a:normAutofit/>
          </a:bodyPr>
          <a:lstStyle/>
          <a:p>
            <a:pPr algn="l"/>
            <a:r>
              <a:rPr lang="en-US" sz="3600">
                <a:solidFill>
                  <a:schemeClr val="tx1"/>
                </a:solidFill>
              </a:rPr>
              <a:t>Pretreatment and Hazardous Waste </a:t>
            </a:r>
          </a:p>
        </p:txBody>
      </p:sp>
      <p:sp>
        <p:nvSpPr>
          <p:cNvPr id="7" name="Subtitle 2">
            <a:extLst>
              <a:ext uri="{FF2B5EF4-FFF2-40B4-BE49-F238E27FC236}">
                <a16:creationId xmlns:a16="http://schemas.microsoft.com/office/drawing/2014/main" id="{3E19A537-4092-096E-493D-7B83F17AF757}"/>
              </a:ext>
            </a:extLst>
          </p:cNvPr>
          <p:cNvSpPr txBox="1">
            <a:spLocks/>
          </p:cNvSpPr>
          <p:nvPr/>
        </p:nvSpPr>
        <p:spPr>
          <a:xfrm>
            <a:off x="609600" y="4152899"/>
            <a:ext cx="108966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1800">
              <a:solidFill>
                <a:schemeClr val="tx1"/>
              </a:solidFill>
              <a:highlight>
                <a:srgbClr val="FFFF00"/>
              </a:highlight>
            </a:endParaRPr>
          </a:p>
        </p:txBody>
      </p:sp>
      <p:sp>
        <p:nvSpPr>
          <p:cNvPr id="4" name="Rectangle 3">
            <a:extLst>
              <a:ext uri="{FF2B5EF4-FFF2-40B4-BE49-F238E27FC236}">
                <a16:creationId xmlns:a16="http://schemas.microsoft.com/office/drawing/2014/main" id="{C53B6BCA-1196-49B6-035F-A73E98035E81}"/>
              </a:ext>
            </a:extLst>
          </p:cNvPr>
          <p:cNvSpPr/>
          <p:nvPr/>
        </p:nvSpPr>
        <p:spPr>
          <a:xfrm>
            <a:off x="5105400" y="6376631"/>
            <a:ext cx="6423212" cy="332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a:latin typeface="Arial" pitchFamily="34" charset="0"/>
                <a:cs typeface="Arial" pitchFamily="34" charset="0"/>
              </a:rPr>
              <a:t>Nicole Morris| Oregon Department of Environmental Quality</a:t>
            </a:r>
            <a:endParaRPr lang="en-US" sz="2400">
              <a:latin typeface="Arial" pitchFamily="34" charset="0"/>
              <a:cs typeface="Arial" pitchFamily="34" charset="0"/>
            </a:endParaRPr>
          </a:p>
        </p:txBody>
      </p:sp>
    </p:spTree>
    <p:extLst>
      <p:ext uri="{BB962C8B-B14F-4D97-AF65-F5344CB8AC3E}">
        <p14:creationId xmlns:p14="http://schemas.microsoft.com/office/powerpoint/2010/main" val="112370252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A067-4742-AB4E-09D9-A0A092AAFD60}"/>
              </a:ext>
            </a:extLst>
          </p:cNvPr>
          <p:cNvSpPr>
            <a:spLocks noGrp="1"/>
          </p:cNvSpPr>
          <p:nvPr>
            <p:ph type="title"/>
          </p:nvPr>
        </p:nvSpPr>
        <p:spPr/>
        <p:txBody>
          <a:bodyPr>
            <a:normAutofit fontScale="90000"/>
          </a:bodyPr>
          <a:lstStyle/>
          <a:p>
            <a:r>
              <a:rPr lang="en-US" sz="3600">
                <a:solidFill>
                  <a:srgbClr val="00907E"/>
                </a:solidFill>
              </a:rPr>
              <a:t>Why Learn About Pretreatment and Hazardous Waste?</a:t>
            </a:r>
          </a:p>
        </p:txBody>
      </p:sp>
      <p:sp>
        <p:nvSpPr>
          <p:cNvPr id="5" name="Content Placeholder 4">
            <a:extLst>
              <a:ext uri="{FF2B5EF4-FFF2-40B4-BE49-F238E27FC236}">
                <a16:creationId xmlns:a16="http://schemas.microsoft.com/office/drawing/2014/main" id="{7BD33448-E5FF-8C4D-3926-8911DD202961}"/>
              </a:ext>
            </a:extLst>
          </p:cNvPr>
          <p:cNvSpPr>
            <a:spLocks noGrp="1"/>
          </p:cNvSpPr>
          <p:nvPr>
            <p:ph sz="half" idx="1"/>
          </p:nvPr>
        </p:nvSpPr>
        <p:spPr/>
        <p:txBody>
          <a:bodyPr>
            <a:normAutofit fontScale="40000" lnSpcReduction="20000"/>
          </a:bodyPr>
          <a:lstStyle/>
          <a:p>
            <a:pPr marL="0" indent="0">
              <a:buNone/>
            </a:pPr>
            <a:r>
              <a:rPr lang="en-US" sz="5000"/>
              <a:t>Scenario:</a:t>
            </a:r>
          </a:p>
          <a:p>
            <a:r>
              <a:rPr lang="en-US" sz="5000"/>
              <a:t>The year is 1988.</a:t>
            </a:r>
          </a:p>
          <a:p>
            <a:endParaRPr lang="en-US" sz="5000"/>
          </a:p>
          <a:p>
            <a:r>
              <a:rPr lang="en-US" sz="5000"/>
              <a:t>You are an enterprising young business on the cutting edge of technology</a:t>
            </a:r>
          </a:p>
          <a:p>
            <a:endParaRPr lang="en-US" sz="5000"/>
          </a:p>
          <a:p>
            <a:r>
              <a:rPr lang="en-US" sz="5000"/>
              <a:t>You install a state-of-the-art industrial wastewater reuse system</a:t>
            </a:r>
          </a:p>
          <a:p>
            <a:endParaRPr lang="en-US" sz="5000"/>
          </a:p>
          <a:p>
            <a:r>
              <a:rPr lang="en-US" sz="5000"/>
              <a:t>These are “Wastewater Treatment Units”</a:t>
            </a:r>
          </a:p>
          <a:p>
            <a:endParaRPr lang="en-US" sz="5000"/>
          </a:p>
          <a:p>
            <a:r>
              <a:rPr lang="en-US" sz="5000"/>
              <a:t>You think maybe, your innovation can save the company</a:t>
            </a:r>
          </a:p>
          <a:p>
            <a:pPr lvl="1"/>
            <a:r>
              <a:rPr lang="en-US" sz="4500"/>
              <a:t>No RCRA Part B permits</a:t>
            </a:r>
          </a:p>
          <a:p>
            <a:pPr lvl="1"/>
            <a:r>
              <a:rPr lang="en-US" sz="4500"/>
              <a:t>No Pretreatment permits</a:t>
            </a:r>
          </a:p>
        </p:txBody>
      </p:sp>
      <p:pic>
        <p:nvPicPr>
          <p:cNvPr id="6" name="Content Placeholder 5">
            <a:extLst>
              <a:ext uri="{FF2B5EF4-FFF2-40B4-BE49-F238E27FC236}">
                <a16:creationId xmlns:a16="http://schemas.microsoft.com/office/drawing/2014/main" id="{7579AEC3-8B42-1CB6-89A7-C0DFAC7DEAF2}"/>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97600" y="1856792"/>
            <a:ext cx="5701984" cy="3801322"/>
          </a:xfrm>
        </p:spPr>
      </p:pic>
      <p:sp>
        <p:nvSpPr>
          <p:cNvPr id="7" name="TextBox 6">
            <a:extLst>
              <a:ext uri="{FF2B5EF4-FFF2-40B4-BE49-F238E27FC236}">
                <a16:creationId xmlns:a16="http://schemas.microsoft.com/office/drawing/2014/main" id="{1BDA0867-F08E-9D85-548B-96DC7D6EAC03}"/>
              </a:ext>
              <a:ext uri="{C183D7F6-B498-43B3-948B-1728B52AA6E4}">
                <adec:decorative xmlns:adec="http://schemas.microsoft.com/office/drawing/2017/decorative" val="1"/>
              </a:ext>
            </a:extLst>
          </p:cNvPr>
          <p:cNvSpPr txBox="1"/>
          <p:nvPr/>
        </p:nvSpPr>
        <p:spPr>
          <a:xfrm>
            <a:off x="7389560" y="2015599"/>
            <a:ext cx="4064824" cy="646331"/>
          </a:xfrm>
          <a:prstGeom prst="rect">
            <a:avLst/>
          </a:prstGeom>
          <a:noFill/>
          <a:effectLst>
            <a:outerShdw blurRad="50800" dist="38100" algn="l" rotWithShape="0">
              <a:prstClr val="black">
                <a:alpha val="40000"/>
              </a:prstClr>
            </a:outerShdw>
          </a:effectLst>
        </p:spPr>
        <p:txBody>
          <a:bodyPr wrap="square" rtlCol="0">
            <a:spAutoFit/>
          </a:bodyPr>
          <a:lstStyle/>
          <a:p>
            <a:r>
              <a:rPr 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rPr>
              <a:t>Ground Breaking?</a:t>
            </a:r>
          </a:p>
        </p:txBody>
      </p:sp>
      <p:sp>
        <p:nvSpPr>
          <p:cNvPr id="8" name="TextBox 7">
            <a:extLst>
              <a:ext uri="{FF2B5EF4-FFF2-40B4-BE49-F238E27FC236}">
                <a16:creationId xmlns:a16="http://schemas.microsoft.com/office/drawing/2014/main" id="{61DF6109-B97D-3CD0-4738-C5DCFCCC3123}"/>
              </a:ext>
              <a:ext uri="{C183D7F6-B498-43B3-948B-1728B52AA6E4}">
                <adec:decorative xmlns:adec="http://schemas.microsoft.com/office/drawing/2017/decorative" val="1"/>
              </a:ext>
            </a:extLst>
          </p:cNvPr>
          <p:cNvSpPr txBox="1"/>
          <p:nvPr/>
        </p:nvSpPr>
        <p:spPr>
          <a:xfrm>
            <a:off x="7389560" y="5011783"/>
            <a:ext cx="4064824" cy="646331"/>
          </a:xfrm>
          <a:prstGeom prst="rect">
            <a:avLst/>
          </a:prstGeom>
          <a:noFill/>
          <a:effectLst>
            <a:outerShdw blurRad="50800" dist="38100" algn="l" rotWithShape="0">
              <a:prstClr val="black">
                <a:alpha val="40000"/>
              </a:prstClr>
            </a:outerShdw>
          </a:effectLst>
        </p:spPr>
        <p:txBody>
          <a:bodyPr wrap="square" rtlCol="0">
            <a:spAutoFit/>
          </a:bodyPr>
          <a:lstStyle/>
          <a:p>
            <a:r>
              <a:rPr 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rPr>
              <a:t>Or Rule Breaking?</a:t>
            </a:r>
          </a:p>
        </p:txBody>
      </p:sp>
      <p:sp>
        <p:nvSpPr>
          <p:cNvPr id="10" name="TextBox 9">
            <a:extLst>
              <a:ext uri="{FF2B5EF4-FFF2-40B4-BE49-F238E27FC236}">
                <a16:creationId xmlns:a16="http://schemas.microsoft.com/office/drawing/2014/main" id="{2A1BDA49-2661-0C5A-9F8D-A7A77D49EF8E}"/>
              </a:ext>
            </a:extLst>
          </p:cNvPr>
          <p:cNvSpPr txBox="1"/>
          <p:nvPr/>
        </p:nvSpPr>
        <p:spPr>
          <a:xfrm>
            <a:off x="173736" y="5864554"/>
            <a:ext cx="5384800" cy="523220"/>
          </a:xfrm>
          <a:prstGeom prst="rect">
            <a:avLst/>
          </a:prstGeom>
          <a:noFill/>
        </p:spPr>
        <p:txBody>
          <a:bodyPr wrap="square" rtlCol="0">
            <a:spAutoFit/>
          </a:bodyPr>
          <a:lstStyle/>
          <a:p>
            <a:r>
              <a:rPr lang="en-US" sz="2800">
                <a:ln w="0"/>
                <a:solidFill>
                  <a:schemeClr val="accent1"/>
                </a:solidFill>
                <a:effectLst>
                  <a:outerShdw blurRad="38100" dist="25400" dir="5400000" algn="ctr" rotWithShape="0">
                    <a:srgbClr val="6E747A">
                      <a:alpha val="43000"/>
                    </a:srgbClr>
                  </a:outerShdw>
                </a:effectLst>
              </a:rPr>
              <a:t>Watch on to learn more!</a:t>
            </a:r>
          </a:p>
        </p:txBody>
      </p:sp>
      <p:sp>
        <p:nvSpPr>
          <p:cNvPr id="11" name="TextBox 10">
            <a:extLst>
              <a:ext uri="{FF2B5EF4-FFF2-40B4-BE49-F238E27FC236}">
                <a16:creationId xmlns:a16="http://schemas.microsoft.com/office/drawing/2014/main" id="{C3146299-AFBE-56C4-1314-34084AB2288D}"/>
              </a:ext>
            </a:extLst>
          </p:cNvPr>
          <p:cNvSpPr txBox="1"/>
          <p:nvPr/>
        </p:nvSpPr>
        <p:spPr>
          <a:xfrm>
            <a:off x="9244584" y="6387774"/>
            <a:ext cx="2423160" cy="369332"/>
          </a:xfrm>
          <a:prstGeom prst="rect">
            <a:avLst/>
          </a:prstGeom>
          <a:noFill/>
        </p:spPr>
        <p:txBody>
          <a:bodyPr wrap="square" rtlCol="0">
            <a:spAutoFit/>
          </a:bodyPr>
          <a:lstStyle/>
          <a:p>
            <a:r>
              <a:rPr lang="en-US"/>
              <a:t>(This is a dramatization)</a:t>
            </a:r>
          </a:p>
        </p:txBody>
      </p:sp>
    </p:spTree>
    <p:extLst>
      <p:ext uri="{BB962C8B-B14F-4D97-AF65-F5344CB8AC3E}">
        <p14:creationId xmlns:p14="http://schemas.microsoft.com/office/powerpoint/2010/main" val="3612338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B4E35-CA07-0E48-102A-F0CCF51F9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B9B24-C3B4-8CD6-A61D-1160C786E69C}"/>
              </a:ext>
            </a:extLst>
          </p:cNvPr>
          <p:cNvSpPr>
            <a:spLocks noGrp="1"/>
          </p:cNvSpPr>
          <p:nvPr>
            <p:ph type="title"/>
          </p:nvPr>
        </p:nvSpPr>
        <p:spPr>
          <a:xfrm>
            <a:off x="609600" y="304800"/>
            <a:ext cx="10972800" cy="990600"/>
          </a:xfrm>
        </p:spPr>
        <p:txBody>
          <a:bodyPr>
            <a:noAutofit/>
          </a:bodyPr>
          <a:lstStyle/>
          <a:p>
            <a:r>
              <a:rPr lang="en-US" altLang="en-US">
                <a:solidFill>
                  <a:srgbClr val="00907E"/>
                </a:solidFill>
              </a:rPr>
              <a:t>Pretreatment</a:t>
            </a:r>
            <a:endParaRPr lang="en-US">
              <a:solidFill>
                <a:srgbClr val="00907E"/>
              </a:solidFill>
            </a:endParaRPr>
          </a:p>
        </p:txBody>
      </p:sp>
      <p:graphicFrame>
        <p:nvGraphicFramePr>
          <p:cNvPr id="5" name="Content Placeholder 4">
            <a:extLst>
              <a:ext uri="{FF2B5EF4-FFF2-40B4-BE49-F238E27FC236}">
                <a16:creationId xmlns:a16="http://schemas.microsoft.com/office/drawing/2014/main" id="{9C16B08C-2A73-7B76-B915-422C867D3B43}"/>
              </a:ext>
            </a:extLst>
          </p:cNvPr>
          <p:cNvGraphicFramePr>
            <a:graphicFrameLocks noGrp="1"/>
          </p:cNvGraphicFramePr>
          <p:nvPr>
            <p:ph idx="1"/>
            <p:extLst>
              <p:ext uri="{D42A27DB-BD31-4B8C-83A1-F6EECF244321}">
                <p14:modId xmlns:p14="http://schemas.microsoft.com/office/powerpoint/2010/main" val="151731913"/>
              </p:ext>
            </p:extLst>
          </p:nvPr>
        </p:nvGraphicFramePr>
        <p:xfrm>
          <a:off x="609600" y="1600201"/>
          <a:ext cx="6324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a:extLst>
              <a:ext uri="{FF2B5EF4-FFF2-40B4-BE49-F238E27FC236}">
                <a16:creationId xmlns:a16="http://schemas.microsoft.com/office/drawing/2014/main" id="{B679D62C-4265-5048-B3A3-A926C060495C}"/>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a:xfrm>
            <a:off x="7308448" y="1676400"/>
            <a:ext cx="4003296" cy="4419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34676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a:xfrm>
            <a:off x="585952" y="78303"/>
            <a:ext cx="11910848" cy="1143000"/>
          </a:xfrm>
        </p:spPr>
        <p:txBody>
          <a:bodyPr>
            <a:noAutofit/>
          </a:bodyPr>
          <a:lstStyle/>
          <a:p>
            <a:pPr algn="l"/>
            <a:r>
              <a:rPr lang="en-US" sz="3600">
                <a:solidFill>
                  <a:srgbClr val="00907E"/>
                </a:solidFill>
                <a:ea typeface="Cambria Math" panose="02040503050406030204" pitchFamily="18" charset="0"/>
              </a:rPr>
              <a:t>Pretreatment: RCRA</a:t>
            </a:r>
            <a:r>
              <a:rPr lang="en-US" sz="3600" b="1">
                <a:solidFill>
                  <a:srgbClr val="00907E"/>
                </a:solidFill>
              </a:rPr>
              <a:t> </a:t>
            </a:r>
            <a:r>
              <a:rPr lang="en-US" sz="3600">
                <a:solidFill>
                  <a:srgbClr val="00907E"/>
                </a:solidFill>
                <a:ea typeface="Cambria Math" panose="02040503050406030204" pitchFamily="18" charset="0"/>
              </a:rPr>
              <a:t>Reporting</a:t>
            </a:r>
            <a:r>
              <a:rPr lang="en-US" sz="3600" b="1">
                <a:solidFill>
                  <a:srgbClr val="00907E"/>
                </a:solidFill>
              </a:rPr>
              <a:t> </a:t>
            </a:r>
            <a:r>
              <a:rPr lang="en-US" sz="3600">
                <a:solidFill>
                  <a:srgbClr val="00907E"/>
                </a:solidFill>
                <a:ea typeface="Cambria Math" panose="02040503050406030204" pitchFamily="18" charset="0"/>
              </a:rPr>
              <a:t>Requirements</a:t>
            </a:r>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sz="half" idx="1"/>
          </p:nvPr>
        </p:nvSpPr>
        <p:spPr>
          <a:xfrm>
            <a:off x="0" y="1600200"/>
            <a:ext cx="4727861" cy="4525963"/>
          </a:xfrm>
        </p:spPr>
        <p:txBody>
          <a:bodyPr>
            <a:normAutofit/>
          </a:bodyPr>
          <a:lstStyle/>
          <a:p>
            <a:pPr marL="0" indent="0">
              <a:buNone/>
            </a:pPr>
            <a:r>
              <a:rPr lang="en-US" sz="3200">
                <a:solidFill>
                  <a:srgbClr val="333333"/>
                </a:solidFill>
                <a:latin typeface="Roboto" panose="02000000000000000000" pitchFamily="2" charset="0"/>
              </a:rPr>
              <a:t>Industries discharging Hazardous Waste to a POTW must notify:</a:t>
            </a:r>
          </a:p>
          <a:p>
            <a:pPr lvl="1">
              <a:buFont typeface="Arial" panose="020B0604020202020204" pitchFamily="34" charset="0"/>
              <a:buChar char="√"/>
            </a:pPr>
            <a:r>
              <a:rPr lang="en-US" sz="2800">
                <a:solidFill>
                  <a:srgbClr val="333333"/>
                </a:solidFill>
                <a:latin typeface="Roboto" panose="02000000000000000000" pitchFamily="2" charset="0"/>
              </a:rPr>
              <a:t>POTW</a:t>
            </a:r>
          </a:p>
          <a:p>
            <a:pPr lvl="1">
              <a:buFont typeface="Arial" panose="020B0604020202020204" pitchFamily="34" charset="0"/>
              <a:buChar char="√"/>
            </a:pPr>
            <a:r>
              <a:rPr lang="en-US" sz="2800">
                <a:solidFill>
                  <a:srgbClr val="333333"/>
                </a:solidFill>
                <a:latin typeface="Roboto" panose="02000000000000000000" pitchFamily="2" charset="0"/>
              </a:rPr>
              <a:t>State Hazardous Waste Authorities</a:t>
            </a:r>
          </a:p>
          <a:p>
            <a:pPr lvl="1">
              <a:buFont typeface="Arial" panose="020B0604020202020204" pitchFamily="34" charset="0"/>
              <a:buChar char="√"/>
            </a:pPr>
            <a:r>
              <a:rPr lang="en-US" sz="2800" b="0" i="0">
                <a:solidFill>
                  <a:srgbClr val="333333"/>
                </a:solidFill>
                <a:effectLst/>
                <a:latin typeface="Roboto" panose="02000000000000000000" pitchFamily="2" charset="0"/>
              </a:rPr>
              <a:t>EPA Regional Waste Management Division</a:t>
            </a:r>
          </a:p>
        </p:txBody>
      </p:sp>
      <p:pic>
        <p:nvPicPr>
          <p:cNvPr id="12" name="Content Placeholder 11" descr="Example Hazardous Waste Discharge Notification Form. The form reads:&#10;&#10;Hazardous Waste Discharge Notification Eugene Code 6.5.66(9) in accordance with Chapter 40 Code of Federal Regulation Part 403.12(p) (1) (2) (3) (4) (5) Local notice and prior approval.   Prior to the discharge of any substance referenced in subsection (2) of this section, the industrial user shall obtain prior written approval from the city manager for such discharge.  The written request for prior approval shall include the name of the hazardous waste as set forth in 40 CFR Part 261, identification of the hazardous constituents contained in the waste, an estimate of the mass and concentration of such constituents, the volume of the discharge, and any other information the city manager may deem appropriate. Federal notice requirements.   Industrial users shall notify the city manager, the EPA Regional Waste Management Division Director, and state hazardous waste authorities in writing of any discharge into the city wastewater system of a substance, which, if otherwise disposed of, would be a hazardous waste under 40 CFR Part 261.  Such notification must include the name of the hazardous waste as set forth in 40 CFR Part 261, the EPA hazardous waste number, and the type of discharge (continuous, batch or other). If the industrial user discharges more than 100 kilograms of such waste per calendar month to the city wastewater system, the notification shall also contain the following information to the extent such information is known and readily available to the industrial user...">
            <a:extLst>
              <a:ext uri="{FF2B5EF4-FFF2-40B4-BE49-F238E27FC236}">
                <a16:creationId xmlns:a16="http://schemas.microsoft.com/office/drawing/2014/main" id="{CCF9AE7F-4C7C-BD9B-72D0-AAF374D602C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1" r="-1086"/>
          <a:stretch/>
        </p:blipFill>
        <p:spPr>
          <a:xfrm>
            <a:off x="4620285" y="1905000"/>
            <a:ext cx="7422776" cy="3657600"/>
          </a:xfrm>
          <a:prstGeom prst="rect">
            <a:avLst/>
          </a:prstGeom>
          <a:ln>
            <a:noFill/>
          </a:ln>
          <a:effectLst>
            <a:outerShdw blurRad="292100" dist="139700" dir="2700000" algn="tl" rotWithShape="0">
              <a:srgbClr val="333333">
                <a:alpha val="65000"/>
              </a:srgbClr>
            </a:outerShdw>
          </a:effectLst>
        </p:spPr>
      </p:pic>
      <p:sp>
        <p:nvSpPr>
          <p:cNvPr id="4" name="Text Box 11">
            <a:extLst>
              <a:ext uri="{FF2B5EF4-FFF2-40B4-BE49-F238E27FC236}">
                <a16:creationId xmlns:a16="http://schemas.microsoft.com/office/drawing/2014/main" id="{BA0A215A-14C3-3B94-6A86-409E61590702}"/>
              </a:ext>
            </a:extLst>
          </p:cNvPr>
          <p:cNvSpPr txBox="1">
            <a:spLocks noChangeArrowheads="1"/>
          </p:cNvSpPr>
          <p:nvPr/>
        </p:nvSpPr>
        <p:spPr bwMode="auto">
          <a:xfrm>
            <a:off x="9982200" y="5941497"/>
            <a:ext cx="220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i="1">
                <a:cs typeface="Arial" panose="020B0604020202020204" pitchFamily="34" charset="0"/>
              </a:rPr>
              <a:t>40 CFR 403.12(p)</a:t>
            </a:r>
          </a:p>
        </p:txBody>
      </p:sp>
    </p:spTree>
    <p:extLst>
      <p:ext uri="{BB962C8B-B14F-4D97-AF65-F5344CB8AC3E}">
        <p14:creationId xmlns:p14="http://schemas.microsoft.com/office/powerpoint/2010/main" val="376667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RCRA Solid Waste</a:t>
            </a:r>
            <a:endParaRPr lang="en-US"/>
          </a:p>
        </p:txBody>
      </p:sp>
      <p:sp>
        <p:nvSpPr>
          <p:cNvPr id="4" name="Content Placeholder 3"/>
          <p:cNvSpPr>
            <a:spLocks noGrp="1"/>
          </p:cNvSpPr>
          <p:nvPr>
            <p:ph sz="half" idx="1"/>
          </p:nvPr>
        </p:nvSpPr>
        <p:spPr>
          <a:xfrm>
            <a:off x="609600" y="1642592"/>
            <a:ext cx="3352800" cy="2396008"/>
          </a:xfrm>
        </p:spPr>
        <p:txBody>
          <a:bodyPr>
            <a:normAutofit/>
          </a:bodyPr>
          <a:lstStyle/>
          <a:p>
            <a:pPr marL="0" indent="0">
              <a:buNone/>
              <a:defRPr/>
            </a:pPr>
            <a:r>
              <a:rPr lang="en-US" sz="3200"/>
              <a:t>Any solid, liquid, semi-solid sludge or contained gas that is…</a:t>
            </a:r>
          </a:p>
          <a:p>
            <a:pPr marL="0" indent="0">
              <a:buNone/>
            </a:pPr>
            <a:endParaRPr lang="en-US"/>
          </a:p>
        </p:txBody>
      </p:sp>
      <p:sp>
        <p:nvSpPr>
          <p:cNvPr id="8" name="Text Box 11"/>
          <p:cNvSpPr txBox="1">
            <a:spLocks noChangeArrowheads="1"/>
          </p:cNvSpPr>
          <p:nvPr/>
        </p:nvSpPr>
        <p:spPr bwMode="auto">
          <a:xfrm>
            <a:off x="9961443" y="5982344"/>
            <a:ext cx="1620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i="1">
                <a:cs typeface="Arial" panose="020B0604020202020204" pitchFamily="34" charset="0"/>
              </a:rPr>
              <a:t>40 CFR 261.2</a:t>
            </a:r>
          </a:p>
        </p:txBody>
      </p:sp>
      <p:graphicFrame>
        <p:nvGraphicFramePr>
          <p:cNvPr id="5" name="Diagram 4"/>
          <p:cNvGraphicFramePr/>
          <p:nvPr/>
        </p:nvGraphicFramePr>
        <p:xfrm>
          <a:off x="3962400" y="1500785"/>
          <a:ext cx="7543800" cy="445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0640141"/>
      </p:ext>
    </p:extLst>
  </p:cSld>
  <p:clrMapOvr>
    <a:masterClrMapping/>
  </p:clrMapOvr>
  <mc:AlternateContent xmlns:mc="http://schemas.openxmlformats.org/markup-compatibility/2006" xmlns:p14="http://schemas.microsoft.com/office/powerpoint/2010/main">
    <mc:Choice Requires="p14">
      <p:transition spd="slow" p14:dur="2000" advTm="83974"/>
    </mc:Choice>
    <mc:Fallback xmlns="">
      <p:transition spd="slow" advTm="8397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C5B2-0287-E754-48DB-0908436708FD}"/>
              </a:ext>
            </a:extLst>
          </p:cNvPr>
          <p:cNvSpPr>
            <a:spLocks noGrp="1"/>
          </p:cNvSpPr>
          <p:nvPr>
            <p:ph type="title"/>
          </p:nvPr>
        </p:nvSpPr>
        <p:spPr>
          <a:xfrm>
            <a:off x="609600" y="152867"/>
            <a:ext cx="11658600" cy="1112838"/>
          </a:xfrm>
        </p:spPr>
        <p:txBody>
          <a:bodyPr>
            <a:noAutofit/>
          </a:bodyPr>
          <a:lstStyle/>
          <a:p>
            <a:r>
              <a:rPr lang="en-US" sz="3600">
                <a:solidFill>
                  <a:srgbClr val="00907E"/>
                </a:solidFill>
                <a:ea typeface="Cambria Math" panose="02040503050406030204" pitchFamily="18" charset="0"/>
              </a:rPr>
              <a:t>Pretreatment: RCRA Reporting Requirements</a:t>
            </a:r>
            <a:br>
              <a:rPr lang="en-US" sz="3600">
                <a:solidFill>
                  <a:srgbClr val="00907E"/>
                </a:solidFill>
                <a:ea typeface="Cambria Math" panose="02040503050406030204" pitchFamily="18" charset="0"/>
              </a:rPr>
            </a:br>
            <a:r>
              <a:rPr lang="en-US" sz="3600">
                <a:solidFill>
                  <a:srgbClr val="00907E"/>
                </a:solidFill>
                <a:ea typeface="Cambria Math" panose="02040503050406030204" pitchFamily="18" charset="0"/>
              </a:rPr>
              <a:t>Amount of Hazardous Waste Generated</a:t>
            </a:r>
          </a:p>
        </p:txBody>
      </p:sp>
      <p:pic>
        <p:nvPicPr>
          <p:cNvPr id="12" name="Content Placeholder 11" descr="Red apple on white background">
            <a:extLst>
              <a:ext uri="{FF2B5EF4-FFF2-40B4-BE49-F238E27FC236}">
                <a16:creationId xmlns:a16="http://schemas.microsoft.com/office/drawing/2014/main" id="{80CEB816-2F34-10D8-1578-F08FCA0F301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417638"/>
            <a:ext cx="2392362" cy="2392362"/>
          </a:xfrm>
        </p:spPr>
      </p:pic>
      <p:pic>
        <p:nvPicPr>
          <p:cNvPr id="13" name="Content Placeholder 11" descr="Red apple on white background">
            <a:extLst>
              <a:ext uri="{FF2B5EF4-FFF2-40B4-BE49-F238E27FC236}">
                <a16:creationId xmlns:a16="http://schemas.microsoft.com/office/drawing/2014/main" id="{594A7088-2927-26DA-6F54-87DF3DE99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1417638"/>
            <a:ext cx="3215426" cy="3215426"/>
          </a:xfrm>
          <a:prstGeom prst="rect">
            <a:avLst/>
          </a:prstGeom>
        </p:spPr>
      </p:pic>
      <p:pic>
        <p:nvPicPr>
          <p:cNvPr id="14" name="Content Placeholder 11" descr="Red apple on white background">
            <a:extLst>
              <a:ext uri="{FF2B5EF4-FFF2-40B4-BE49-F238E27FC236}">
                <a16:creationId xmlns:a16="http://schemas.microsoft.com/office/drawing/2014/main" id="{97324F59-B111-B063-4728-F57F3C70C3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2859" y="1436621"/>
            <a:ext cx="3781860" cy="3781860"/>
          </a:xfrm>
          <a:prstGeom prst="rect">
            <a:avLst/>
          </a:prstGeom>
        </p:spPr>
      </p:pic>
      <p:sp>
        <p:nvSpPr>
          <p:cNvPr id="16" name="TextBox 15">
            <a:extLst>
              <a:ext uri="{FF2B5EF4-FFF2-40B4-BE49-F238E27FC236}">
                <a16:creationId xmlns:a16="http://schemas.microsoft.com/office/drawing/2014/main" id="{2AA670D3-EED2-FFF7-183B-5C7D5AB36653}"/>
              </a:ext>
            </a:extLst>
          </p:cNvPr>
          <p:cNvSpPr txBox="1"/>
          <p:nvPr/>
        </p:nvSpPr>
        <p:spPr>
          <a:xfrm>
            <a:off x="6873026" y="4878211"/>
            <a:ext cx="4876800" cy="646331"/>
          </a:xfrm>
          <a:prstGeom prst="rect">
            <a:avLst/>
          </a:prstGeom>
          <a:noFill/>
        </p:spPr>
        <p:txBody>
          <a:bodyPr wrap="square">
            <a:spAutoFit/>
          </a:bodyPr>
          <a:lstStyle/>
          <a:p>
            <a:r>
              <a:rPr lang="en-US">
                <a:solidFill>
                  <a:srgbClr val="333333"/>
                </a:solidFill>
                <a:latin typeface="Roboto" panose="02000000000000000000" pitchFamily="2" charset="0"/>
              </a:rPr>
              <a:t>&gt;100 kg/month IU required to report and submit additional information within 180 days</a:t>
            </a:r>
          </a:p>
        </p:txBody>
      </p:sp>
      <p:sp>
        <p:nvSpPr>
          <p:cNvPr id="18" name="TextBox 17">
            <a:extLst>
              <a:ext uri="{FF2B5EF4-FFF2-40B4-BE49-F238E27FC236}">
                <a16:creationId xmlns:a16="http://schemas.microsoft.com/office/drawing/2014/main" id="{F8A98207-2269-A704-2A87-E5716FACA53D}"/>
              </a:ext>
            </a:extLst>
          </p:cNvPr>
          <p:cNvSpPr txBox="1"/>
          <p:nvPr/>
        </p:nvSpPr>
        <p:spPr>
          <a:xfrm>
            <a:off x="396026" y="3833486"/>
            <a:ext cx="3078587" cy="1477328"/>
          </a:xfrm>
          <a:prstGeom prst="rect">
            <a:avLst/>
          </a:prstGeom>
          <a:noFill/>
        </p:spPr>
        <p:txBody>
          <a:bodyPr wrap="square">
            <a:spAutoFit/>
          </a:bodyPr>
          <a:lstStyle/>
          <a:p>
            <a:r>
              <a:rPr lang="en-US">
                <a:solidFill>
                  <a:srgbClr val="333333"/>
                </a:solidFill>
                <a:latin typeface="Roboto" panose="02000000000000000000" pitchFamily="2" charset="0"/>
              </a:rPr>
              <a:t>&lt;15 kg/month IU not required to report, unless the wastes are acute hazardous wastes (P-listed waste)</a:t>
            </a:r>
            <a:endParaRPr lang="en-US"/>
          </a:p>
        </p:txBody>
      </p:sp>
      <p:sp>
        <p:nvSpPr>
          <p:cNvPr id="19" name="TextBox 18">
            <a:extLst>
              <a:ext uri="{FF2B5EF4-FFF2-40B4-BE49-F238E27FC236}">
                <a16:creationId xmlns:a16="http://schemas.microsoft.com/office/drawing/2014/main" id="{DE80917B-6AFD-B8A9-4BE6-A2E368EF6E5B}"/>
              </a:ext>
            </a:extLst>
          </p:cNvPr>
          <p:cNvSpPr txBox="1"/>
          <p:nvPr/>
        </p:nvSpPr>
        <p:spPr>
          <a:xfrm>
            <a:off x="4228372" y="4572150"/>
            <a:ext cx="3078587" cy="646331"/>
          </a:xfrm>
          <a:prstGeom prst="rect">
            <a:avLst/>
          </a:prstGeom>
          <a:noFill/>
        </p:spPr>
        <p:txBody>
          <a:bodyPr wrap="square">
            <a:spAutoFit/>
          </a:bodyPr>
          <a:lstStyle/>
          <a:p>
            <a:r>
              <a:rPr lang="en-US">
                <a:solidFill>
                  <a:srgbClr val="333333"/>
                </a:solidFill>
                <a:latin typeface="Roboto" panose="02000000000000000000" pitchFamily="2" charset="0"/>
              </a:rPr>
              <a:t>15-100 kg/month IU required to report</a:t>
            </a:r>
            <a:endParaRPr lang="en-US"/>
          </a:p>
        </p:txBody>
      </p:sp>
      <p:sp>
        <p:nvSpPr>
          <p:cNvPr id="21" name="TextBox 20">
            <a:extLst>
              <a:ext uri="{FF2B5EF4-FFF2-40B4-BE49-F238E27FC236}">
                <a16:creationId xmlns:a16="http://schemas.microsoft.com/office/drawing/2014/main" id="{9394A0BB-20B8-5900-CC01-06CD5C59266C}"/>
              </a:ext>
            </a:extLst>
          </p:cNvPr>
          <p:cNvSpPr txBox="1"/>
          <p:nvPr/>
        </p:nvSpPr>
        <p:spPr>
          <a:xfrm>
            <a:off x="6305344" y="6335801"/>
            <a:ext cx="6142038" cy="369332"/>
          </a:xfrm>
          <a:prstGeom prst="rect">
            <a:avLst/>
          </a:prstGeom>
          <a:noFill/>
        </p:spPr>
        <p:txBody>
          <a:bodyPr wrap="square">
            <a:spAutoFit/>
          </a:bodyPr>
          <a:lstStyle/>
          <a:p>
            <a:r>
              <a:rPr lang="en-US">
                <a:solidFill>
                  <a:srgbClr val="333333"/>
                </a:solidFill>
                <a:latin typeface="Roboto" panose="02000000000000000000" pitchFamily="2" charset="0"/>
              </a:rPr>
              <a:t>This is a simplification! Refer to 40 CFR 403.12(p).</a:t>
            </a:r>
          </a:p>
        </p:txBody>
      </p:sp>
      <p:sp>
        <p:nvSpPr>
          <p:cNvPr id="3" name="TextBox 2">
            <a:extLst>
              <a:ext uri="{FF2B5EF4-FFF2-40B4-BE49-F238E27FC236}">
                <a16:creationId xmlns:a16="http://schemas.microsoft.com/office/drawing/2014/main" id="{D4AFD0D9-3229-69FF-825B-DCA1D8F042B7}"/>
              </a:ext>
            </a:extLst>
          </p:cNvPr>
          <p:cNvSpPr txBox="1"/>
          <p:nvPr/>
        </p:nvSpPr>
        <p:spPr>
          <a:xfrm>
            <a:off x="159544" y="5786794"/>
            <a:ext cx="12284076" cy="646331"/>
          </a:xfrm>
          <a:prstGeom prst="rect">
            <a:avLst/>
          </a:prstGeom>
          <a:noFill/>
        </p:spPr>
        <p:txBody>
          <a:bodyPr wrap="square">
            <a:spAutoFit/>
          </a:bodyPr>
          <a:lstStyle/>
          <a:p>
            <a:r>
              <a:rPr lang="en-US" b="1" dirty="0">
                <a:solidFill>
                  <a:srgbClr val="333333"/>
                </a:solidFill>
                <a:latin typeface="Roboto" panose="02000000000000000000" pitchFamily="2" charset="0"/>
              </a:rPr>
              <a:t>By the way! This requirement can apply to hazardous wastes entering upstream of an industrial user’s pretreatment equipment! More on this later.</a:t>
            </a:r>
          </a:p>
        </p:txBody>
      </p:sp>
    </p:spTree>
    <p:extLst>
      <p:ext uri="{BB962C8B-B14F-4D97-AF65-F5344CB8AC3E}">
        <p14:creationId xmlns:p14="http://schemas.microsoft.com/office/powerpoint/2010/main" val="736975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a:xfrm>
            <a:off x="541750" y="146582"/>
            <a:ext cx="10972800" cy="1143000"/>
          </a:xfrm>
        </p:spPr>
        <p:txBody>
          <a:bodyPr>
            <a:noAutofit/>
          </a:bodyPr>
          <a:lstStyle/>
          <a:p>
            <a:r>
              <a:rPr lang="en-US" sz="3600">
                <a:solidFill>
                  <a:srgbClr val="00907E"/>
                </a:solidFill>
                <a:ea typeface="Cambria Math" panose="02040503050406030204" pitchFamily="18" charset="0"/>
              </a:rPr>
              <a:t>Pretreatment: POTW as Treatment, Storage, and Disposal Facility</a:t>
            </a:r>
          </a:p>
        </p:txBody>
      </p:sp>
      <p:sp>
        <p:nvSpPr>
          <p:cNvPr id="3" name="Content Placeholder 2">
            <a:extLst>
              <a:ext uri="{FF2B5EF4-FFF2-40B4-BE49-F238E27FC236}">
                <a16:creationId xmlns:a16="http://schemas.microsoft.com/office/drawing/2014/main" id="{CF8F4261-7A7D-42D2-9B4B-3157B438FA05}"/>
              </a:ext>
            </a:extLst>
          </p:cNvPr>
          <p:cNvSpPr>
            <a:spLocks noGrp="1"/>
          </p:cNvSpPr>
          <p:nvPr>
            <p:ph sz="half" idx="1"/>
          </p:nvPr>
        </p:nvSpPr>
        <p:spPr>
          <a:xfrm>
            <a:off x="-36187" y="1600090"/>
            <a:ext cx="5903587" cy="4495910"/>
          </a:xfrm>
        </p:spPr>
        <p:txBody>
          <a:bodyPr>
            <a:normAutofit fontScale="85000" lnSpcReduction="20000"/>
          </a:bodyPr>
          <a:lstStyle/>
          <a:p>
            <a:r>
              <a:rPr lang="en-US"/>
              <a:t>POTW acceptance of hazardous waste  by truck, rail, or dedicated pipe (even unknowingly) is subject to the RCRA permit-by-rule requirements (TSDFs)</a:t>
            </a:r>
          </a:p>
          <a:p>
            <a:endParaRPr lang="en-US"/>
          </a:p>
          <a:p>
            <a:r>
              <a:rPr lang="en-US"/>
              <a:t>“the RCRA regulatory status of a waste is not necessarily straightforward” - </a:t>
            </a:r>
            <a:r>
              <a:rPr lang="en-US" altLang="en-US" sz="2800" i="1">
                <a:cs typeface="Arial" panose="020B0604020202020204" pitchFamily="34" charset="0"/>
              </a:rPr>
              <a:t>EPA Local Limits Development Guidance 2004</a:t>
            </a:r>
          </a:p>
          <a:p>
            <a:endParaRPr lang="en-US"/>
          </a:p>
          <a:p>
            <a:r>
              <a:rPr lang="en-US"/>
              <a:t>Does NOT include received hazardous wastes mixed with domestic sewage (40 CFR 261.4(a)(1)) (discussed later)</a:t>
            </a:r>
          </a:p>
        </p:txBody>
      </p:sp>
      <p:sp>
        <p:nvSpPr>
          <p:cNvPr id="4" name="Text Box 11">
            <a:extLst>
              <a:ext uri="{FF2B5EF4-FFF2-40B4-BE49-F238E27FC236}">
                <a16:creationId xmlns:a16="http://schemas.microsoft.com/office/drawing/2014/main" id="{3964E311-4FB4-4537-86A3-BBA86F7D3B92}"/>
              </a:ext>
            </a:extLst>
          </p:cNvPr>
          <p:cNvSpPr txBox="1">
            <a:spLocks noChangeArrowheads="1"/>
          </p:cNvSpPr>
          <p:nvPr/>
        </p:nvSpPr>
        <p:spPr bwMode="auto">
          <a:xfrm>
            <a:off x="-2552700" y="6051827"/>
            <a:ext cx="14744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i="1">
                <a:cs typeface="Arial" panose="020B0604020202020204" pitchFamily="34" charset="0"/>
              </a:rPr>
              <a:t>EPA Guidance Manual for the Identification of Hazardous Wastes Delivered to Publicly Owned Treatment Works by Truck, Rail, or Dedicated Pipe 1987 </a:t>
            </a:r>
          </a:p>
        </p:txBody>
      </p:sp>
      <p:sp>
        <p:nvSpPr>
          <p:cNvPr id="5" name="Text Box 11">
            <a:extLst>
              <a:ext uri="{FF2B5EF4-FFF2-40B4-BE49-F238E27FC236}">
                <a16:creationId xmlns:a16="http://schemas.microsoft.com/office/drawing/2014/main" id="{9EB0A390-7590-8D0C-BAD0-6C5DF654BCCD}"/>
              </a:ext>
            </a:extLst>
          </p:cNvPr>
          <p:cNvSpPr txBox="1">
            <a:spLocks noChangeArrowheads="1"/>
          </p:cNvSpPr>
          <p:nvPr/>
        </p:nvSpPr>
        <p:spPr bwMode="auto">
          <a:xfrm>
            <a:off x="6553200" y="6355247"/>
            <a:ext cx="510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i="1">
                <a:cs typeface="Arial" panose="020B0604020202020204" pitchFamily="34" charset="0"/>
              </a:rPr>
              <a:t>EPA Local Limits Development Guidance 2004</a:t>
            </a:r>
          </a:p>
        </p:txBody>
      </p:sp>
      <p:sp>
        <p:nvSpPr>
          <p:cNvPr id="8" name="Text Box 11">
            <a:extLst>
              <a:ext uri="{FF2B5EF4-FFF2-40B4-BE49-F238E27FC236}">
                <a16:creationId xmlns:a16="http://schemas.microsoft.com/office/drawing/2014/main" id="{8D8C7ACE-590D-9AE4-DB90-834486FEE4BE}"/>
              </a:ext>
            </a:extLst>
          </p:cNvPr>
          <p:cNvSpPr txBox="1">
            <a:spLocks noChangeArrowheads="1"/>
          </p:cNvSpPr>
          <p:nvPr/>
        </p:nvSpPr>
        <p:spPr bwMode="auto">
          <a:xfrm>
            <a:off x="9982200" y="5776436"/>
            <a:ext cx="220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i="1">
                <a:cs typeface="Arial" panose="020B0604020202020204" pitchFamily="34" charset="0"/>
              </a:rPr>
              <a:t>40 CFR 403.12(p)</a:t>
            </a:r>
          </a:p>
        </p:txBody>
      </p:sp>
      <p:pic>
        <p:nvPicPr>
          <p:cNvPr id="15" name="Content Placeholder 14">
            <a:extLst>
              <a:ext uri="{FF2B5EF4-FFF2-40B4-BE49-F238E27FC236}">
                <a16:creationId xmlns:a16="http://schemas.microsoft.com/office/drawing/2014/main" id="{0FB646C4-7E02-83F7-7FDC-74AD29AF9745}"/>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49796" y="1573572"/>
            <a:ext cx="5985004" cy="3989028"/>
          </a:xfrm>
        </p:spPr>
      </p:pic>
    </p:spTree>
    <p:extLst>
      <p:ext uri="{BB962C8B-B14F-4D97-AF65-F5344CB8AC3E}">
        <p14:creationId xmlns:p14="http://schemas.microsoft.com/office/powerpoint/2010/main" val="2649736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CA10C-D73F-486D-D987-5A7680D7E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0C6BD-B19C-AA5A-9FA0-A4B7FCD6B1E2}"/>
              </a:ext>
            </a:extLst>
          </p:cNvPr>
          <p:cNvSpPr>
            <a:spLocks noGrp="1"/>
          </p:cNvSpPr>
          <p:nvPr>
            <p:ph type="title"/>
          </p:nvPr>
        </p:nvSpPr>
        <p:spPr>
          <a:xfrm>
            <a:off x="619125" y="175417"/>
            <a:ext cx="10972800" cy="1112838"/>
          </a:xfrm>
        </p:spPr>
        <p:txBody>
          <a:bodyPr vert="horz" lIns="91440" tIns="45720" rIns="91440" bIns="45720" rtlCol="0" anchor="ctr">
            <a:noAutofit/>
          </a:bodyPr>
          <a:lstStyle/>
          <a:p>
            <a:r>
              <a:rPr lang="en-US" sz="3600">
                <a:solidFill>
                  <a:srgbClr val="00907E"/>
                </a:solidFill>
                <a:ea typeface="Cambria Math" panose="02040503050406030204" pitchFamily="18" charset="0"/>
              </a:rPr>
              <a:t>Pretreatment: Local Limits</a:t>
            </a:r>
          </a:p>
        </p:txBody>
      </p:sp>
      <p:graphicFrame>
        <p:nvGraphicFramePr>
          <p:cNvPr id="11" name="Content Placeholder 10">
            <a:extLst>
              <a:ext uri="{FF2B5EF4-FFF2-40B4-BE49-F238E27FC236}">
                <a16:creationId xmlns:a16="http://schemas.microsoft.com/office/drawing/2014/main" id="{4932864E-62E1-88F8-D024-841DD9439954}"/>
              </a:ext>
            </a:extLst>
          </p:cNvPr>
          <p:cNvGraphicFramePr>
            <a:graphicFrameLocks noGrp="1"/>
          </p:cNvGraphicFramePr>
          <p:nvPr>
            <p:ph idx="1"/>
            <p:extLst>
              <p:ext uri="{D42A27DB-BD31-4B8C-83A1-F6EECF244321}">
                <p14:modId xmlns:p14="http://schemas.microsoft.com/office/powerpoint/2010/main" val="2181389951"/>
              </p:ext>
            </p:extLst>
          </p:nvPr>
        </p:nvGraphicFramePr>
        <p:xfrm>
          <a:off x="19050" y="1288255"/>
          <a:ext cx="12172950" cy="5522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11">
            <a:extLst>
              <a:ext uri="{FF2B5EF4-FFF2-40B4-BE49-F238E27FC236}">
                <a16:creationId xmlns:a16="http://schemas.microsoft.com/office/drawing/2014/main" id="{B63BCDBD-0D57-C714-CB02-A1A2C19C6A1F}"/>
              </a:ext>
            </a:extLst>
          </p:cNvPr>
          <p:cNvSpPr txBox="1">
            <a:spLocks noChangeArrowheads="1"/>
          </p:cNvSpPr>
          <p:nvPr/>
        </p:nvSpPr>
        <p:spPr bwMode="auto">
          <a:xfrm>
            <a:off x="7048500" y="5941497"/>
            <a:ext cx="5143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i="1">
                <a:cs typeface="Arial" panose="020B0604020202020204" pitchFamily="34" charset="0"/>
              </a:rPr>
              <a:t>EPA Local Limits Development Guidance 2004</a:t>
            </a:r>
          </a:p>
        </p:txBody>
      </p:sp>
    </p:spTree>
    <p:extLst>
      <p:ext uri="{BB962C8B-B14F-4D97-AF65-F5344CB8AC3E}">
        <p14:creationId xmlns:p14="http://schemas.microsoft.com/office/powerpoint/2010/main" val="147452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61EB4B81-1D4A-AA39-B4E8-A44D3981A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F8CCE-74E8-0BA1-90F1-AF7BE1D25C43}"/>
              </a:ext>
            </a:extLst>
          </p:cNvPr>
          <p:cNvSpPr>
            <a:spLocks noGrp="1"/>
          </p:cNvSpPr>
          <p:nvPr>
            <p:ph type="title"/>
          </p:nvPr>
        </p:nvSpPr>
        <p:spPr/>
        <p:txBody>
          <a:bodyPr vert="horz" lIns="91440" tIns="45720" rIns="91440" bIns="45720" rtlCol="0" anchor="ctr">
            <a:normAutofit/>
          </a:bodyPr>
          <a:lstStyle/>
          <a:p>
            <a:r>
              <a:rPr lang="en-US">
                <a:solidFill>
                  <a:srgbClr val="00907E"/>
                </a:solidFill>
              </a:rPr>
              <a:t>Pretreatment: Local Limits</a:t>
            </a:r>
          </a:p>
        </p:txBody>
      </p:sp>
      <p:sp>
        <p:nvSpPr>
          <p:cNvPr id="31" name="Content Placeholder 30">
            <a:extLst>
              <a:ext uri="{FF2B5EF4-FFF2-40B4-BE49-F238E27FC236}">
                <a16:creationId xmlns:a16="http://schemas.microsoft.com/office/drawing/2014/main" id="{0AE7F542-2B31-423C-6336-65E72BE76ACE}"/>
              </a:ext>
            </a:extLst>
          </p:cNvPr>
          <p:cNvSpPr>
            <a:spLocks noGrp="1"/>
          </p:cNvSpPr>
          <p:nvPr>
            <p:ph sz="half" idx="1"/>
          </p:nvPr>
        </p:nvSpPr>
        <p:spPr>
          <a:xfrm>
            <a:off x="457200" y="1493839"/>
            <a:ext cx="7620000" cy="4983161"/>
          </a:xfrm>
        </p:spPr>
        <p:txBody>
          <a:bodyPr>
            <a:normAutofit fontScale="92500" lnSpcReduction="20000"/>
          </a:bodyPr>
          <a:lstStyle/>
          <a:p>
            <a:pPr lvl="0">
              <a:lnSpc>
                <a:spcPct val="100000"/>
              </a:lnSpc>
            </a:pPr>
            <a:r>
              <a:rPr lang="en-US"/>
              <a:t>Explosive and flammable substances, if present</a:t>
            </a:r>
          </a:p>
          <a:p>
            <a:pPr lvl="0">
              <a:lnSpc>
                <a:spcPct val="100000"/>
              </a:lnSpc>
            </a:pPr>
            <a:endParaRPr lang="en-US"/>
          </a:p>
          <a:p>
            <a:pPr lvl="0">
              <a:lnSpc>
                <a:spcPct val="100000"/>
              </a:lnSpc>
            </a:pPr>
            <a:r>
              <a:rPr lang="en-US"/>
              <a:t>Volatile organic compounds (VOCs), if present</a:t>
            </a:r>
          </a:p>
          <a:p>
            <a:pPr lvl="0">
              <a:lnSpc>
                <a:spcPct val="100000"/>
              </a:lnSpc>
            </a:pPr>
            <a:endParaRPr lang="en-US"/>
          </a:p>
          <a:p>
            <a:pPr lvl="0">
              <a:lnSpc>
                <a:spcPct val="100000"/>
              </a:lnSpc>
            </a:pPr>
            <a:r>
              <a:rPr lang="en-US"/>
              <a:t>CERCLA wastes</a:t>
            </a:r>
          </a:p>
          <a:p>
            <a:pPr lvl="0">
              <a:lnSpc>
                <a:spcPct val="100000"/>
              </a:lnSpc>
            </a:pPr>
            <a:endParaRPr lang="en-US"/>
          </a:p>
          <a:p>
            <a:pPr lvl="0">
              <a:lnSpc>
                <a:spcPct val="100000"/>
              </a:lnSpc>
            </a:pPr>
            <a:r>
              <a:rPr lang="en-US"/>
              <a:t>“EPA recommends that the POTW determine which [RCRA] pollutants are being discharged and should evaluate whether the pollutants ought to be considered POC”</a:t>
            </a:r>
          </a:p>
          <a:p>
            <a:pPr lvl="0">
              <a:lnSpc>
                <a:spcPct val="100000"/>
              </a:lnSpc>
            </a:pPr>
            <a:endParaRPr lang="en-US"/>
          </a:p>
          <a:p>
            <a:pPr lvl="0">
              <a:lnSpc>
                <a:spcPct val="100000"/>
              </a:lnSpc>
            </a:pPr>
            <a:r>
              <a:rPr lang="en-US" b="1"/>
              <a:t>Practically, this means the POTW must be able to treat the pollutant in question</a:t>
            </a:r>
          </a:p>
        </p:txBody>
      </p:sp>
      <p:pic>
        <p:nvPicPr>
          <p:cNvPr id="1026" name="Picture 2" descr="Explosive - Key Stage Wiki">
            <a:extLst>
              <a:ext uri="{FF2B5EF4-FFF2-40B4-BE49-F238E27FC236}">
                <a16:creationId xmlns:a16="http://schemas.microsoft.com/office/drawing/2014/main" id="{B682F207-6B8B-0FF8-7C24-E429BCCA144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229600" y="1905000"/>
            <a:ext cx="3746286" cy="3733799"/>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11">
            <a:extLst>
              <a:ext uri="{FF2B5EF4-FFF2-40B4-BE49-F238E27FC236}">
                <a16:creationId xmlns:a16="http://schemas.microsoft.com/office/drawing/2014/main" id="{E12F3A04-2DCF-DC92-157F-5249A0687F1F}"/>
              </a:ext>
            </a:extLst>
          </p:cNvPr>
          <p:cNvSpPr txBox="1">
            <a:spLocks noChangeArrowheads="1"/>
          </p:cNvSpPr>
          <p:nvPr/>
        </p:nvSpPr>
        <p:spPr bwMode="auto">
          <a:xfrm>
            <a:off x="7048500" y="5941495"/>
            <a:ext cx="5143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i="1">
                <a:cs typeface="Arial" panose="020B0604020202020204" pitchFamily="34" charset="0"/>
              </a:rPr>
              <a:t>EPA Local Limits Development Guidance 2004</a:t>
            </a:r>
          </a:p>
        </p:txBody>
      </p:sp>
    </p:spTree>
    <p:extLst>
      <p:ext uri="{BB962C8B-B14F-4D97-AF65-F5344CB8AC3E}">
        <p14:creationId xmlns:p14="http://schemas.microsoft.com/office/powerpoint/2010/main" val="349211760"/>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BE193-54C6-1B1C-0958-936CFAEC4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83496-2FF6-CB81-E43B-6FC0F5AA1A2C}"/>
              </a:ext>
            </a:extLst>
          </p:cNvPr>
          <p:cNvSpPr>
            <a:spLocks noGrp="1"/>
          </p:cNvSpPr>
          <p:nvPr>
            <p:ph type="title"/>
          </p:nvPr>
        </p:nvSpPr>
        <p:spPr>
          <a:xfrm>
            <a:off x="533400" y="175417"/>
            <a:ext cx="10972800" cy="1112838"/>
          </a:xfrm>
        </p:spPr>
        <p:txBody>
          <a:bodyPr>
            <a:normAutofit/>
          </a:bodyPr>
          <a:lstStyle/>
          <a:p>
            <a:r>
              <a:rPr lang="en-US" sz="3600">
                <a:solidFill>
                  <a:srgbClr val="00907E"/>
                </a:solidFill>
              </a:rPr>
              <a:t>Pretreatment: Sewerage Exclusion</a:t>
            </a:r>
          </a:p>
        </p:txBody>
      </p:sp>
      <p:sp>
        <p:nvSpPr>
          <p:cNvPr id="3" name="Content Placeholder 2">
            <a:extLst>
              <a:ext uri="{FF2B5EF4-FFF2-40B4-BE49-F238E27FC236}">
                <a16:creationId xmlns:a16="http://schemas.microsoft.com/office/drawing/2014/main" id="{1153CDC3-C97D-FEA6-0BD2-D487895DC9E5}"/>
              </a:ext>
            </a:extLst>
          </p:cNvPr>
          <p:cNvSpPr>
            <a:spLocks noGrp="1"/>
          </p:cNvSpPr>
          <p:nvPr>
            <p:ph idx="1"/>
          </p:nvPr>
        </p:nvSpPr>
        <p:spPr/>
        <p:txBody>
          <a:bodyPr>
            <a:normAutofit lnSpcReduction="10000"/>
          </a:bodyPr>
          <a:lstStyle/>
          <a:p>
            <a:r>
              <a:rPr lang="en-US"/>
              <a:t>RCRA wastes: “When mixed with domestic sewage in a POTW's collection system </a:t>
            </a:r>
            <a:r>
              <a:rPr lang="en-US" b="1"/>
              <a:t>before reaching the boundary of the treatment works’ property</a:t>
            </a:r>
            <a:r>
              <a:rPr lang="en-US"/>
              <a:t>, RCRA hazardous wastes are excluded from regulation under RCRA by the Domestic Sewage Exclusion, 40 CFR 261.4(a)(1).”</a:t>
            </a:r>
          </a:p>
          <a:p>
            <a:endParaRPr lang="en-US"/>
          </a:p>
          <a:p>
            <a:r>
              <a:rPr lang="en-US"/>
              <a:t>This exclusion applies to the POTW treatment, storage, and disposal</a:t>
            </a:r>
          </a:p>
        </p:txBody>
      </p:sp>
      <p:sp>
        <p:nvSpPr>
          <p:cNvPr id="4" name="Text Box 11">
            <a:extLst>
              <a:ext uri="{FF2B5EF4-FFF2-40B4-BE49-F238E27FC236}">
                <a16:creationId xmlns:a16="http://schemas.microsoft.com/office/drawing/2014/main" id="{6A1B2FD3-FBD6-D9D7-7562-4943A059DAA3}"/>
              </a:ext>
            </a:extLst>
          </p:cNvPr>
          <p:cNvSpPr txBox="1">
            <a:spLocks noChangeArrowheads="1"/>
          </p:cNvSpPr>
          <p:nvPr/>
        </p:nvSpPr>
        <p:spPr bwMode="auto">
          <a:xfrm>
            <a:off x="6934200" y="5572166"/>
            <a:ext cx="5143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i="1">
                <a:cs typeface="Arial" panose="020B0604020202020204" pitchFamily="34" charset="0"/>
              </a:rPr>
              <a:t>EPA Local Limits Development Guidance 2004</a:t>
            </a:r>
          </a:p>
        </p:txBody>
      </p:sp>
      <p:sp>
        <p:nvSpPr>
          <p:cNvPr id="5" name="Text Box 11">
            <a:extLst>
              <a:ext uri="{FF2B5EF4-FFF2-40B4-BE49-F238E27FC236}">
                <a16:creationId xmlns:a16="http://schemas.microsoft.com/office/drawing/2014/main" id="{B10FB798-E8F9-E9D7-0AEA-AA40B5DA9ED2}"/>
              </a:ext>
            </a:extLst>
          </p:cNvPr>
          <p:cNvSpPr txBox="1">
            <a:spLocks noChangeArrowheads="1"/>
          </p:cNvSpPr>
          <p:nvPr/>
        </p:nvSpPr>
        <p:spPr bwMode="auto">
          <a:xfrm>
            <a:off x="3314700" y="5941498"/>
            <a:ext cx="876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i="1">
                <a:cs typeface="Arial" panose="020B0604020202020204" pitchFamily="34" charset="0"/>
              </a:rPr>
              <a:t>EPA Guidance for Implementing RCRA Permit-by-Rule Requirements at POTWs</a:t>
            </a:r>
          </a:p>
        </p:txBody>
      </p:sp>
    </p:spTree>
    <p:extLst>
      <p:ext uri="{BB962C8B-B14F-4D97-AF65-F5344CB8AC3E}">
        <p14:creationId xmlns:p14="http://schemas.microsoft.com/office/powerpoint/2010/main" val="417660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8E72E-3683-C5D6-5151-5697C7CFD9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72FDE-C92D-7D81-5A98-4BD8C7A7985E}"/>
              </a:ext>
            </a:extLst>
          </p:cNvPr>
          <p:cNvSpPr>
            <a:spLocks noGrp="1"/>
          </p:cNvSpPr>
          <p:nvPr>
            <p:ph type="title"/>
          </p:nvPr>
        </p:nvSpPr>
        <p:spPr>
          <a:xfrm>
            <a:off x="533400" y="175417"/>
            <a:ext cx="10972800" cy="1112838"/>
          </a:xfrm>
        </p:spPr>
        <p:txBody>
          <a:bodyPr>
            <a:normAutofit/>
          </a:bodyPr>
          <a:lstStyle/>
          <a:p>
            <a:r>
              <a:rPr lang="en-US" sz="3600">
                <a:solidFill>
                  <a:srgbClr val="00907E"/>
                </a:solidFill>
              </a:rPr>
              <a:t>Pretreatment: Sewerage Exclusion</a:t>
            </a:r>
          </a:p>
        </p:txBody>
      </p:sp>
      <p:sp>
        <p:nvSpPr>
          <p:cNvPr id="3" name="Content Placeholder 2">
            <a:extLst>
              <a:ext uri="{FF2B5EF4-FFF2-40B4-BE49-F238E27FC236}">
                <a16:creationId xmlns:a16="http://schemas.microsoft.com/office/drawing/2014/main" id="{A4FDAF63-17CC-958A-B4B5-91E8945192B4}"/>
              </a:ext>
            </a:extLst>
          </p:cNvPr>
          <p:cNvSpPr>
            <a:spLocks noGrp="1"/>
          </p:cNvSpPr>
          <p:nvPr>
            <p:ph idx="1"/>
          </p:nvPr>
        </p:nvSpPr>
        <p:spPr/>
        <p:txBody>
          <a:bodyPr/>
          <a:lstStyle/>
          <a:p>
            <a:r>
              <a:rPr lang="en-US"/>
              <a:t>40 CFR 261.4(a)(1) [the exclusion]</a:t>
            </a:r>
          </a:p>
          <a:p>
            <a:r>
              <a:rPr lang="en-US"/>
              <a:t>40 CFR 261.4(a)(1) </a:t>
            </a:r>
            <a:r>
              <a:rPr lang="en-US">
                <a:solidFill>
                  <a:srgbClr val="FF0000"/>
                </a:solidFill>
              </a:rPr>
              <a:t>does not </a:t>
            </a:r>
            <a:r>
              <a:rPr lang="en-US"/>
              <a:t>apply to waste generated by the POTW*</a:t>
            </a:r>
          </a:p>
          <a:p>
            <a:r>
              <a:rPr lang="en-US"/>
              <a:t>40 CFR 261.4(a)(1) </a:t>
            </a:r>
            <a:r>
              <a:rPr lang="en-US">
                <a:solidFill>
                  <a:srgbClr val="FF0000"/>
                </a:solidFill>
              </a:rPr>
              <a:t>does not </a:t>
            </a:r>
            <a:r>
              <a:rPr lang="en-US"/>
              <a:t>apply to wastes mixed with domestic sewage as part of the treatment process</a:t>
            </a:r>
          </a:p>
          <a:p>
            <a:r>
              <a:rPr lang="en-US"/>
              <a:t>40 CFR 261.4(a)(1) </a:t>
            </a:r>
            <a:r>
              <a:rPr lang="en-US">
                <a:solidFill>
                  <a:srgbClr val="FF0000"/>
                </a:solidFill>
              </a:rPr>
              <a:t>does not </a:t>
            </a:r>
            <a:r>
              <a:rPr lang="en-US"/>
              <a:t>apply to non-POTWs**</a:t>
            </a:r>
          </a:p>
          <a:p>
            <a:r>
              <a:rPr lang="en-US"/>
              <a:t>Where 40 CFR 261.4(a)(1) applies, wastewater is subject to local limits</a:t>
            </a:r>
          </a:p>
        </p:txBody>
      </p:sp>
      <p:sp>
        <p:nvSpPr>
          <p:cNvPr id="4" name="Text Box 11">
            <a:extLst>
              <a:ext uri="{FF2B5EF4-FFF2-40B4-BE49-F238E27FC236}">
                <a16:creationId xmlns:a16="http://schemas.microsoft.com/office/drawing/2014/main" id="{29813845-6845-77F0-6BAC-13271E57F7BE}"/>
              </a:ext>
            </a:extLst>
          </p:cNvPr>
          <p:cNvSpPr txBox="1">
            <a:spLocks noChangeArrowheads="1"/>
          </p:cNvSpPr>
          <p:nvPr/>
        </p:nvSpPr>
        <p:spPr bwMode="auto">
          <a:xfrm>
            <a:off x="3276600" y="5941498"/>
            <a:ext cx="876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i="1">
                <a:cs typeface="Arial" panose="020B0604020202020204" pitchFamily="34" charset="0"/>
              </a:rPr>
              <a:t>EPA Guidance for Implementing RCRA Permit-by-Rule Requirements at POTWs</a:t>
            </a:r>
          </a:p>
        </p:txBody>
      </p:sp>
    </p:spTree>
    <p:extLst>
      <p:ext uri="{BB962C8B-B14F-4D97-AF65-F5344CB8AC3E}">
        <p14:creationId xmlns:p14="http://schemas.microsoft.com/office/powerpoint/2010/main" val="1773593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F453-22EF-558D-0371-A520640AF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49AD8-A048-350E-3E7F-6094993F5F98}"/>
              </a:ext>
            </a:extLst>
          </p:cNvPr>
          <p:cNvSpPr>
            <a:spLocks noGrp="1"/>
          </p:cNvSpPr>
          <p:nvPr>
            <p:ph type="title"/>
          </p:nvPr>
        </p:nvSpPr>
        <p:spPr>
          <a:xfrm>
            <a:off x="577241" y="109538"/>
            <a:ext cx="10972800" cy="1143000"/>
          </a:xfrm>
        </p:spPr>
        <p:txBody>
          <a:bodyPr>
            <a:noAutofit/>
          </a:bodyPr>
          <a:lstStyle/>
          <a:p>
            <a:r>
              <a:rPr lang="en-US" sz="3600">
                <a:solidFill>
                  <a:srgbClr val="00907E"/>
                </a:solidFill>
              </a:rPr>
              <a:t>Pretreatment: Sewerage Exclusion &amp; Wastewater Treatment Unit Exemption</a:t>
            </a:r>
          </a:p>
        </p:txBody>
      </p:sp>
      <p:sp>
        <p:nvSpPr>
          <p:cNvPr id="3" name="Content Placeholder 2">
            <a:extLst>
              <a:ext uri="{FF2B5EF4-FFF2-40B4-BE49-F238E27FC236}">
                <a16:creationId xmlns:a16="http://schemas.microsoft.com/office/drawing/2014/main" id="{42D1DA08-D9DE-DB1B-076F-2C68E8B87B51}"/>
              </a:ext>
            </a:extLst>
          </p:cNvPr>
          <p:cNvSpPr>
            <a:spLocks noGrp="1"/>
          </p:cNvSpPr>
          <p:nvPr>
            <p:ph sz="half" idx="1"/>
          </p:nvPr>
        </p:nvSpPr>
        <p:spPr>
          <a:xfrm>
            <a:off x="76200" y="1628726"/>
            <a:ext cx="6096348" cy="4377348"/>
          </a:xfrm>
        </p:spPr>
        <p:txBody>
          <a:bodyPr>
            <a:normAutofit/>
          </a:bodyPr>
          <a:lstStyle/>
          <a:p>
            <a:r>
              <a:rPr lang="en-US" sz="2400"/>
              <a:t>Sewerage Exclusion: 40 CFR 261.4(a)(1) does not apply until after the waste enters </a:t>
            </a:r>
            <a:r>
              <a:rPr lang="en-US" sz="2400" b="1"/>
              <a:t>the sewer system </a:t>
            </a:r>
            <a:r>
              <a:rPr lang="en-US" sz="2400"/>
              <a:t>that will mix it with domestic sewage prior to reaching the POTW property boundary</a:t>
            </a:r>
          </a:p>
          <a:p>
            <a:endParaRPr lang="en-US" sz="2400"/>
          </a:p>
          <a:p>
            <a:r>
              <a:rPr lang="en-US" sz="2400"/>
              <a:t>So, what about before?</a:t>
            </a:r>
          </a:p>
          <a:p>
            <a:endParaRPr lang="en-US" sz="2400"/>
          </a:p>
          <a:p>
            <a:r>
              <a:rPr lang="en-US" sz="2400"/>
              <a:t>Wastewater Treatment Unit Exemption: 40 CFR § 260.10</a:t>
            </a:r>
          </a:p>
          <a:p>
            <a:endParaRPr lang="en-US" sz="2400"/>
          </a:p>
        </p:txBody>
      </p:sp>
      <p:sp>
        <p:nvSpPr>
          <p:cNvPr id="4" name="Text Box 11">
            <a:extLst>
              <a:ext uri="{FF2B5EF4-FFF2-40B4-BE49-F238E27FC236}">
                <a16:creationId xmlns:a16="http://schemas.microsoft.com/office/drawing/2014/main" id="{F1DD8C63-43C4-E073-2FCA-86D12C0AF07C}"/>
              </a:ext>
            </a:extLst>
          </p:cNvPr>
          <p:cNvSpPr txBox="1">
            <a:spLocks noChangeArrowheads="1"/>
          </p:cNvSpPr>
          <p:nvPr/>
        </p:nvSpPr>
        <p:spPr bwMode="auto">
          <a:xfrm>
            <a:off x="2794348" y="6382262"/>
            <a:ext cx="876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i="1">
                <a:cs typeface="Arial" panose="020B0604020202020204" pitchFamily="34" charset="0"/>
              </a:rPr>
              <a:t>EPA Guidance for Implementing RCRA Permit-by-Rule Requirements at POTWs</a:t>
            </a:r>
          </a:p>
        </p:txBody>
      </p:sp>
      <p:pic>
        <p:nvPicPr>
          <p:cNvPr id="3076" name="Picture 4" descr="CMTS LLC • City of Portland CFO Tunnel">
            <a:extLst>
              <a:ext uri="{FF2B5EF4-FFF2-40B4-BE49-F238E27FC236}">
                <a16:creationId xmlns:a16="http://schemas.microsoft.com/office/drawing/2014/main" id="{430BFA6C-3A93-F3AE-A159-A9179F34495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85021" y="1482031"/>
            <a:ext cx="4759506" cy="378856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1">
            <a:extLst>
              <a:ext uri="{FF2B5EF4-FFF2-40B4-BE49-F238E27FC236}">
                <a16:creationId xmlns:a16="http://schemas.microsoft.com/office/drawing/2014/main" id="{07043281-0A83-4B4F-B1C1-76A7F72A5187}"/>
              </a:ext>
            </a:extLst>
          </p:cNvPr>
          <p:cNvSpPr txBox="1">
            <a:spLocks noChangeArrowheads="1"/>
          </p:cNvSpPr>
          <p:nvPr/>
        </p:nvSpPr>
        <p:spPr bwMode="auto">
          <a:xfrm>
            <a:off x="6172548" y="5375969"/>
            <a:ext cx="5297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i="1">
                <a:solidFill>
                  <a:srgbClr val="00907E"/>
                </a:solidFill>
                <a:cs typeface="Arial" panose="020B0604020202020204" pitchFamily="34" charset="0"/>
              </a:rPr>
              <a:t>Picture of City of Portland CFO Tunnel courtesy of </a:t>
            </a:r>
            <a:r>
              <a:rPr lang="en-US" altLang="en-US" sz="1800" i="1">
                <a:solidFill>
                  <a:srgbClr val="00907E"/>
                </a:solidFill>
                <a:cs typeface="Arial" panose="020B0604020202020204" pitchFamily="34" charset="0"/>
                <a:hlinkClick r:id="rId4">
                  <a:extLst>
                    <a:ext uri="{A12FA001-AC4F-418D-AE19-62706E023703}">
                      <ahyp:hlinkClr xmlns:ahyp="http://schemas.microsoft.com/office/drawing/2018/hyperlinkcolor" val="tx"/>
                    </a:ext>
                  </a:extLst>
                </a:hlinkClick>
              </a:rPr>
              <a:t>https://cmtsllc.com/city-of-portland-cfo-tunnel/</a:t>
            </a:r>
            <a:r>
              <a:rPr lang="en-US" altLang="en-US" sz="1800" i="1">
                <a:solidFill>
                  <a:srgbClr val="00907E"/>
                </a:solidFill>
                <a:cs typeface="Arial" panose="020B0604020202020204" pitchFamily="34" charset="0"/>
              </a:rPr>
              <a:t>   </a:t>
            </a:r>
          </a:p>
        </p:txBody>
      </p:sp>
    </p:spTree>
    <p:extLst>
      <p:ext uri="{BB962C8B-B14F-4D97-AF65-F5344CB8AC3E}">
        <p14:creationId xmlns:p14="http://schemas.microsoft.com/office/powerpoint/2010/main" val="543656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F453-22EF-558D-0371-A520640AF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49AD8-A048-350E-3E7F-6094993F5F98}"/>
              </a:ext>
            </a:extLst>
          </p:cNvPr>
          <p:cNvSpPr>
            <a:spLocks noGrp="1"/>
          </p:cNvSpPr>
          <p:nvPr>
            <p:ph type="title"/>
          </p:nvPr>
        </p:nvSpPr>
        <p:spPr>
          <a:xfrm>
            <a:off x="609600" y="175418"/>
            <a:ext cx="10972800" cy="1112838"/>
          </a:xfrm>
        </p:spPr>
        <p:txBody>
          <a:bodyPr>
            <a:noAutofit/>
          </a:bodyPr>
          <a:lstStyle/>
          <a:p>
            <a:r>
              <a:rPr lang="en-US" sz="3600">
                <a:solidFill>
                  <a:srgbClr val="00907E"/>
                </a:solidFill>
              </a:rPr>
              <a:t>Pretreatment: Wastewater Treatment Unit Exemption</a:t>
            </a:r>
          </a:p>
        </p:txBody>
      </p:sp>
      <p:sp>
        <p:nvSpPr>
          <p:cNvPr id="3" name="Content Placeholder 2">
            <a:extLst>
              <a:ext uri="{FF2B5EF4-FFF2-40B4-BE49-F238E27FC236}">
                <a16:creationId xmlns:a16="http://schemas.microsoft.com/office/drawing/2014/main" id="{42D1DA08-D9DE-DB1B-076F-2C68E8B87B51}"/>
              </a:ext>
            </a:extLst>
          </p:cNvPr>
          <p:cNvSpPr>
            <a:spLocks noGrp="1"/>
          </p:cNvSpPr>
          <p:nvPr>
            <p:ph idx="1"/>
          </p:nvPr>
        </p:nvSpPr>
        <p:spPr>
          <a:xfrm>
            <a:off x="609600" y="1600200"/>
            <a:ext cx="10972800" cy="4525963"/>
          </a:xfrm>
        </p:spPr>
        <p:txBody>
          <a:bodyPr>
            <a:normAutofit fontScale="77500" lnSpcReduction="20000"/>
          </a:bodyPr>
          <a:lstStyle/>
          <a:p>
            <a:r>
              <a:rPr lang="en-US" sz="3200"/>
              <a:t>Wastewater Treatment Units (WWTUs) are exempt from RCRA requirements under 40 CFR § 260.10</a:t>
            </a:r>
          </a:p>
          <a:p>
            <a:endParaRPr lang="en-US"/>
          </a:p>
          <a:p>
            <a:r>
              <a:rPr lang="en-US"/>
              <a:t>Includes WWTUs at industries which may be regulated by POTWs</a:t>
            </a:r>
          </a:p>
          <a:p>
            <a:endParaRPr lang="en-US"/>
          </a:p>
          <a:p>
            <a:r>
              <a:rPr lang="en-US"/>
              <a:t>EPA intended not to “double-regulate”; therefore, typically, where a WWTU is “subject to” NPDES or Pretreatment regulations they would not be subject to RCRA regulations</a:t>
            </a:r>
          </a:p>
          <a:p>
            <a:endParaRPr lang="en-US"/>
          </a:p>
          <a:p>
            <a:pPr marL="0" indent="0">
              <a:buNone/>
            </a:pPr>
            <a:r>
              <a:rPr lang="en-US"/>
              <a:t>Age-old questions:</a:t>
            </a:r>
          </a:p>
          <a:p>
            <a:r>
              <a:rPr lang="en-US"/>
              <a:t>What about when it’s unclear? </a:t>
            </a:r>
          </a:p>
          <a:p>
            <a:pPr lvl="1"/>
            <a:r>
              <a:rPr lang="en-US"/>
              <a:t>Are non-dischargers “subject to”?</a:t>
            </a:r>
          </a:p>
        </p:txBody>
      </p:sp>
      <p:sp>
        <p:nvSpPr>
          <p:cNvPr id="4" name="Text Box 11">
            <a:extLst>
              <a:ext uri="{FF2B5EF4-FFF2-40B4-BE49-F238E27FC236}">
                <a16:creationId xmlns:a16="http://schemas.microsoft.com/office/drawing/2014/main" id="{F1DD8C63-43C4-E073-2FCA-86D12C0AF07C}"/>
              </a:ext>
            </a:extLst>
          </p:cNvPr>
          <p:cNvSpPr txBox="1">
            <a:spLocks noChangeArrowheads="1"/>
          </p:cNvSpPr>
          <p:nvPr/>
        </p:nvSpPr>
        <p:spPr bwMode="auto">
          <a:xfrm>
            <a:off x="9601200" y="5943918"/>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sz="1800"/>
              <a:t>40 CFR § 260.10</a:t>
            </a:r>
            <a:endParaRPr lang="en-US" altLang="en-US" sz="1800" i="1">
              <a:cs typeface="Arial" panose="020B0604020202020204" pitchFamily="34" charset="0"/>
            </a:endParaRPr>
          </a:p>
        </p:txBody>
      </p:sp>
      <p:sp>
        <p:nvSpPr>
          <p:cNvPr id="5" name="Text Box 11">
            <a:extLst>
              <a:ext uri="{FF2B5EF4-FFF2-40B4-BE49-F238E27FC236}">
                <a16:creationId xmlns:a16="http://schemas.microsoft.com/office/drawing/2014/main" id="{6BBE1A78-00C4-E67A-1FDB-B35DF907DCD1}"/>
              </a:ext>
            </a:extLst>
          </p:cNvPr>
          <p:cNvSpPr txBox="1">
            <a:spLocks noChangeArrowheads="1"/>
          </p:cNvSpPr>
          <p:nvPr/>
        </p:nvSpPr>
        <p:spPr bwMode="auto">
          <a:xfrm>
            <a:off x="1609725" y="6313250"/>
            <a:ext cx="10044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sz="1800"/>
              <a:t>January 16, 1992, letter from EPA to Mr. Thomas W. Cervino, P.E. Colonial Pipeline Company   </a:t>
            </a:r>
          </a:p>
        </p:txBody>
      </p:sp>
    </p:spTree>
    <p:extLst>
      <p:ext uri="{BB962C8B-B14F-4D97-AF65-F5344CB8AC3E}">
        <p14:creationId xmlns:p14="http://schemas.microsoft.com/office/powerpoint/2010/main" val="1208289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0E84A-B0A8-38AC-7210-934210E96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83460-FCED-0529-BD98-C08EEB0927D9}"/>
              </a:ext>
            </a:extLst>
          </p:cNvPr>
          <p:cNvSpPr>
            <a:spLocks noGrp="1"/>
          </p:cNvSpPr>
          <p:nvPr>
            <p:ph type="title"/>
          </p:nvPr>
        </p:nvSpPr>
        <p:spPr>
          <a:xfrm>
            <a:off x="609600" y="304800"/>
            <a:ext cx="11582400" cy="1112838"/>
          </a:xfrm>
        </p:spPr>
        <p:txBody>
          <a:bodyPr anchor="ctr">
            <a:noAutofit/>
          </a:bodyPr>
          <a:lstStyle/>
          <a:p>
            <a:pPr>
              <a:lnSpc>
                <a:spcPct val="90000"/>
              </a:lnSpc>
            </a:pPr>
            <a:r>
              <a:rPr lang="en-US" sz="3600">
                <a:solidFill>
                  <a:srgbClr val="00907E"/>
                </a:solidFill>
              </a:rPr>
              <a:t>Pretreatment: NDCIU/NSCIU/Zero Discharge</a:t>
            </a:r>
          </a:p>
        </p:txBody>
      </p:sp>
      <p:graphicFrame>
        <p:nvGraphicFramePr>
          <p:cNvPr id="5" name="Content Placeholder 2">
            <a:extLst>
              <a:ext uri="{FF2B5EF4-FFF2-40B4-BE49-F238E27FC236}">
                <a16:creationId xmlns:a16="http://schemas.microsoft.com/office/drawing/2014/main" id="{9F038F07-81E4-FEE4-A2F6-965AD32FE7EC}"/>
              </a:ext>
            </a:extLst>
          </p:cNvPr>
          <p:cNvGraphicFramePr>
            <a:graphicFrameLocks noGrp="1"/>
          </p:cNvGraphicFramePr>
          <p:nvPr>
            <p:ph idx="1"/>
            <p:extLst>
              <p:ext uri="{D42A27DB-BD31-4B8C-83A1-F6EECF244321}">
                <p14:modId xmlns:p14="http://schemas.microsoft.com/office/powerpoint/2010/main" val="4215600095"/>
              </p:ext>
            </p:extLst>
          </p:nvPr>
        </p:nvGraphicFramePr>
        <p:xfrm>
          <a:off x="609600" y="6096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Oregon State Veteran Benefits | Military.com">
            <a:extLst>
              <a:ext uri="{FF2B5EF4-FFF2-40B4-BE49-F238E27FC236}">
                <a16:creationId xmlns:a16="http://schemas.microsoft.com/office/drawing/2014/main" id="{92629465-0F3C-D146-4A25-B5FC6A46C1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205462"/>
            <a:ext cx="29718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Great Seal - The National Museum of American Diplomacy">
            <a:extLst>
              <a:ext uri="{FF2B5EF4-FFF2-40B4-BE49-F238E27FC236}">
                <a16:creationId xmlns:a16="http://schemas.microsoft.com/office/drawing/2014/main" id="{CCF45299-FC06-6298-BDD7-1EAB4FEF6AE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5400" y="4205462"/>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he Great Seal - The National Museum of American Diplomacy">
            <a:extLst>
              <a:ext uri="{FF2B5EF4-FFF2-40B4-BE49-F238E27FC236}">
                <a16:creationId xmlns:a16="http://schemas.microsoft.com/office/drawing/2014/main" id="{34E3222A-B40C-6B7A-8EDF-1A1C1C97FC9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67800" y="4205462"/>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250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8561A-BF5E-601C-005D-41AEC8EC3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6B13D-14EF-A6DE-1C9B-295AB66FB279}"/>
              </a:ext>
            </a:extLst>
          </p:cNvPr>
          <p:cNvSpPr>
            <a:spLocks noGrp="1"/>
          </p:cNvSpPr>
          <p:nvPr>
            <p:ph type="title"/>
          </p:nvPr>
        </p:nvSpPr>
        <p:spPr>
          <a:xfrm>
            <a:off x="533400" y="175417"/>
            <a:ext cx="10972800" cy="1112838"/>
          </a:xfrm>
        </p:spPr>
        <p:txBody>
          <a:bodyPr>
            <a:normAutofit/>
          </a:bodyPr>
          <a:lstStyle/>
          <a:p>
            <a:r>
              <a:rPr lang="en-US">
                <a:solidFill>
                  <a:srgbClr val="00907E"/>
                </a:solidFill>
              </a:rPr>
              <a:t>Pretreatment: NDCIU</a:t>
            </a:r>
          </a:p>
        </p:txBody>
      </p:sp>
      <p:sp>
        <p:nvSpPr>
          <p:cNvPr id="3" name="Content Placeholder 2">
            <a:extLst>
              <a:ext uri="{FF2B5EF4-FFF2-40B4-BE49-F238E27FC236}">
                <a16:creationId xmlns:a16="http://schemas.microsoft.com/office/drawing/2014/main" id="{582526BC-C096-17AB-DD53-158F8EC87195}"/>
              </a:ext>
            </a:extLst>
          </p:cNvPr>
          <p:cNvSpPr>
            <a:spLocks noGrp="1"/>
          </p:cNvSpPr>
          <p:nvPr>
            <p:ph idx="1"/>
          </p:nvPr>
        </p:nvSpPr>
        <p:spPr>
          <a:xfrm>
            <a:off x="609600" y="1600201"/>
            <a:ext cx="11049000" cy="4648199"/>
          </a:xfrm>
        </p:spPr>
        <p:txBody>
          <a:bodyPr>
            <a:normAutofit fontScale="92500"/>
          </a:bodyPr>
          <a:lstStyle/>
          <a:p>
            <a:r>
              <a:rPr lang="en-US" sz="2800"/>
              <a:t>NDCIU – Non-Discharging Categorical Industrial User, State designation</a:t>
            </a:r>
          </a:p>
          <a:p>
            <a:r>
              <a:rPr lang="en-US" sz="2800"/>
              <a:t>0 discharge of Categorical Wastewater</a:t>
            </a:r>
          </a:p>
          <a:p>
            <a:r>
              <a:rPr lang="en-US" sz="2800"/>
              <a:t>Potential to discharge*</a:t>
            </a:r>
          </a:p>
          <a:p>
            <a:r>
              <a:rPr lang="en-US" sz="2800"/>
              <a:t>Control Authority required to report on the Annual Pretreatment Report</a:t>
            </a:r>
          </a:p>
          <a:p>
            <a:r>
              <a:rPr lang="en-US" sz="2800"/>
              <a:t>Control Authority may use permit or letter to ensure continued compliance with non-discharging requirements (control mechanism)</a:t>
            </a:r>
          </a:p>
          <a:p>
            <a:r>
              <a:rPr lang="en-US" sz="2800"/>
              <a:t>Control Authority may inspect or require periodic certification statement to confirm non-discharge</a:t>
            </a:r>
          </a:p>
        </p:txBody>
      </p:sp>
      <p:pic>
        <p:nvPicPr>
          <p:cNvPr id="4" name="Picture 2" descr="Oregon State Veteran Benefits | Military.com">
            <a:extLst>
              <a:ext uri="{FF2B5EF4-FFF2-40B4-BE49-F238E27FC236}">
                <a16:creationId xmlns:a16="http://schemas.microsoft.com/office/drawing/2014/main" id="{F8F2F18B-0E20-4B24-FBEF-18B730BCFD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88540"/>
            <a:ext cx="1752600" cy="11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43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All Hazardous Waste is Solid Waste</a:t>
            </a:r>
            <a:endParaRPr lang="en-US"/>
          </a:p>
        </p:txBody>
      </p:sp>
      <p:sp>
        <p:nvSpPr>
          <p:cNvPr id="5" name="Oval 4">
            <a:extLst>
              <a:ext uri="{FF2B5EF4-FFF2-40B4-BE49-F238E27FC236}">
                <a16:creationId xmlns:a16="http://schemas.microsoft.com/office/drawing/2014/main" id="{590BC808-666F-4483-AEA8-A843C5C42336}"/>
              </a:ext>
            </a:extLst>
          </p:cNvPr>
          <p:cNvSpPr/>
          <p:nvPr/>
        </p:nvSpPr>
        <p:spPr>
          <a:xfrm>
            <a:off x="1371600" y="2161641"/>
            <a:ext cx="4053220" cy="405322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Oval 5">
            <a:extLst>
              <a:ext uri="{FF2B5EF4-FFF2-40B4-BE49-F238E27FC236}">
                <a16:creationId xmlns:a16="http://schemas.microsoft.com/office/drawing/2014/main" id="{29F0C734-BC26-4199-ACEF-8FF47D383538}"/>
              </a:ext>
            </a:extLst>
          </p:cNvPr>
          <p:cNvSpPr/>
          <p:nvPr/>
        </p:nvSpPr>
        <p:spPr>
          <a:xfrm>
            <a:off x="2722673" y="3512715"/>
            <a:ext cx="1351073" cy="1351073"/>
          </a:xfrm>
          <a:prstGeom prst="ellipse">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15" name="Group 14">
            <a:extLst>
              <a:ext uri="{FF2B5EF4-FFF2-40B4-BE49-F238E27FC236}">
                <a16:creationId xmlns:a16="http://schemas.microsoft.com/office/drawing/2014/main" id="{20188B91-4EF4-18DA-FA44-71A334ECE989}"/>
              </a:ext>
            </a:extLst>
          </p:cNvPr>
          <p:cNvGrpSpPr/>
          <p:nvPr/>
        </p:nvGrpSpPr>
        <p:grpSpPr>
          <a:xfrm>
            <a:off x="3821828" y="2081362"/>
            <a:ext cx="5476467" cy="1688841"/>
            <a:chOff x="3821828" y="2081362"/>
            <a:chExt cx="5476467" cy="1688841"/>
          </a:xfrm>
        </p:grpSpPr>
        <p:sp>
          <p:nvSpPr>
            <p:cNvPr id="8" name="Freeform: Shape 7">
              <a:extLst>
                <a:ext uri="{FF2B5EF4-FFF2-40B4-BE49-F238E27FC236}">
                  <a16:creationId xmlns:a16="http://schemas.microsoft.com/office/drawing/2014/main" id="{ACA069FC-3461-42F4-976B-F59F620F31B2}"/>
                </a:ext>
              </a:extLst>
            </p:cNvPr>
            <p:cNvSpPr/>
            <p:nvPr/>
          </p:nvSpPr>
          <p:spPr>
            <a:xfrm>
              <a:off x="5895618" y="2081362"/>
              <a:ext cx="3402677" cy="1688841"/>
            </a:xfrm>
            <a:custGeom>
              <a:avLst/>
              <a:gdLst>
                <a:gd name="connsiteX0" fmla="*/ 0 w 1783457"/>
                <a:gd name="connsiteY0" fmla="*/ 0 h 1486214"/>
                <a:gd name="connsiteX1" fmla="*/ 1783457 w 1783457"/>
                <a:gd name="connsiteY1" fmla="*/ 0 h 1486214"/>
                <a:gd name="connsiteX2" fmla="*/ 1783457 w 1783457"/>
                <a:gd name="connsiteY2" fmla="*/ 1486214 h 1486214"/>
                <a:gd name="connsiteX3" fmla="*/ 0 w 1783457"/>
                <a:gd name="connsiteY3" fmla="*/ 1486214 h 1486214"/>
                <a:gd name="connsiteX4" fmla="*/ 0 w 1783457"/>
                <a:gd name="connsiteY4" fmla="*/ 0 h 148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57" h="1486214">
                  <a:moveTo>
                    <a:pt x="0" y="0"/>
                  </a:moveTo>
                  <a:lnTo>
                    <a:pt x="1783457" y="0"/>
                  </a:lnTo>
                  <a:lnTo>
                    <a:pt x="1783457" y="1486214"/>
                  </a:lnTo>
                  <a:lnTo>
                    <a:pt x="0" y="14862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800" kern="1200">
                  <a:solidFill>
                    <a:schemeClr val="accent4"/>
                  </a:solidFill>
                  <a:latin typeface="Arial" panose="020B0604020202020204" pitchFamily="34" charset="0"/>
                  <a:cs typeface="Arial" panose="020B0604020202020204" pitchFamily="34" charset="0"/>
                </a:rPr>
                <a:t>Hazardous waste</a:t>
              </a:r>
            </a:p>
          </p:txBody>
        </p:sp>
        <p:sp>
          <p:nvSpPr>
            <p:cNvPr id="9" name="Straight Connector 8">
              <a:extLst>
                <a:ext uri="{FF2B5EF4-FFF2-40B4-BE49-F238E27FC236}">
                  <a16:creationId xmlns:a16="http://schemas.microsoft.com/office/drawing/2014/main" id="{B6997F14-B70B-4414-AAB5-A0171DA226B6}"/>
                </a:ext>
              </a:extLst>
            </p:cNvPr>
            <p:cNvSpPr/>
            <p:nvPr/>
          </p:nvSpPr>
          <p:spPr>
            <a:xfrm>
              <a:off x="5552584" y="2908641"/>
              <a:ext cx="506652" cy="0"/>
            </a:xfrm>
            <a:prstGeom prst="line">
              <a:avLst/>
            </a:prstGeom>
            <a:ln>
              <a:solidFill>
                <a:schemeClr val="accent4"/>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Straight Connector 9">
              <a:extLst>
                <a:ext uri="{FF2B5EF4-FFF2-40B4-BE49-F238E27FC236}">
                  <a16:creationId xmlns:a16="http://schemas.microsoft.com/office/drawing/2014/main" id="{D25ED1E2-2127-47FC-BCB9-35E31A7264E1}"/>
                </a:ext>
              </a:extLst>
            </p:cNvPr>
            <p:cNvSpPr/>
            <p:nvPr/>
          </p:nvSpPr>
          <p:spPr>
            <a:xfrm rot="5400000">
              <a:off x="4315204" y="2415265"/>
              <a:ext cx="744003" cy="1730755"/>
            </a:xfrm>
            <a:prstGeom prst="line">
              <a:avLst/>
            </a:prstGeom>
            <a:ln>
              <a:solidFill>
                <a:schemeClr val="accent4"/>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12" name="Freeform: Shape 11">
            <a:extLst>
              <a:ext uri="{FF2B5EF4-FFF2-40B4-BE49-F238E27FC236}">
                <a16:creationId xmlns:a16="http://schemas.microsoft.com/office/drawing/2014/main" id="{5A53BE89-5E65-41ED-A163-18337CA3003C}"/>
              </a:ext>
            </a:extLst>
          </p:cNvPr>
          <p:cNvSpPr/>
          <p:nvPr/>
        </p:nvSpPr>
        <p:spPr>
          <a:xfrm>
            <a:off x="6175445" y="885522"/>
            <a:ext cx="2562221" cy="1688841"/>
          </a:xfrm>
          <a:custGeom>
            <a:avLst/>
            <a:gdLst>
              <a:gd name="connsiteX0" fmla="*/ 0 w 1783457"/>
              <a:gd name="connsiteY0" fmla="*/ 0 h 1486214"/>
              <a:gd name="connsiteX1" fmla="*/ 1783457 w 1783457"/>
              <a:gd name="connsiteY1" fmla="*/ 0 h 1486214"/>
              <a:gd name="connsiteX2" fmla="*/ 1783457 w 1783457"/>
              <a:gd name="connsiteY2" fmla="*/ 1486214 h 1486214"/>
              <a:gd name="connsiteX3" fmla="*/ 0 w 1783457"/>
              <a:gd name="connsiteY3" fmla="*/ 1486214 h 1486214"/>
              <a:gd name="connsiteX4" fmla="*/ 0 w 1783457"/>
              <a:gd name="connsiteY4" fmla="*/ 0 h 148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57" h="1486214">
                <a:moveTo>
                  <a:pt x="0" y="0"/>
                </a:moveTo>
                <a:lnTo>
                  <a:pt x="1783457" y="0"/>
                </a:lnTo>
                <a:lnTo>
                  <a:pt x="1783457" y="1486214"/>
                </a:lnTo>
                <a:lnTo>
                  <a:pt x="0" y="14862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800" kern="1200">
                <a:solidFill>
                  <a:schemeClr val="accent1"/>
                </a:solidFill>
                <a:latin typeface="Arial" panose="020B0604020202020204" pitchFamily="34" charset="0"/>
                <a:cs typeface="Arial" panose="020B0604020202020204" pitchFamily="34" charset="0"/>
              </a:rPr>
              <a:t>Solid Waste</a:t>
            </a:r>
          </a:p>
        </p:txBody>
      </p:sp>
      <p:sp>
        <p:nvSpPr>
          <p:cNvPr id="13" name="Straight Connector 12">
            <a:extLst>
              <a:ext uri="{FF2B5EF4-FFF2-40B4-BE49-F238E27FC236}">
                <a16:creationId xmlns:a16="http://schemas.microsoft.com/office/drawing/2014/main" id="{58F16963-DF3B-4B19-991D-404B3B3EB49C}"/>
              </a:ext>
            </a:extLst>
          </p:cNvPr>
          <p:cNvSpPr/>
          <p:nvPr/>
        </p:nvSpPr>
        <p:spPr>
          <a:xfrm>
            <a:off x="5767854" y="1729943"/>
            <a:ext cx="506652" cy="0"/>
          </a:xfrm>
          <a:prstGeom prst="line">
            <a:avLst/>
          </a:prstGeom>
          <a:ln>
            <a:solidFill>
              <a:schemeClr val="accent5"/>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Straight Connector 13">
            <a:extLst>
              <a:ext uri="{FF2B5EF4-FFF2-40B4-BE49-F238E27FC236}">
                <a16:creationId xmlns:a16="http://schemas.microsoft.com/office/drawing/2014/main" id="{FED78BAF-9EBD-4B46-BBB0-6E3275C7D16B}"/>
              </a:ext>
            </a:extLst>
          </p:cNvPr>
          <p:cNvSpPr/>
          <p:nvPr/>
        </p:nvSpPr>
        <p:spPr>
          <a:xfrm rot="5400000">
            <a:off x="4366357" y="1593006"/>
            <a:ext cx="1264560" cy="1538434"/>
          </a:xfrm>
          <a:prstGeom prst="line">
            <a:avLst/>
          </a:prstGeom>
          <a:ln>
            <a:solidFill>
              <a:schemeClr val="accent5"/>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pic>
        <p:nvPicPr>
          <p:cNvPr id="7" name="Graphic 6" descr="Oil Barrel with solid fill">
            <a:extLst>
              <a:ext uri="{FF2B5EF4-FFF2-40B4-BE49-F238E27FC236}">
                <a16:creationId xmlns:a16="http://schemas.microsoft.com/office/drawing/2014/main" id="{BC771AE5-5691-10AF-B874-D690916D74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5261" y="3276600"/>
            <a:ext cx="2743200" cy="2743200"/>
          </a:xfrm>
          <a:prstGeom prst="rect">
            <a:avLst/>
          </a:prstGeom>
        </p:spPr>
      </p:pic>
      <p:sp>
        <p:nvSpPr>
          <p:cNvPr id="11" name="Freeform: Shape 10">
            <a:extLst>
              <a:ext uri="{FF2B5EF4-FFF2-40B4-BE49-F238E27FC236}">
                <a16:creationId xmlns:a16="http://schemas.microsoft.com/office/drawing/2014/main" id="{063BAF21-080B-20E4-10C1-7C6F6979B5F5}"/>
              </a:ext>
            </a:extLst>
          </p:cNvPr>
          <p:cNvSpPr/>
          <p:nvPr/>
        </p:nvSpPr>
        <p:spPr>
          <a:xfrm>
            <a:off x="9448800" y="5183703"/>
            <a:ext cx="1600201" cy="1688841"/>
          </a:xfrm>
          <a:custGeom>
            <a:avLst/>
            <a:gdLst>
              <a:gd name="connsiteX0" fmla="*/ 0 w 1783457"/>
              <a:gd name="connsiteY0" fmla="*/ 0 h 1486214"/>
              <a:gd name="connsiteX1" fmla="*/ 1783457 w 1783457"/>
              <a:gd name="connsiteY1" fmla="*/ 0 h 1486214"/>
              <a:gd name="connsiteX2" fmla="*/ 1783457 w 1783457"/>
              <a:gd name="connsiteY2" fmla="*/ 1486214 h 1486214"/>
              <a:gd name="connsiteX3" fmla="*/ 0 w 1783457"/>
              <a:gd name="connsiteY3" fmla="*/ 1486214 h 1486214"/>
              <a:gd name="connsiteX4" fmla="*/ 0 w 1783457"/>
              <a:gd name="connsiteY4" fmla="*/ 0 h 148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57" h="1486214">
                <a:moveTo>
                  <a:pt x="0" y="0"/>
                </a:moveTo>
                <a:lnTo>
                  <a:pt x="1783457" y="0"/>
                </a:lnTo>
                <a:lnTo>
                  <a:pt x="1783457" y="1486214"/>
                </a:lnTo>
                <a:lnTo>
                  <a:pt x="0" y="14862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31750" rIns="31750" bIns="31750" numCol="1" spcCol="1270" anchor="ctr" anchorCtr="0">
            <a:noAutofit/>
          </a:bodyPr>
          <a:lstStyle/>
          <a:p>
            <a:pPr marL="0" lvl="0" indent="0" algn="ctr" defTabSz="1111250">
              <a:lnSpc>
                <a:spcPct val="90000"/>
              </a:lnSpc>
              <a:spcBef>
                <a:spcPct val="0"/>
              </a:spcBef>
              <a:spcAft>
                <a:spcPct val="35000"/>
              </a:spcAft>
              <a:buNone/>
            </a:pPr>
            <a:r>
              <a:rPr lang="en-US" sz="2800" kern="1200">
                <a:solidFill>
                  <a:schemeClr val="tx1"/>
                </a:solidFill>
                <a:latin typeface="Arial" panose="020B0604020202020204" pitchFamily="34" charset="0"/>
                <a:cs typeface="Arial" panose="020B0604020202020204" pitchFamily="34" charset="0"/>
              </a:rPr>
              <a:t>Product</a:t>
            </a:r>
          </a:p>
        </p:txBody>
      </p:sp>
    </p:spTree>
    <p:extLst>
      <p:ext uri="{BB962C8B-B14F-4D97-AF65-F5344CB8AC3E}">
        <p14:creationId xmlns:p14="http://schemas.microsoft.com/office/powerpoint/2010/main" val="40552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10" presetClass="entr" presetSubtype="0" fill="hold" nodeType="with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7"/>
                                        </p:tgtEl>
                                        <p:attrNameLst>
                                          <p:attrName>r</p:attrName>
                                        </p:attrNameLst>
                                      </p:cBhvr>
                                    </p:animRot>
                                    <p:animRot by="-240000">
                                      <p:cBhvr>
                                        <p:cTn id="17" dur="200" fill="hold">
                                          <p:stCondLst>
                                            <p:cond delay="200"/>
                                          </p:stCondLst>
                                        </p:cTn>
                                        <p:tgtEl>
                                          <p:spTgt spid="7"/>
                                        </p:tgtEl>
                                        <p:attrNameLst>
                                          <p:attrName>r</p:attrName>
                                        </p:attrNameLst>
                                      </p:cBhvr>
                                    </p:animRot>
                                    <p:animRot by="240000">
                                      <p:cBhvr>
                                        <p:cTn id="18" dur="200" fill="hold">
                                          <p:stCondLst>
                                            <p:cond delay="400"/>
                                          </p:stCondLst>
                                        </p:cTn>
                                        <p:tgtEl>
                                          <p:spTgt spid="7"/>
                                        </p:tgtEl>
                                        <p:attrNameLst>
                                          <p:attrName>r</p:attrName>
                                        </p:attrNameLst>
                                      </p:cBhvr>
                                    </p:animRot>
                                    <p:animRot by="-240000">
                                      <p:cBhvr>
                                        <p:cTn id="19" dur="200" fill="hold">
                                          <p:stCondLst>
                                            <p:cond delay="600"/>
                                          </p:stCondLst>
                                        </p:cTn>
                                        <p:tgtEl>
                                          <p:spTgt spid="7"/>
                                        </p:tgtEl>
                                        <p:attrNameLst>
                                          <p:attrName>r</p:attrName>
                                        </p:attrNameLst>
                                      </p:cBhvr>
                                    </p:animRot>
                                    <p:animRot by="120000">
                                      <p:cBhvr>
                                        <p:cTn id="2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60FCA-DB4C-E1F2-2F56-9D41A7DEA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EAFE2-E7EB-DA6B-77FB-1FE3B043F6D3}"/>
              </a:ext>
            </a:extLst>
          </p:cNvPr>
          <p:cNvSpPr>
            <a:spLocks noGrp="1"/>
          </p:cNvSpPr>
          <p:nvPr>
            <p:ph type="title"/>
          </p:nvPr>
        </p:nvSpPr>
        <p:spPr>
          <a:xfrm>
            <a:off x="533400" y="175417"/>
            <a:ext cx="10972800" cy="1112838"/>
          </a:xfrm>
        </p:spPr>
        <p:txBody>
          <a:bodyPr>
            <a:normAutofit/>
          </a:bodyPr>
          <a:lstStyle/>
          <a:p>
            <a:r>
              <a:rPr lang="en-US">
                <a:solidFill>
                  <a:srgbClr val="00907E"/>
                </a:solidFill>
              </a:rPr>
              <a:t>Pretreatment: NSCIU</a:t>
            </a:r>
          </a:p>
        </p:txBody>
      </p:sp>
      <p:sp>
        <p:nvSpPr>
          <p:cNvPr id="3" name="Content Placeholder 2">
            <a:extLst>
              <a:ext uri="{FF2B5EF4-FFF2-40B4-BE49-F238E27FC236}">
                <a16:creationId xmlns:a16="http://schemas.microsoft.com/office/drawing/2014/main" id="{27C81488-42A5-FD57-5AC4-D4081960F9EA}"/>
              </a:ext>
            </a:extLst>
          </p:cNvPr>
          <p:cNvSpPr>
            <a:spLocks noGrp="1"/>
          </p:cNvSpPr>
          <p:nvPr>
            <p:ph idx="1"/>
          </p:nvPr>
        </p:nvSpPr>
        <p:spPr/>
        <p:txBody>
          <a:bodyPr>
            <a:normAutofit/>
          </a:bodyPr>
          <a:lstStyle/>
          <a:p>
            <a:r>
              <a:rPr lang="en-US"/>
              <a:t>NSCIU – Non-Significant Categorical Industrial User, Federal designation</a:t>
            </a:r>
          </a:p>
          <a:p>
            <a:r>
              <a:rPr lang="en-US"/>
              <a:t>&lt;100 gallons per day total categorical wastewater</a:t>
            </a:r>
          </a:p>
          <a:p>
            <a:r>
              <a:rPr lang="en-US"/>
              <a:t>Consistent compliance</a:t>
            </a:r>
          </a:p>
          <a:p>
            <a:r>
              <a:rPr lang="en-US"/>
              <a:t>Annual certification statement</a:t>
            </a:r>
          </a:p>
          <a:p>
            <a:r>
              <a:rPr lang="en-US"/>
              <a:t>Never discharge any untreated concentrated wastewater</a:t>
            </a:r>
          </a:p>
          <a:p>
            <a:r>
              <a:rPr lang="en-US"/>
              <a:t>Control Authority must report on Annual Pretreatment Report</a:t>
            </a:r>
          </a:p>
        </p:txBody>
      </p:sp>
      <p:pic>
        <p:nvPicPr>
          <p:cNvPr id="4" name="Picture 4" descr="The Great Seal - The National Museum of American Diplomacy">
            <a:extLst>
              <a:ext uri="{FF2B5EF4-FFF2-40B4-BE49-F238E27FC236}">
                <a16:creationId xmlns:a16="http://schemas.microsoft.com/office/drawing/2014/main" id="{9F480ADE-BAD0-FB39-E327-68138A3275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22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B3357-CAB3-A6BA-83A0-4F8132419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F5CEE1-8EF6-0533-E51B-DC62B68B5547}"/>
              </a:ext>
            </a:extLst>
          </p:cNvPr>
          <p:cNvSpPr>
            <a:spLocks noGrp="1"/>
          </p:cNvSpPr>
          <p:nvPr>
            <p:ph type="title"/>
          </p:nvPr>
        </p:nvSpPr>
        <p:spPr>
          <a:xfrm>
            <a:off x="533400" y="175417"/>
            <a:ext cx="10972800" cy="1112838"/>
          </a:xfrm>
        </p:spPr>
        <p:txBody>
          <a:bodyPr>
            <a:normAutofit/>
          </a:bodyPr>
          <a:lstStyle/>
          <a:p>
            <a:r>
              <a:rPr lang="en-US">
                <a:solidFill>
                  <a:srgbClr val="00907E"/>
                </a:solidFill>
              </a:rPr>
              <a:t>Pretreatment: Zero Discharge</a:t>
            </a:r>
          </a:p>
        </p:txBody>
      </p:sp>
      <p:sp>
        <p:nvSpPr>
          <p:cNvPr id="3" name="Content Placeholder 2">
            <a:extLst>
              <a:ext uri="{FF2B5EF4-FFF2-40B4-BE49-F238E27FC236}">
                <a16:creationId xmlns:a16="http://schemas.microsoft.com/office/drawing/2014/main" id="{5DECF039-1911-1D19-2FF5-92E3DA807501}"/>
              </a:ext>
            </a:extLst>
          </p:cNvPr>
          <p:cNvSpPr>
            <a:spLocks noGrp="1"/>
          </p:cNvSpPr>
          <p:nvPr>
            <p:ph idx="1"/>
          </p:nvPr>
        </p:nvSpPr>
        <p:spPr/>
        <p:txBody>
          <a:bodyPr>
            <a:normAutofit/>
          </a:bodyPr>
          <a:lstStyle/>
          <a:p>
            <a:r>
              <a:rPr lang="en-US"/>
              <a:t>Zero Discharge – Categorical Industrial User required by the category to not discharge</a:t>
            </a:r>
          </a:p>
          <a:p>
            <a:r>
              <a:rPr lang="en-US"/>
              <a:t>Example: Wood Preserving </a:t>
            </a:r>
            <a:r>
              <a:rPr lang="en-US" b="0" i="0">
                <a:solidFill>
                  <a:srgbClr val="333333"/>
                </a:solidFill>
                <a:effectLst/>
                <a:latin typeface="Roboto" panose="02000000000000000000" pitchFamily="2" charset="0"/>
              </a:rPr>
              <a:t>40 CFR 429.75 “…achieve the following pretreatment standards for new sources (PSNS): There shall be no introduction of process wastewater pollutants into publicly owned treatment works.”</a:t>
            </a:r>
          </a:p>
        </p:txBody>
      </p:sp>
      <p:pic>
        <p:nvPicPr>
          <p:cNvPr id="4" name="Picture 4" descr="The Great Seal - The National Museum of American Diplomacy">
            <a:extLst>
              <a:ext uri="{FF2B5EF4-FFF2-40B4-BE49-F238E27FC236}">
                <a16:creationId xmlns:a16="http://schemas.microsoft.com/office/drawing/2014/main" id="{0164A913-DE8C-BFE5-F67D-EA2BEEBD57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1600" y="2192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970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B6F87-044C-0398-CAD8-6E6AFF684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183580-DF93-4860-F78D-692D4DC9CEC8}"/>
              </a:ext>
            </a:extLst>
          </p:cNvPr>
          <p:cNvSpPr>
            <a:spLocks noGrp="1"/>
          </p:cNvSpPr>
          <p:nvPr>
            <p:ph type="title"/>
          </p:nvPr>
        </p:nvSpPr>
        <p:spPr>
          <a:xfrm>
            <a:off x="533400" y="175417"/>
            <a:ext cx="11582400" cy="1112838"/>
          </a:xfrm>
        </p:spPr>
        <p:txBody>
          <a:bodyPr>
            <a:noAutofit/>
          </a:bodyPr>
          <a:lstStyle/>
          <a:p>
            <a:r>
              <a:rPr lang="en-US">
                <a:solidFill>
                  <a:srgbClr val="00907E"/>
                </a:solidFill>
              </a:rPr>
              <a:t>Pretreatment: One or the Other</a:t>
            </a:r>
          </a:p>
        </p:txBody>
      </p:sp>
      <p:sp>
        <p:nvSpPr>
          <p:cNvPr id="3" name="Content Placeholder 2">
            <a:extLst>
              <a:ext uri="{FF2B5EF4-FFF2-40B4-BE49-F238E27FC236}">
                <a16:creationId xmlns:a16="http://schemas.microsoft.com/office/drawing/2014/main" id="{880A6929-60FA-6CAE-4ABD-0C0C8090B5D0}"/>
              </a:ext>
            </a:extLst>
          </p:cNvPr>
          <p:cNvSpPr>
            <a:spLocks noGrp="1"/>
          </p:cNvSpPr>
          <p:nvPr>
            <p:ph idx="1"/>
          </p:nvPr>
        </p:nvSpPr>
        <p:spPr/>
        <p:txBody>
          <a:bodyPr vert="horz" lIns="91440" tIns="45720" rIns="91440" bIns="45720" rtlCol="0" anchor="t">
            <a:normAutofit fontScale="85000" lnSpcReduction="20000"/>
          </a:bodyPr>
          <a:lstStyle/>
          <a:p>
            <a:r>
              <a:rPr lang="en-US"/>
              <a:t>If a facility is unregulated by the NPDES program, it would be inappropriate to exempt them from RCRA regulation.</a:t>
            </a:r>
          </a:p>
          <a:p>
            <a:endParaRPr lang="en-US"/>
          </a:p>
          <a:p>
            <a:r>
              <a:rPr lang="en-US">
                <a:latin typeface="Arial"/>
                <a:cs typeface="Arial"/>
              </a:rPr>
              <a:t>EPA determination, 1989 </a:t>
            </a:r>
          </a:p>
          <a:p>
            <a:pPr lvl="1"/>
            <a:r>
              <a:rPr lang="en-US">
                <a:latin typeface="Arial"/>
                <a:cs typeface="Arial"/>
              </a:rPr>
              <a:t>NDCIU in Pennsylvania</a:t>
            </a:r>
            <a:endParaRPr lang="en-US"/>
          </a:p>
          <a:p>
            <a:pPr lvl="1"/>
            <a:r>
              <a:rPr lang="en-US">
                <a:latin typeface="Arial"/>
                <a:cs typeface="Arial"/>
              </a:rPr>
              <a:t>Industrial User contended that for not discharging:</a:t>
            </a:r>
          </a:p>
          <a:p>
            <a:pPr lvl="2"/>
            <a:r>
              <a:rPr lang="en-US">
                <a:latin typeface="Arial"/>
                <a:cs typeface="Arial"/>
              </a:rPr>
              <a:t>NPDES permit not required </a:t>
            </a:r>
            <a:endParaRPr lang="en-US"/>
          </a:p>
          <a:p>
            <a:pPr lvl="2"/>
            <a:r>
              <a:rPr lang="en-US">
                <a:latin typeface="Arial"/>
                <a:cs typeface="Arial"/>
              </a:rPr>
              <a:t>RCRA Part B permit not required</a:t>
            </a:r>
            <a:endParaRPr lang="en-US"/>
          </a:p>
          <a:p>
            <a:pPr lvl="1"/>
            <a:r>
              <a:rPr lang="en-US">
                <a:latin typeface="Arial"/>
                <a:cs typeface="Arial"/>
              </a:rPr>
              <a:t>EPA determined the absence of a NPDES permit or pretreatment standard specifying zero discharge (categorical requirement) necessitated a RCRA Part B permit</a:t>
            </a:r>
          </a:p>
          <a:p>
            <a:pPr lvl="1"/>
            <a:r>
              <a:rPr lang="en-US"/>
              <a:t>Under this, NDCIU would not exempt a facility from a RCRA Part B permit</a:t>
            </a:r>
          </a:p>
        </p:txBody>
      </p:sp>
      <p:pic>
        <p:nvPicPr>
          <p:cNvPr id="4102" name="Picture 6" descr="Flag of Pennsylvania in the geographical shape of the state itself :  r/vexillology">
            <a:extLst>
              <a:ext uri="{FF2B5EF4-FFF2-40B4-BE49-F238E27FC236}">
                <a16:creationId xmlns:a16="http://schemas.microsoft.com/office/drawing/2014/main" id="{1DE4EAC9-80ED-D259-DBEE-54CF19A691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2239" y="2265761"/>
            <a:ext cx="2048057" cy="116323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1">
            <a:extLst>
              <a:ext uri="{FF2B5EF4-FFF2-40B4-BE49-F238E27FC236}">
                <a16:creationId xmlns:a16="http://schemas.microsoft.com/office/drawing/2014/main" id="{DE677E0C-B280-D0EB-5F3B-48BFBCF0408F}"/>
              </a:ext>
            </a:extLst>
          </p:cNvPr>
          <p:cNvSpPr txBox="1">
            <a:spLocks noChangeArrowheads="1"/>
          </p:cNvSpPr>
          <p:nvPr/>
        </p:nvSpPr>
        <p:spPr bwMode="auto">
          <a:xfrm>
            <a:off x="6096000" y="5795829"/>
            <a:ext cx="54132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sz="1800"/>
          </a:p>
          <a:p>
            <a:pPr algn="r">
              <a:spcBef>
                <a:spcPct val="0"/>
              </a:spcBef>
              <a:buFontTx/>
              <a:buNone/>
            </a:pPr>
            <a:r>
              <a:rPr lang="en-US" sz="1800"/>
              <a:t>US EPA 1990 Letter to Mr. James C. Mulligan</a:t>
            </a:r>
          </a:p>
          <a:p>
            <a:pPr algn="r">
              <a:spcBef>
                <a:spcPct val="0"/>
              </a:spcBef>
              <a:buFontTx/>
              <a:buNone/>
            </a:pPr>
            <a:r>
              <a:rPr lang="en-US" altLang="en-US" sz="1800">
                <a:cs typeface="Arial" panose="020B0604020202020204" pitchFamily="34" charset="0"/>
              </a:rPr>
              <a:t>US EPA 1989 Letter to Mr. Robert H. Elliott, Jr.  </a:t>
            </a:r>
          </a:p>
        </p:txBody>
      </p:sp>
    </p:spTree>
    <p:extLst>
      <p:ext uri="{BB962C8B-B14F-4D97-AF65-F5344CB8AC3E}">
        <p14:creationId xmlns:p14="http://schemas.microsoft.com/office/powerpoint/2010/main" val="499203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6D97-AED7-053D-4A4B-701596D86C7A}"/>
              </a:ext>
            </a:extLst>
          </p:cNvPr>
          <p:cNvSpPr>
            <a:spLocks noGrp="1"/>
          </p:cNvSpPr>
          <p:nvPr>
            <p:ph type="title"/>
          </p:nvPr>
        </p:nvSpPr>
        <p:spPr>
          <a:xfrm>
            <a:off x="0" y="-177417"/>
            <a:ext cx="10972800" cy="1112838"/>
          </a:xfrm>
        </p:spPr>
        <p:txBody>
          <a:bodyPr/>
          <a:lstStyle/>
          <a:p>
            <a:r>
              <a:rPr lang="en-US"/>
              <a:t>Basic Industrial Setup</a:t>
            </a:r>
          </a:p>
        </p:txBody>
      </p:sp>
      <p:pic>
        <p:nvPicPr>
          <p:cNvPr id="5" name="Content Placeholder 4" descr="A hypothetical industrial setup showing where 40 CFR 403.12(p) may apply and showing where RCRA may apply. This is a summary of the previous slides' information.">
            <a:extLst>
              <a:ext uri="{FF2B5EF4-FFF2-40B4-BE49-F238E27FC236}">
                <a16:creationId xmlns:a16="http://schemas.microsoft.com/office/drawing/2014/main" id="{C1B22CC4-2341-59C3-E055-E44A12F31E4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38124" y="692547"/>
            <a:ext cx="10813215" cy="5682455"/>
          </a:xfrm>
        </p:spPr>
      </p:pic>
      <p:sp>
        <p:nvSpPr>
          <p:cNvPr id="6" name="TextBox 5">
            <a:extLst>
              <a:ext uri="{FF2B5EF4-FFF2-40B4-BE49-F238E27FC236}">
                <a16:creationId xmlns:a16="http://schemas.microsoft.com/office/drawing/2014/main" id="{960F769A-A8A7-B921-7630-D0EA2732DD51}"/>
              </a:ext>
            </a:extLst>
          </p:cNvPr>
          <p:cNvSpPr txBox="1"/>
          <p:nvPr/>
        </p:nvSpPr>
        <p:spPr>
          <a:xfrm>
            <a:off x="10076045" y="1400175"/>
            <a:ext cx="1793510" cy="1754326"/>
          </a:xfrm>
          <a:prstGeom prst="rect">
            <a:avLst/>
          </a:prstGeom>
          <a:noFill/>
        </p:spPr>
        <p:txBody>
          <a:bodyPr wrap="square" rtlCol="0">
            <a:spAutoFit/>
          </a:bodyPr>
          <a:lstStyle/>
          <a:p>
            <a:r>
              <a:rPr lang="en-US" b="1">
                <a:solidFill>
                  <a:srgbClr val="333333"/>
                </a:solidFill>
                <a:latin typeface="Roboto" panose="02000000000000000000" pitchFamily="2" charset="0"/>
              </a:rPr>
              <a:t>This is a simplification! Refer to 40 CFR 403.12(p) and relevant RCRA rules.</a:t>
            </a:r>
          </a:p>
        </p:txBody>
      </p:sp>
    </p:spTree>
    <p:extLst>
      <p:ext uri="{BB962C8B-B14F-4D97-AF65-F5344CB8AC3E}">
        <p14:creationId xmlns:p14="http://schemas.microsoft.com/office/powerpoint/2010/main" val="2511613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0128-BBE7-DB73-3D8F-E95B9001E498}"/>
              </a:ext>
            </a:extLst>
          </p:cNvPr>
          <p:cNvSpPr>
            <a:spLocks noGrp="1"/>
          </p:cNvSpPr>
          <p:nvPr>
            <p:ph type="title"/>
          </p:nvPr>
        </p:nvSpPr>
        <p:spPr/>
        <p:txBody>
          <a:bodyPr/>
          <a:lstStyle/>
          <a:p>
            <a:r>
              <a:rPr lang="en-US"/>
              <a:t>Questions? Ask a regulator!</a:t>
            </a:r>
          </a:p>
        </p:txBody>
      </p:sp>
      <p:sp>
        <p:nvSpPr>
          <p:cNvPr id="3" name="Content Placeholder 2">
            <a:extLst>
              <a:ext uri="{FF2B5EF4-FFF2-40B4-BE49-F238E27FC236}">
                <a16:creationId xmlns:a16="http://schemas.microsoft.com/office/drawing/2014/main" id="{B3857AA1-A229-2B3C-961E-69CBCD3BA987}"/>
              </a:ext>
            </a:extLst>
          </p:cNvPr>
          <p:cNvSpPr>
            <a:spLocks noGrp="1"/>
          </p:cNvSpPr>
          <p:nvPr>
            <p:ph sz="half" idx="1"/>
          </p:nvPr>
        </p:nvSpPr>
        <p:spPr/>
        <p:txBody>
          <a:bodyPr>
            <a:normAutofit fontScale="92500" lnSpcReduction="10000"/>
          </a:bodyPr>
          <a:lstStyle/>
          <a:p>
            <a:pPr marL="0" indent="0">
              <a:buNone/>
            </a:pPr>
            <a:r>
              <a:rPr lang="en-US" b="1"/>
              <a:t>If you don’t know whether a POTW or an industry </a:t>
            </a:r>
          </a:p>
          <a:p>
            <a:pPr marL="514350" indent="-514350">
              <a:buFont typeface="+mj-lt"/>
              <a:buAutoNum type="arabicPeriod"/>
            </a:pPr>
            <a:r>
              <a:rPr lang="en-US"/>
              <a:t>Needs to report their hazardous waste</a:t>
            </a:r>
          </a:p>
          <a:p>
            <a:pPr marL="514350" indent="-514350">
              <a:buFont typeface="+mj-lt"/>
              <a:buAutoNum type="arabicPeriod"/>
            </a:pPr>
            <a:r>
              <a:rPr lang="en-US"/>
              <a:t>Meets (a) RCRA exemption(s)</a:t>
            </a:r>
          </a:p>
          <a:p>
            <a:pPr marL="514350" indent="-514350">
              <a:buFont typeface="+mj-lt"/>
              <a:buAutoNum type="arabicPeriod"/>
            </a:pPr>
            <a:r>
              <a:rPr lang="en-US"/>
              <a:t>Is an NDCIU, NSCIU, or Zero Discharger</a:t>
            </a:r>
          </a:p>
          <a:p>
            <a:pPr marL="514350" indent="-514350">
              <a:buFont typeface="+mj-lt"/>
              <a:buAutoNum type="arabicPeriod"/>
            </a:pPr>
            <a:r>
              <a:rPr lang="en-US"/>
              <a:t>Any other question</a:t>
            </a:r>
          </a:p>
          <a:p>
            <a:pPr marL="0" indent="0">
              <a:buNone/>
            </a:pPr>
            <a:endParaRPr lang="en-US"/>
          </a:p>
          <a:p>
            <a:pPr marL="0" indent="0">
              <a:buNone/>
            </a:pPr>
            <a:r>
              <a:rPr lang="en-US"/>
              <a:t>Ask your friendly neighborhood regulators!</a:t>
            </a:r>
          </a:p>
        </p:txBody>
      </p:sp>
      <p:sp>
        <p:nvSpPr>
          <p:cNvPr id="6" name="TextBox 5">
            <a:extLst>
              <a:ext uri="{FF2B5EF4-FFF2-40B4-BE49-F238E27FC236}">
                <a16:creationId xmlns:a16="http://schemas.microsoft.com/office/drawing/2014/main" id="{442C0CBC-98A6-3FFD-2405-03A7A0B1DA68}"/>
              </a:ext>
            </a:extLst>
          </p:cNvPr>
          <p:cNvSpPr txBox="1"/>
          <p:nvPr/>
        </p:nvSpPr>
        <p:spPr>
          <a:xfrm>
            <a:off x="5638800" y="1676400"/>
            <a:ext cx="6096000" cy="2031325"/>
          </a:xfrm>
          <a:prstGeom prst="rect">
            <a:avLst/>
          </a:prstGeom>
          <a:noFill/>
        </p:spPr>
        <p:txBody>
          <a:bodyPr wrap="square">
            <a:spAutoFit/>
          </a:bodyPr>
          <a:lstStyle/>
          <a:p>
            <a:pPr marL="0" indent="0" algn="ctr">
              <a:buNone/>
            </a:pPr>
            <a:r>
              <a:rPr lang="en-US"/>
              <a:t>Nicole Morris</a:t>
            </a:r>
          </a:p>
          <a:p>
            <a:pPr marL="0" indent="0" algn="ctr">
              <a:buNone/>
            </a:pPr>
            <a:r>
              <a:rPr lang="en-US"/>
              <a:t>Pretreatment Coordinator</a:t>
            </a:r>
          </a:p>
          <a:p>
            <a:pPr marL="0" indent="0" algn="ctr">
              <a:buNone/>
            </a:pPr>
            <a:r>
              <a:rPr lang="en-US"/>
              <a:t>700 NE Multnomah Street</a:t>
            </a:r>
          </a:p>
          <a:p>
            <a:pPr marL="0" indent="0" algn="ctr">
              <a:buNone/>
            </a:pPr>
            <a:r>
              <a:rPr lang="en-US"/>
              <a:t>Suite 600</a:t>
            </a:r>
          </a:p>
          <a:p>
            <a:pPr marL="0" indent="0" algn="ctr">
              <a:buNone/>
            </a:pPr>
            <a:r>
              <a:rPr lang="en-US"/>
              <a:t>Portland, Oregon 97232</a:t>
            </a:r>
          </a:p>
          <a:p>
            <a:pPr marL="0" indent="0" algn="ctr">
              <a:buNone/>
            </a:pPr>
            <a:r>
              <a:rPr lang="en-US">
                <a:hlinkClick r:id="rId2"/>
              </a:rPr>
              <a:t>Nicole.Morris@deq.Oregon.gov</a:t>
            </a:r>
            <a:endParaRPr lang="en-US"/>
          </a:p>
          <a:p>
            <a:pPr marL="0" indent="0" algn="ctr">
              <a:buNone/>
            </a:pPr>
            <a:r>
              <a:rPr lang="en-US"/>
              <a:t>971-282-7057</a:t>
            </a:r>
          </a:p>
        </p:txBody>
      </p:sp>
      <p:sp>
        <p:nvSpPr>
          <p:cNvPr id="7" name="TextBox 6">
            <a:extLst>
              <a:ext uri="{FF2B5EF4-FFF2-40B4-BE49-F238E27FC236}">
                <a16:creationId xmlns:a16="http://schemas.microsoft.com/office/drawing/2014/main" id="{546025ED-CE7F-2523-ADA8-0DAD66D6CA13}"/>
              </a:ext>
            </a:extLst>
          </p:cNvPr>
          <p:cNvSpPr txBox="1"/>
          <p:nvPr/>
        </p:nvSpPr>
        <p:spPr>
          <a:xfrm>
            <a:off x="5638800" y="3966487"/>
            <a:ext cx="6096000" cy="2031325"/>
          </a:xfrm>
          <a:prstGeom prst="rect">
            <a:avLst/>
          </a:prstGeom>
          <a:noFill/>
        </p:spPr>
        <p:txBody>
          <a:bodyPr wrap="square">
            <a:spAutoFit/>
          </a:bodyPr>
          <a:lstStyle/>
          <a:p>
            <a:pPr marL="0" indent="0" algn="ctr">
              <a:buNone/>
            </a:pPr>
            <a:r>
              <a:rPr lang="en-US"/>
              <a:t>Ryan Peterson</a:t>
            </a:r>
          </a:p>
          <a:p>
            <a:pPr marL="0" indent="0" algn="ctr">
              <a:buNone/>
            </a:pPr>
            <a:r>
              <a:rPr lang="en-US"/>
              <a:t>Senior Hazardous Waste Policy Analyst</a:t>
            </a:r>
          </a:p>
          <a:p>
            <a:pPr marL="0" indent="0" algn="ctr">
              <a:buNone/>
            </a:pPr>
            <a:r>
              <a:rPr lang="en-US"/>
              <a:t>700 NE Multnomah Street</a:t>
            </a:r>
          </a:p>
          <a:p>
            <a:pPr marL="0" indent="0" algn="ctr">
              <a:buNone/>
            </a:pPr>
            <a:r>
              <a:rPr lang="en-US"/>
              <a:t>Suite 600</a:t>
            </a:r>
          </a:p>
          <a:p>
            <a:pPr marL="0" indent="0" algn="ctr">
              <a:buNone/>
            </a:pPr>
            <a:r>
              <a:rPr lang="en-US"/>
              <a:t>Portland, Oregon 97232</a:t>
            </a:r>
          </a:p>
          <a:p>
            <a:pPr marL="0" indent="0" algn="ctr">
              <a:buNone/>
            </a:pPr>
            <a:r>
              <a:rPr lang="en-US">
                <a:hlinkClick r:id="rId3"/>
              </a:rPr>
              <a:t>Ryan.Peterson@deq.Oregon.gov</a:t>
            </a:r>
            <a:endParaRPr lang="en-US"/>
          </a:p>
          <a:p>
            <a:pPr marL="0" indent="0" algn="ctr">
              <a:buNone/>
            </a:pPr>
            <a:r>
              <a:rPr lang="en-US"/>
              <a:t>503-475-1297</a:t>
            </a:r>
          </a:p>
        </p:txBody>
      </p:sp>
    </p:spTree>
    <p:extLst>
      <p:ext uri="{BB962C8B-B14F-4D97-AF65-F5344CB8AC3E}">
        <p14:creationId xmlns:p14="http://schemas.microsoft.com/office/powerpoint/2010/main" val="3520661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8849-2237-86EA-F846-AAFAE510D2EC}"/>
              </a:ext>
            </a:extLst>
          </p:cNvPr>
          <p:cNvSpPr>
            <a:spLocks noGrp="1"/>
          </p:cNvSpPr>
          <p:nvPr>
            <p:ph type="title"/>
          </p:nvPr>
        </p:nvSpPr>
        <p:spPr/>
        <p:txBody>
          <a:bodyPr/>
          <a:lstStyle/>
          <a:p>
            <a:r>
              <a:rPr lang="en-US" b="1"/>
              <a:t>Title VI and alternative formats</a:t>
            </a:r>
          </a:p>
        </p:txBody>
      </p:sp>
      <p:sp>
        <p:nvSpPr>
          <p:cNvPr id="3" name="Content Placeholder 2">
            <a:extLst>
              <a:ext uri="{FF2B5EF4-FFF2-40B4-BE49-F238E27FC236}">
                <a16:creationId xmlns:a16="http://schemas.microsoft.com/office/drawing/2014/main" id="{80C86539-0DC3-6AF3-4DE4-810B5331F57B}"/>
              </a:ext>
            </a:extLst>
          </p:cNvPr>
          <p:cNvSpPr>
            <a:spLocks noGrp="1"/>
          </p:cNvSpPr>
          <p:nvPr>
            <p:ph idx="1"/>
          </p:nvPr>
        </p:nvSpPr>
        <p:spPr/>
        <p:txBody>
          <a:bodyPr anchor="ctr"/>
          <a:lstStyle/>
          <a:p>
            <a:pPr marL="0" indent="0">
              <a:spcBef>
                <a:spcPts val="0"/>
              </a:spcBef>
              <a:buNone/>
              <a:tabLst>
                <a:tab pos="2971800" algn="ctr"/>
                <a:tab pos="5943600" algn="r"/>
              </a:tabLst>
            </a:pPr>
            <a:r>
              <a:rPr lang="en-US" sz="1800">
                <a:solidFill>
                  <a:srgbClr val="000000"/>
                </a:solidFill>
                <a:ea typeface="Times New Roman" panose="02020603050405020304" pitchFamily="18" charset="0"/>
              </a:rPr>
              <a:t>DEQ does not discriminate on the basis of race, color, national origin, disability, age, sex, religion, sexual orientation, gender identity, or marital status in the administration of its programs and activities. </a:t>
            </a:r>
          </a:p>
          <a:p>
            <a:pPr marL="0" indent="0">
              <a:spcBef>
                <a:spcPts val="0"/>
              </a:spcBef>
              <a:buNone/>
              <a:tabLst>
                <a:tab pos="2971800" algn="ctr"/>
                <a:tab pos="5943600" algn="r"/>
              </a:tabLst>
            </a:pPr>
            <a:endParaRPr lang="en-US" sz="1800">
              <a:solidFill>
                <a:srgbClr val="000000"/>
              </a:solidFill>
              <a:ea typeface="Times New Roman" panose="02020603050405020304" pitchFamily="18" charset="0"/>
            </a:endParaRPr>
          </a:p>
          <a:p>
            <a:pPr marL="0" indent="0">
              <a:spcBef>
                <a:spcPts val="0"/>
              </a:spcBef>
              <a:buNone/>
              <a:tabLst>
                <a:tab pos="2971800" algn="ctr"/>
                <a:tab pos="5943600" algn="r"/>
              </a:tabLst>
            </a:pPr>
            <a:r>
              <a:rPr lang="en-US" sz="1800">
                <a:solidFill>
                  <a:srgbClr val="000000"/>
                </a:solidFill>
                <a:ea typeface="Times New Roman" panose="02020603050405020304" pitchFamily="18" charset="0"/>
              </a:rPr>
              <a:t>Visit DEQ’s </a:t>
            </a:r>
            <a:r>
              <a:rPr lang="en-US" sz="1800" u="sng">
                <a:solidFill>
                  <a:srgbClr val="000000"/>
                </a:solidFill>
                <a:ea typeface="Times New Roman" panose="02020603050405020304" pitchFamily="18" charset="0"/>
                <a:hlinkClick r:id="rId2"/>
              </a:rPr>
              <a:t>Civil Rights and Environmental Justice page</a:t>
            </a:r>
            <a:r>
              <a:rPr lang="en-US" sz="1800" u="sng">
                <a:solidFill>
                  <a:srgbClr val="0563C1"/>
                </a:solidFill>
                <a:ea typeface="Times New Roman" panose="02020603050405020304" pitchFamily="18" charset="0"/>
              </a:rPr>
              <a:t>.</a:t>
            </a:r>
            <a:endParaRPr lang="en-US" sz="1800">
              <a:solidFill>
                <a:srgbClr val="000000"/>
              </a:solidFill>
              <a:ea typeface="Times New Roman" panose="02020603050405020304" pitchFamily="18" charset="0"/>
            </a:endParaRPr>
          </a:p>
          <a:p>
            <a:pPr marL="0" indent="0">
              <a:spcBef>
                <a:spcPts val="0"/>
              </a:spcBef>
              <a:buNone/>
              <a:tabLst>
                <a:tab pos="2971800" algn="ctr"/>
                <a:tab pos="5943600" algn="r"/>
              </a:tabLst>
            </a:pPr>
            <a:endParaRPr lang="en-US" sz="1800">
              <a:solidFill>
                <a:srgbClr val="000000"/>
              </a:solidFill>
              <a:ea typeface="Times New Roman" panose="02020603050405020304" pitchFamily="18" charset="0"/>
            </a:endParaRPr>
          </a:p>
          <a:p>
            <a:pPr marL="0" marR="0" indent="0">
              <a:spcBef>
                <a:spcPts val="600"/>
              </a:spcBef>
              <a:spcAft>
                <a:spcPts val="0"/>
              </a:spcAft>
              <a:buNone/>
            </a:pPr>
            <a:r>
              <a:rPr lang="en-US" sz="1800" u="sng">
                <a:solidFill>
                  <a:srgbClr val="000000"/>
                </a:solidFill>
                <a:effectLst/>
                <a:hlinkClick r:id="rId2"/>
              </a:rPr>
              <a:t>Español</a:t>
            </a:r>
            <a:r>
              <a:rPr lang="en-US" sz="1800">
                <a:solidFill>
                  <a:srgbClr val="000000"/>
                </a:solidFill>
                <a:effectLst/>
              </a:rPr>
              <a:t> </a:t>
            </a:r>
            <a:r>
              <a:rPr lang="en-US" sz="1800">
                <a:solidFill>
                  <a:srgbClr val="000000"/>
                </a:solidFill>
                <a:effectLst/>
                <a:latin typeface="Segoe UI" panose="020B0502040204020203" pitchFamily="34" charset="0"/>
                <a:cs typeface="+mn-cs"/>
              </a:rPr>
              <a:t> |  </a:t>
            </a:r>
            <a:r>
              <a:rPr lang="en-US" sz="1800" u="sng">
                <a:solidFill>
                  <a:srgbClr val="000000"/>
                </a:solidFill>
                <a:effectLst/>
                <a:hlinkClick r:id="rId2"/>
              </a:rPr>
              <a:t>한국어</a:t>
            </a:r>
            <a:r>
              <a:rPr lang="en-US" sz="1800">
                <a:solidFill>
                  <a:srgbClr val="333333"/>
                </a:solidFill>
                <a:effectLst/>
                <a:latin typeface="Segoe UI" panose="020B0502040204020203" pitchFamily="34" charset="0"/>
                <a:ea typeface="Malgun Gothic" panose="020B0503020000020004" pitchFamily="34" charset="-127"/>
                <a:cs typeface="+mn-cs"/>
              </a:rPr>
              <a:t>  </a:t>
            </a:r>
            <a:r>
              <a:rPr lang="en-US" sz="1800">
                <a:solidFill>
                  <a:srgbClr val="000000"/>
                </a:solidFill>
                <a:effectLst/>
                <a:latin typeface="Segoe UI" panose="020B0502040204020203" pitchFamily="34" charset="0"/>
                <a:ea typeface="SimSun" panose="02010600030101010101" pitchFamily="2" charset="-122"/>
                <a:cs typeface="+mn-cs"/>
              </a:rPr>
              <a:t>| </a:t>
            </a:r>
            <a:r>
              <a:rPr lang="en-US" sz="1800">
                <a:solidFill>
                  <a:srgbClr val="000000"/>
                </a:solidFill>
                <a:effectLst/>
                <a:latin typeface="Segoe UI" panose="020B0502040204020203" pitchFamily="34" charset="0"/>
                <a:cs typeface="+mn-cs"/>
              </a:rPr>
              <a:t> </a:t>
            </a:r>
            <a:r>
              <a:rPr lang="en-US" sz="1800" u="sng">
                <a:solidFill>
                  <a:srgbClr val="000000"/>
                </a:solidFill>
                <a:effectLst/>
                <a:latin typeface="MS Mincho" panose="02020609040205080304" pitchFamily="49" charset="-128"/>
                <a:cs typeface="+mn-cs"/>
                <a:hlinkClick r:id="rId2"/>
              </a:rPr>
              <a:t>繁體中文</a:t>
            </a:r>
            <a:r>
              <a:rPr lang="en-US" sz="1800">
                <a:solidFill>
                  <a:srgbClr val="000000"/>
                </a:solidFill>
                <a:effectLst/>
                <a:latin typeface="Segoe UI" panose="020B0502040204020203" pitchFamily="34" charset="0"/>
                <a:ea typeface="MS Mincho" panose="02020609040205080304" pitchFamily="49" charset="-128"/>
                <a:cs typeface="+mn-cs"/>
              </a:rPr>
              <a:t>  |  </a:t>
            </a:r>
            <a:r>
              <a:rPr lang="en-US" sz="1800" u="sng">
                <a:solidFill>
                  <a:srgbClr val="000000"/>
                </a:solidFill>
                <a:effectLst/>
                <a:hlinkClick r:id="rId2"/>
              </a:rPr>
              <a:t>Pусский</a:t>
            </a:r>
            <a:r>
              <a:rPr lang="en-US" sz="1800">
                <a:solidFill>
                  <a:srgbClr val="000000"/>
                </a:solidFill>
                <a:effectLst/>
                <a:latin typeface="Segoe UI" panose="020B0502040204020203" pitchFamily="34" charset="0"/>
                <a:cs typeface="+mn-cs"/>
              </a:rPr>
              <a:t>  </a:t>
            </a:r>
            <a:r>
              <a:rPr lang="en-US" sz="1800">
                <a:solidFill>
                  <a:srgbClr val="000000"/>
                </a:solidFill>
                <a:effectLst/>
                <a:latin typeface="Segoe UI" panose="020B0502040204020203" pitchFamily="34" charset="0"/>
                <a:ea typeface="MS Mincho" panose="02020609040205080304" pitchFamily="49" charset="-128"/>
                <a:cs typeface="+mn-cs"/>
              </a:rPr>
              <a:t>|  </a:t>
            </a:r>
            <a:r>
              <a:rPr lang="en-US" sz="1800" u="sng">
                <a:solidFill>
                  <a:srgbClr val="000000"/>
                </a:solidFill>
                <a:effectLst/>
                <a:hlinkClick r:id="rId2"/>
              </a:rPr>
              <a:t>Tiếng Việt</a:t>
            </a:r>
            <a:r>
              <a:rPr lang="en-US" sz="1800" u="none" strike="noStrike">
                <a:solidFill>
                  <a:srgbClr val="0563C1"/>
                </a:solidFill>
                <a:effectLst/>
              </a:rPr>
              <a:t> </a:t>
            </a:r>
            <a:r>
              <a:rPr lang="en-US" sz="1800" u="none" strike="noStrike">
                <a:solidFill>
                  <a:srgbClr val="000000"/>
                </a:solidFill>
                <a:effectLst/>
              </a:rPr>
              <a:t> </a:t>
            </a:r>
            <a:r>
              <a:rPr lang="en-US" sz="1800" u="none" strike="noStrike">
                <a:solidFill>
                  <a:srgbClr val="000000"/>
                </a:solidFill>
                <a:effectLst/>
                <a:latin typeface="Segoe UI" panose="020B0502040204020203" pitchFamily="34" charset="0"/>
                <a:cs typeface="+mn-cs"/>
              </a:rPr>
              <a:t>| </a:t>
            </a:r>
            <a:r>
              <a:rPr lang="en-US" sz="1800" u="none" strike="noStrike">
                <a:solidFill>
                  <a:srgbClr val="0563C1"/>
                </a:solidFill>
                <a:effectLst/>
                <a:latin typeface="Segoe UI" panose="020B0502040204020203" pitchFamily="34" charset="0"/>
                <a:cs typeface="+mn-cs"/>
              </a:rPr>
              <a:t> </a:t>
            </a:r>
            <a:r>
              <a:rPr lang="ar-SA" sz="1800" u="sng">
                <a:solidFill>
                  <a:srgbClr val="000000"/>
                </a:solidFill>
                <a:effectLst/>
                <a:latin typeface="Segoe UI" panose="020B0502040204020203" pitchFamily="34" charset="0"/>
                <a:cs typeface="+mn-cs"/>
                <a:hlinkClick r:id="rId2"/>
              </a:rPr>
              <a:t>العربية</a:t>
            </a:r>
            <a:endParaRPr lang="en-US" sz="1800">
              <a:solidFill>
                <a:srgbClr val="000000"/>
              </a:solidFill>
              <a:effectLst/>
              <a:latin typeface="Segoe UI" panose="020B0502040204020203" pitchFamily="34" charset="0"/>
              <a:cs typeface="+mn-cs"/>
            </a:endParaRPr>
          </a:p>
          <a:p>
            <a:pPr marL="0" marR="0" indent="0">
              <a:spcBef>
                <a:spcPts val="0"/>
              </a:spcBef>
              <a:spcAft>
                <a:spcPts val="0"/>
              </a:spcAft>
              <a:buNone/>
              <a:tabLst>
                <a:tab pos="2971800" algn="ctr"/>
                <a:tab pos="5943600" algn="r"/>
              </a:tabLst>
            </a:pPr>
            <a:r>
              <a:rPr lang="en-US" sz="1800">
                <a:solidFill>
                  <a:srgbClr val="000000"/>
                </a:solidFill>
                <a:effectLst/>
                <a:latin typeface="Arial" panose="020B0604020202020204" pitchFamily="34" charset="0"/>
                <a:ea typeface="Times New Roman" panose="02020603050405020304" pitchFamily="18" charset="0"/>
              </a:rPr>
              <a:t>Contact: 800-452-4011  |  TTY: 711  |  </a:t>
            </a:r>
            <a:r>
              <a:rPr lang="en-US" sz="1800" u="sng">
                <a:solidFill>
                  <a:srgbClr val="000000"/>
                </a:solidFill>
                <a:effectLst/>
                <a:latin typeface="Arial" panose="020B0604020202020204" pitchFamily="34" charset="0"/>
                <a:ea typeface="Times New Roman" panose="02020603050405020304" pitchFamily="18" charset="0"/>
                <a:hlinkClick r:id="rId3"/>
              </a:rPr>
              <a:t>deqinfo@deq.state.or.us</a:t>
            </a:r>
            <a:r>
              <a:rPr lang="en-US" sz="1800">
                <a:solidFill>
                  <a:srgbClr val="000000"/>
                </a:solidFill>
                <a:effectLst/>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343120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8676975-6FEF-4D08-8507-EF91DA1091CB}"/>
              </a:ext>
            </a:extLst>
          </p:cNvPr>
          <p:cNvGrpSpPr/>
          <p:nvPr/>
        </p:nvGrpSpPr>
        <p:grpSpPr>
          <a:xfrm>
            <a:off x="4338558" y="1553296"/>
            <a:ext cx="6987466" cy="4578465"/>
            <a:chOff x="3123571" y="1701420"/>
            <a:chExt cx="6987466" cy="4578465"/>
          </a:xfrm>
        </p:grpSpPr>
        <p:sp>
          <p:nvSpPr>
            <p:cNvPr id="19" name="Oval 18">
              <a:extLst>
                <a:ext uri="{FF2B5EF4-FFF2-40B4-BE49-F238E27FC236}">
                  <a16:creationId xmlns:a16="http://schemas.microsoft.com/office/drawing/2014/main" id="{235852BF-C336-4B8A-8A91-FBEDDD7B542F}"/>
                </a:ext>
              </a:extLst>
            </p:cNvPr>
            <p:cNvSpPr/>
            <p:nvPr/>
          </p:nvSpPr>
          <p:spPr>
            <a:xfrm>
              <a:off x="3123571" y="2712971"/>
              <a:ext cx="3566914" cy="356691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Oval 20">
              <a:extLst>
                <a:ext uri="{FF2B5EF4-FFF2-40B4-BE49-F238E27FC236}">
                  <a16:creationId xmlns:a16="http://schemas.microsoft.com/office/drawing/2014/main" id="{663C6AB3-3B21-4C79-9C2C-F1FBD49AC286}"/>
                </a:ext>
              </a:extLst>
            </p:cNvPr>
            <p:cNvSpPr/>
            <p:nvPr/>
          </p:nvSpPr>
          <p:spPr>
            <a:xfrm>
              <a:off x="4312542" y="3901943"/>
              <a:ext cx="1188971" cy="1188971"/>
            </a:xfrm>
            <a:prstGeom prst="ellipse">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20F42110-7CF9-49EC-9068-9E3EC11537DE}"/>
                </a:ext>
              </a:extLst>
            </p:cNvPr>
            <p:cNvSpPr/>
            <p:nvPr/>
          </p:nvSpPr>
          <p:spPr>
            <a:xfrm>
              <a:off x="7441406" y="3220596"/>
              <a:ext cx="2669631" cy="609126"/>
            </a:xfrm>
            <a:custGeom>
              <a:avLst/>
              <a:gdLst>
                <a:gd name="connsiteX0" fmla="*/ 0 w 1783457"/>
                <a:gd name="connsiteY0" fmla="*/ 0 h 1486214"/>
                <a:gd name="connsiteX1" fmla="*/ 1783457 w 1783457"/>
                <a:gd name="connsiteY1" fmla="*/ 0 h 1486214"/>
                <a:gd name="connsiteX2" fmla="*/ 1783457 w 1783457"/>
                <a:gd name="connsiteY2" fmla="*/ 1486214 h 1486214"/>
                <a:gd name="connsiteX3" fmla="*/ 0 w 1783457"/>
                <a:gd name="connsiteY3" fmla="*/ 1486214 h 1486214"/>
                <a:gd name="connsiteX4" fmla="*/ 0 w 1783457"/>
                <a:gd name="connsiteY4" fmla="*/ 0 h 148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57" h="1486214">
                  <a:moveTo>
                    <a:pt x="0" y="0"/>
                  </a:moveTo>
                  <a:lnTo>
                    <a:pt x="1783457" y="0"/>
                  </a:lnTo>
                  <a:lnTo>
                    <a:pt x="1783457" y="1486214"/>
                  </a:lnTo>
                  <a:lnTo>
                    <a:pt x="0" y="14862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accent4"/>
                  </a:solidFill>
                  <a:latin typeface="Arial" panose="020B0604020202020204" pitchFamily="34" charset="0"/>
                  <a:cs typeface="Arial" panose="020B0604020202020204" pitchFamily="34" charset="0"/>
                </a:rPr>
                <a:t>Hazardous waste</a:t>
              </a:r>
            </a:p>
          </p:txBody>
        </p:sp>
        <p:sp>
          <p:nvSpPr>
            <p:cNvPr id="23" name="Straight Connector 22">
              <a:extLst>
                <a:ext uri="{FF2B5EF4-FFF2-40B4-BE49-F238E27FC236}">
                  <a16:creationId xmlns:a16="http://schemas.microsoft.com/office/drawing/2014/main" id="{CEDFEF9D-1A32-4A91-91CA-F9764A45F212}"/>
                </a:ext>
              </a:extLst>
            </p:cNvPr>
            <p:cNvSpPr/>
            <p:nvPr/>
          </p:nvSpPr>
          <p:spPr>
            <a:xfrm>
              <a:off x="7142471" y="3569099"/>
              <a:ext cx="445864" cy="0"/>
            </a:xfrm>
            <a:prstGeom prst="line">
              <a:avLst/>
            </a:prstGeom>
            <a:ln>
              <a:solidFill>
                <a:schemeClr val="accent4"/>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4" name="Straight Connector 23">
              <a:extLst>
                <a:ext uri="{FF2B5EF4-FFF2-40B4-BE49-F238E27FC236}">
                  <a16:creationId xmlns:a16="http://schemas.microsoft.com/office/drawing/2014/main" id="{4EFF5E91-0C3D-4DF2-8B8B-689BE1653EE3}"/>
                </a:ext>
              </a:extLst>
            </p:cNvPr>
            <p:cNvSpPr/>
            <p:nvPr/>
          </p:nvSpPr>
          <p:spPr>
            <a:xfrm rot="5400000">
              <a:off x="5597306" y="2951264"/>
              <a:ext cx="927329" cy="2163000"/>
            </a:xfrm>
            <a:prstGeom prst="line">
              <a:avLst/>
            </a:prstGeom>
            <a:ln>
              <a:solidFill>
                <a:schemeClr val="accent4"/>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5" name="Freeform: Shape 24">
              <a:extLst>
                <a:ext uri="{FF2B5EF4-FFF2-40B4-BE49-F238E27FC236}">
                  <a16:creationId xmlns:a16="http://schemas.microsoft.com/office/drawing/2014/main" id="{39D390BE-2887-43F5-B843-839D68426D66}"/>
                </a:ext>
              </a:extLst>
            </p:cNvPr>
            <p:cNvSpPr/>
            <p:nvPr/>
          </p:nvSpPr>
          <p:spPr>
            <a:xfrm>
              <a:off x="7014613" y="1701420"/>
              <a:ext cx="2669631" cy="482485"/>
            </a:xfrm>
            <a:custGeom>
              <a:avLst/>
              <a:gdLst>
                <a:gd name="connsiteX0" fmla="*/ 0 w 1783457"/>
                <a:gd name="connsiteY0" fmla="*/ 0 h 1486214"/>
                <a:gd name="connsiteX1" fmla="*/ 1783457 w 1783457"/>
                <a:gd name="connsiteY1" fmla="*/ 0 h 1486214"/>
                <a:gd name="connsiteX2" fmla="*/ 1783457 w 1783457"/>
                <a:gd name="connsiteY2" fmla="*/ 1486214 h 1486214"/>
                <a:gd name="connsiteX3" fmla="*/ 0 w 1783457"/>
                <a:gd name="connsiteY3" fmla="*/ 1486214 h 1486214"/>
                <a:gd name="connsiteX4" fmla="*/ 0 w 1783457"/>
                <a:gd name="connsiteY4" fmla="*/ 0 h 148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57" h="1486214">
                  <a:moveTo>
                    <a:pt x="0" y="0"/>
                  </a:moveTo>
                  <a:lnTo>
                    <a:pt x="1783457" y="0"/>
                  </a:lnTo>
                  <a:lnTo>
                    <a:pt x="1783457" y="1486214"/>
                  </a:lnTo>
                  <a:lnTo>
                    <a:pt x="0" y="14862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accent1"/>
                  </a:solidFill>
                  <a:latin typeface="Arial" panose="020B0604020202020204" pitchFamily="34" charset="0"/>
                  <a:cs typeface="Arial" panose="020B0604020202020204" pitchFamily="34" charset="0"/>
                </a:rPr>
                <a:t>Solid Waste</a:t>
              </a:r>
            </a:p>
          </p:txBody>
        </p:sp>
        <p:sp>
          <p:nvSpPr>
            <p:cNvPr id="26" name="Straight Connector 25">
              <a:extLst>
                <a:ext uri="{FF2B5EF4-FFF2-40B4-BE49-F238E27FC236}">
                  <a16:creationId xmlns:a16="http://schemas.microsoft.com/office/drawing/2014/main" id="{FFF256BD-95CB-4E7D-BD5A-022224DD789C}"/>
                </a:ext>
              </a:extLst>
            </p:cNvPr>
            <p:cNvSpPr/>
            <p:nvPr/>
          </p:nvSpPr>
          <p:spPr>
            <a:xfrm>
              <a:off x="6718988" y="1916447"/>
              <a:ext cx="445864" cy="0"/>
            </a:xfrm>
            <a:prstGeom prst="line">
              <a:avLst/>
            </a:prstGeom>
            <a:ln>
              <a:solidFill>
                <a:schemeClr val="accent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Straight Connector 26">
              <a:extLst>
                <a:ext uri="{FF2B5EF4-FFF2-40B4-BE49-F238E27FC236}">
                  <a16:creationId xmlns:a16="http://schemas.microsoft.com/office/drawing/2014/main" id="{1D2C1040-3344-4227-90E4-F4C25A97A614}"/>
                </a:ext>
              </a:extLst>
            </p:cNvPr>
            <p:cNvSpPr/>
            <p:nvPr/>
          </p:nvSpPr>
          <p:spPr>
            <a:xfrm rot="5400000">
              <a:off x="5397327" y="2159770"/>
              <a:ext cx="1561357" cy="1078991"/>
            </a:xfrm>
            <a:prstGeom prst="line">
              <a:avLst/>
            </a:prstGeom>
            <a:ln>
              <a:solidFill>
                <a:schemeClr val="accent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2" name="Title 1"/>
          <p:cNvSpPr>
            <a:spLocks noGrp="1"/>
          </p:cNvSpPr>
          <p:nvPr>
            <p:ph type="title"/>
          </p:nvPr>
        </p:nvSpPr>
        <p:spPr/>
        <p:txBody>
          <a:bodyPr>
            <a:normAutofit/>
          </a:bodyPr>
          <a:lstStyle/>
          <a:p>
            <a:r>
              <a:rPr lang="en-US" altLang="en-US"/>
              <a:t>RCRA Exclusions and Exemptions</a:t>
            </a:r>
            <a:endParaRPr lang="en-US"/>
          </a:p>
        </p:txBody>
      </p:sp>
      <p:cxnSp>
        <p:nvCxnSpPr>
          <p:cNvPr id="5" name="Straight Arrow Connector 4">
            <a:extLst>
              <a:ext uri="{FF2B5EF4-FFF2-40B4-BE49-F238E27FC236}">
                <a16:creationId xmlns:a16="http://schemas.microsoft.com/office/drawing/2014/main" id="{811A8E2F-B8F3-478D-B3C4-7699E7527C4C}"/>
              </a:ext>
            </a:extLst>
          </p:cNvPr>
          <p:cNvCxnSpPr>
            <a:cxnSpLocks/>
          </p:cNvCxnSpPr>
          <p:nvPr/>
        </p:nvCxnSpPr>
        <p:spPr>
          <a:xfrm flipH="1">
            <a:off x="7805557" y="4191000"/>
            <a:ext cx="2072404" cy="744470"/>
          </a:xfrm>
          <a:prstGeom prst="straightConnector1">
            <a:avLst/>
          </a:prstGeom>
          <a:ln w="7620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85F759F-ACDC-4A08-9E2C-3E5F491FF28A}"/>
              </a:ext>
            </a:extLst>
          </p:cNvPr>
          <p:cNvCxnSpPr>
            <a:cxnSpLocks/>
          </p:cNvCxnSpPr>
          <p:nvPr/>
        </p:nvCxnSpPr>
        <p:spPr>
          <a:xfrm>
            <a:off x="7835053" y="4998717"/>
            <a:ext cx="1507434" cy="677789"/>
          </a:xfrm>
          <a:prstGeom prst="straightConnector1">
            <a:avLst/>
          </a:prstGeom>
          <a:ln w="7620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6909550-F1E1-47EB-8DD5-DC95D50F5BB0}"/>
              </a:ext>
            </a:extLst>
          </p:cNvPr>
          <p:cNvSpPr txBox="1"/>
          <p:nvPr/>
        </p:nvSpPr>
        <p:spPr>
          <a:xfrm>
            <a:off x="9296400" y="5336432"/>
            <a:ext cx="2057400" cy="584775"/>
          </a:xfrm>
          <a:prstGeom prst="rect">
            <a:avLst/>
          </a:prstGeom>
          <a:noFill/>
          <a:ln>
            <a:noFill/>
          </a:ln>
        </p:spPr>
        <p:txBody>
          <a:bodyPr wrap="square">
            <a:spAutoFit/>
          </a:bodyPr>
          <a:lstStyle/>
          <a:p>
            <a:r>
              <a:rPr lang="en-US" altLang="en-US" sz="3200">
                <a:solidFill>
                  <a:schemeClr val="accent3">
                    <a:lumMod val="75000"/>
                  </a:schemeClr>
                </a:solidFill>
              </a:rPr>
              <a:t>Exclusion</a:t>
            </a:r>
            <a:endParaRPr lang="en-US">
              <a:solidFill>
                <a:schemeClr val="accent3">
                  <a:lumMod val="75000"/>
                </a:schemeClr>
              </a:solidFill>
            </a:endParaRPr>
          </a:p>
        </p:txBody>
      </p:sp>
      <p:cxnSp>
        <p:nvCxnSpPr>
          <p:cNvPr id="17" name="Straight Arrow Connector 16">
            <a:extLst>
              <a:ext uri="{FF2B5EF4-FFF2-40B4-BE49-F238E27FC236}">
                <a16:creationId xmlns:a16="http://schemas.microsoft.com/office/drawing/2014/main" id="{71B9AC07-8D7D-459C-84BA-D13D6D3B0B6D}"/>
              </a:ext>
            </a:extLst>
          </p:cNvPr>
          <p:cNvCxnSpPr>
            <a:cxnSpLocks/>
          </p:cNvCxnSpPr>
          <p:nvPr/>
        </p:nvCxnSpPr>
        <p:spPr>
          <a:xfrm flipH="1">
            <a:off x="4776608" y="4495563"/>
            <a:ext cx="666928" cy="473658"/>
          </a:xfrm>
          <a:prstGeom prst="straightConnector1">
            <a:avLst/>
          </a:prstGeom>
          <a:ln w="76200" cap="rnd">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823A6BD-3E93-4454-A103-32521C426649}"/>
              </a:ext>
            </a:extLst>
          </p:cNvPr>
          <p:cNvCxnSpPr>
            <a:cxnSpLocks/>
          </p:cNvCxnSpPr>
          <p:nvPr/>
        </p:nvCxnSpPr>
        <p:spPr>
          <a:xfrm>
            <a:off x="3007518" y="3155386"/>
            <a:ext cx="2462939" cy="1269130"/>
          </a:xfrm>
          <a:prstGeom prst="straightConnector1">
            <a:avLst/>
          </a:prstGeom>
          <a:ln w="76200" cap="rnd">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624E0B-D8E7-4B5A-9210-F3A744D1D410}"/>
              </a:ext>
            </a:extLst>
          </p:cNvPr>
          <p:cNvSpPr txBox="1"/>
          <p:nvPr/>
        </p:nvSpPr>
        <p:spPr>
          <a:xfrm>
            <a:off x="2288929" y="3753819"/>
            <a:ext cx="2514600" cy="584775"/>
          </a:xfrm>
          <a:prstGeom prst="rect">
            <a:avLst/>
          </a:prstGeom>
          <a:noFill/>
          <a:ln>
            <a:noFill/>
          </a:ln>
        </p:spPr>
        <p:txBody>
          <a:bodyPr wrap="square">
            <a:spAutoFit/>
          </a:bodyPr>
          <a:lstStyle/>
          <a:p>
            <a:r>
              <a:rPr lang="en-US" altLang="en-US" sz="3200">
                <a:solidFill>
                  <a:schemeClr val="accent1">
                    <a:lumMod val="50000"/>
                  </a:schemeClr>
                </a:solidFill>
              </a:rPr>
              <a:t>Exemption</a:t>
            </a:r>
            <a:endParaRPr lang="en-US">
              <a:solidFill>
                <a:schemeClr val="accent1">
                  <a:lumMod val="50000"/>
                </a:schemeClr>
              </a:solidFill>
            </a:endParaRPr>
          </a:p>
        </p:txBody>
      </p:sp>
    </p:spTree>
    <p:extLst>
      <p:ext uri="{BB962C8B-B14F-4D97-AF65-F5344CB8AC3E}">
        <p14:creationId xmlns:p14="http://schemas.microsoft.com/office/powerpoint/2010/main" val="88803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RCRA Solid Waste Exclusions</a:t>
            </a:r>
            <a:endParaRPr lang="en-US"/>
          </a:p>
        </p:txBody>
      </p:sp>
      <p:graphicFrame>
        <p:nvGraphicFramePr>
          <p:cNvPr id="5" name="Content Placeholder 4"/>
          <p:cNvGraphicFramePr>
            <a:graphicFrameLocks noGrp="1"/>
          </p:cNvGraphicFramePr>
          <p:nvPr>
            <p:ph sz="half"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87908" y="2102841"/>
            <a:ext cx="985518" cy="98551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17854" y="2102841"/>
            <a:ext cx="985518" cy="985518"/>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7800" y="2102841"/>
            <a:ext cx="985518" cy="985518"/>
          </a:xfrm>
          <a:prstGeom prst="rect">
            <a:avLst/>
          </a:prstGeom>
        </p:spPr>
      </p:pic>
      <p:sp>
        <p:nvSpPr>
          <p:cNvPr id="3" name="Rounded Rectangle 2"/>
          <p:cNvSpPr/>
          <p:nvPr/>
        </p:nvSpPr>
        <p:spPr>
          <a:xfrm>
            <a:off x="2057401" y="5562600"/>
            <a:ext cx="8077200" cy="33855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14369" y="5548086"/>
            <a:ext cx="7963261" cy="369332"/>
          </a:xfrm>
          <a:prstGeom prst="rect">
            <a:avLst/>
          </a:prstGeom>
          <a:noFill/>
        </p:spPr>
        <p:txBody>
          <a:bodyPr wrap="square" rtlCol="0">
            <a:spAutoFit/>
          </a:bodyPr>
          <a:lstStyle/>
          <a:p>
            <a:pPr algn="ctr"/>
            <a:r>
              <a:rPr lang="en-US" b="1"/>
              <a:t>Excluded from RCRA </a:t>
            </a:r>
          </a:p>
        </p:txBody>
      </p:sp>
      <p:pic>
        <p:nvPicPr>
          <p:cNvPr id="12" name="Picture 11"/>
          <p:cNvPicPr>
            <a:picLocks noChangeAspect="1"/>
          </p:cNvPicPr>
          <p:nvPr/>
        </p:nvPicPr>
        <p:blipFill>
          <a:blip r:embed="rId11">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825236" y="2131711"/>
            <a:ext cx="842764" cy="842764"/>
          </a:xfrm>
          <a:prstGeom prst="rect">
            <a:avLst/>
          </a:prstGeom>
        </p:spPr>
      </p:pic>
    </p:spTree>
    <p:extLst>
      <p:ext uri="{BB962C8B-B14F-4D97-AF65-F5344CB8AC3E}">
        <p14:creationId xmlns:p14="http://schemas.microsoft.com/office/powerpoint/2010/main" val="136450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DADD03F4-59B9-245D-6CAA-3F1ABB981693}"/>
              </a:ext>
            </a:extLst>
          </p:cNvPr>
          <p:cNvSpPr/>
          <p:nvPr/>
        </p:nvSpPr>
        <p:spPr>
          <a:xfrm>
            <a:off x="3223384" y="2515045"/>
            <a:ext cx="2837559" cy="2837559"/>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1DD4BF3-D6A1-DA62-74F9-B567DECDED49}"/>
              </a:ext>
            </a:extLst>
          </p:cNvPr>
          <p:cNvSpPr/>
          <p:nvPr/>
        </p:nvSpPr>
        <p:spPr>
          <a:xfrm>
            <a:off x="6169747" y="2515045"/>
            <a:ext cx="2837559" cy="2837559"/>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ACC63B8-AAF1-4022-62C6-8737441EDDE5}"/>
              </a:ext>
            </a:extLst>
          </p:cNvPr>
          <p:cNvSpPr/>
          <p:nvPr/>
        </p:nvSpPr>
        <p:spPr>
          <a:xfrm>
            <a:off x="9116110" y="2515045"/>
            <a:ext cx="2837559" cy="2837559"/>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EAD0D71-FE46-0074-3B4F-4B2D783A0851}"/>
              </a:ext>
            </a:extLst>
          </p:cNvPr>
          <p:cNvSpPr/>
          <p:nvPr/>
        </p:nvSpPr>
        <p:spPr>
          <a:xfrm>
            <a:off x="277021" y="2515045"/>
            <a:ext cx="2837559" cy="2837559"/>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142C25-D9E7-AFE0-A5A0-F0C803A24566}"/>
              </a:ext>
            </a:extLst>
          </p:cNvPr>
          <p:cNvSpPr>
            <a:spLocks noGrp="1"/>
          </p:cNvSpPr>
          <p:nvPr>
            <p:ph type="title"/>
          </p:nvPr>
        </p:nvSpPr>
        <p:spPr/>
        <p:txBody>
          <a:bodyPr/>
          <a:lstStyle/>
          <a:p>
            <a:r>
              <a:rPr lang="en-US" altLang="en-US"/>
              <a:t>What is a Listed Waste?</a:t>
            </a:r>
            <a:endParaRPr lang="en-US"/>
          </a:p>
        </p:txBody>
      </p:sp>
      <p:pic>
        <p:nvPicPr>
          <p:cNvPr id="5" name="Picture 4">
            <a:extLst>
              <a:ext uri="{FF2B5EF4-FFF2-40B4-BE49-F238E27FC236}">
                <a16:creationId xmlns:a16="http://schemas.microsoft.com/office/drawing/2014/main" id="{25063224-AA6C-2EF7-EE3C-FFE6A4306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633" y="2782470"/>
            <a:ext cx="1664950" cy="1664950"/>
          </a:xfrm>
          <a:prstGeom prst="rect">
            <a:avLst/>
          </a:prstGeom>
        </p:spPr>
      </p:pic>
      <p:sp>
        <p:nvSpPr>
          <p:cNvPr id="9" name="TextBox 8">
            <a:extLst>
              <a:ext uri="{FF2B5EF4-FFF2-40B4-BE49-F238E27FC236}">
                <a16:creationId xmlns:a16="http://schemas.microsoft.com/office/drawing/2014/main" id="{6BD8C037-680B-A6CE-B0D5-B4E046E82AD0}"/>
              </a:ext>
            </a:extLst>
          </p:cNvPr>
          <p:cNvSpPr txBox="1"/>
          <p:nvPr/>
        </p:nvSpPr>
        <p:spPr>
          <a:xfrm>
            <a:off x="609600" y="4609257"/>
            <a:ext cx="2095017" cy="480131"/>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en-US" altLang="en-US" sz="2800" b="1" kern="1200"/>
              <a:t>F-listed</a:t>
            </a:r>
            <a:endParaRPr lang="en-US" sz="2400" kern="1200"/>
          </a:p>
        </p:txBody>
      </p:sp>
      <p:pic>
        <p:nvPicPr>
          <p:cNvPr id="14" name="Picture 13">
            <a:extLst>
              <a:ext uri="{FF2B5EF4-FFF2-40B4-BE49-F238E27FC236}">
                <a16:creationId xmlns:a16="http://schemas.microsoft.com/office/drawing/2014/main" id="{9A162F04-15CC-C59A-9823-95CE3DD6E9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90717" y="2782470"/>
            <a:ext cx="1651304" cy="1664950"/>
          </a:xfrm>
          <a:prstGeom prst="rect">
            <a:avLst/>
          </a:prstGeom>
        </p:spPr>
      </p:pic>
      <p:pic>
        <p:nvPicPr>
          <p:cNvPr id="17" name="Picture 16" descr="Oil Barrel outline">
            <a:extLst>
              <a:ext uri="{FF2B5EF4-FFF2-40B4-BE49-F238E27FC236}">
                <a16:creationId xmlns:a16="http://schemas.microsoft.com/office/drawing/2014/main" id="{9A0800D9-224D-7264-C08D-0905A4DF2E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743155" y="2782470"/>
            <a:ext cx="1664950" cy="1664950"/>
          </a:xfrm>
          <a:prstGeom prst="rect">
            <a:avLst/>
          </a:prstGeom>
        </p:spPr>
      </p:pic>
      <p:pic>
        <p:nvPicPr>
          <p:cNvPr id="20" name="Picture 19">
            <a:extLst>
              <a:ext uri="{FF2B5EF4-FFF2-40B4-BE49-F238E27FC236}">
                <a16:creationId xmlns:a16="http://schemas.microsoft.com/office/drawing/2014/main" id="{C354DD2D-6644-5EB5-E383-07271A34200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702416" y="2782470"/>
            <a:ext cx="1664950" cy="1664950"/>
          </a:xfrm>
          <a:prstGeom prst="rect">
            <a:avLst/>
          </a:prstGeom>
        </p:spPr>
      </p:pic>
      <p:sp>
        <p:nvSpPr>
          <p:cNvPr id="21" name="TextBox 20">
            <a:extLst>
              <a:ext uri="{FF2B5EF4-FFF2-40B4-BE49-F238E27FC236}">
                <a16:creationId xmlns:a16="http://schemas.microsoft.com/office/drawing/2014/main" id="{1ECA9064-ABB9-DF77-3603-E63C48F663EC}"/>
              </a:ext>
            </a:extLst>
          </p:cNvPr>
          <p:cNvSpPr txBox="1"/>
          <p:nvPr/>
        </p:nvSpPr>
        <p:spPr>
          <a:xfrm>
            <a:off x="3568861" y="4609257"/>
            <a:ext cx="2095017" cy="480131"/>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en-US" altLang="en-US" sz="2800" b="1" kern="1200"/>
              <a:t>K-listed</a:t>
            </a:r>
            <a:endParaRPr lang="en-US" sz="2400" kern="1200"/>
          </a:p>
        </p:txBody>
      </p:sp>
      <p:sp>
        <p:nvSpPr>
          <p:cNvPr id="22" name="TextBox 21">
            <a:extLst>
              <a:ext uri="{FF2B5EF4-FFF2-40B4-BE49-F238E27FC236}">
                <a16:creationId xmlns:a16="http://schemas.microsoft.com/office/drawing/2014/main" id="{3A07CAFD-906E-33C7-3B9B-EDAF19FDFE23}"/>
              </a:ext>
            </a:extLst>
          </p:cNvPr>
          <p:cNvSpPr txBox="1"/>
          <p:nvPr/>
        </p:nvSpPr>
        <p:spPr>
          <a:xfrm>
            <a:off x="6528122" y="4609257"/>
            <a:ext cx="2095017" cy="480131"/>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en-US" altLang="en-US" sz="2800" b="1" kern="1200"/>
              <a:t>U-listed</a:t>
            </a:r>
            <a:endParaRPr lang="en-US" sz="2400" kern="1200"/>
          </a:p>
        </p:txBody>
      </p:sp>
      <p:sp>
        <p:nvSpPr>
          <p:cNvPr id="23" name="TextBox 22">
            <a:extLst>
              <a:ext uri="{FF2B5EF4-FFF2-40B4-BE49-F238E27FC236}">
                <a16:creationId xmlns:a16="http://schemas.microsoft.com/office/drawing/2014/main" id="{1B69F198-A6EB-5A52-C91A-8B479D1FA3E2}"/>
              </a:ext>
            </a:extLst>
          </p:cNvPr>
          <p:cNvSpPr txBox="1"/>
          <p:nvPr/>
        </p:nvSpPr>
        <p:spPr>
          <a:xfrm>
            <a:off x="9487382" y="4609257"/>
            <a:ext cx="2095017" cy="480131"/>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en-US" altLang="en-US" sz="2800" b="1"/>
              <a:t>P</a:t>
            </a:r>
            <a:r>
              <a:rPr lang="en-US" altLang="en-US" sz="2800" b="1" kern="1200"/>
              <a:t>-listed</a:t>
            </a:r>
            <a:endParaRPr lang="en-US" sz="2400" kern="1200"/>
          </a:p>
        </p:txBody>
      </p:sp>
      <p:sp>
        <p:nvSpPr>
          <p:cNvPr id="25" name="Rectangle 24">
            <a:extLst>
              <a:ext uri="{FF2B5EF4-FFF2-40B4-BE49-F238E27FC236}">
                <a16:creationId xmlns:a16="http://schemas.microsoft.com/office/drawing/2014/main" id="{D97FC053-C4D9-E7C1-23F4-D9FF99863F31}"/>
              </a:ext>
            </a:extLst>
          </p:cNvPr>
          <p:cNvSpPr/>
          <p:nvPr/>
        </p:nvSpPr>
        <p:spPr>
          <a:xfrm>
            <a:off x="598025" y="5797950"/>
            <a:ext cx="10951866" cy="523220"/>
          </a:xfrm>
          <a:prstGeom prst="rect">
            <a:avLst/>
          </a:prstGeom>
        </p:spPr>
        <p:txBody>
          <a:bodyPr wrap="square">
            <a:spAutoFit/>
          </a:bodyPr>
          <a:lstStyle/>
          <a:p>
            <a:pPr algn="ctr">
              <a:spcBef>
                <a:spcPct val="0"/>
              </a:spcBef>
              <a:buFontTx/>
              <a:buNone/>
            </a:pPr>
            <a:r>
              <a:rPr lang="en-US" altLang="en-US" sz="2800" b="1">
                <a:solidFill>
                  <a:schemeClr val="accent4"/>
                </a:solidFill>
              </a:rPr>
              <a:t>Waste containing listed waste is a listed waste!         </a:t>
            </a:r>
          </a:p>
        </p:txBody>
      </p:sp>
      <p:sp>
        <p:nvSpPr>
          <p:cNvPr id="31" name="TextBox 30">
            <a:extLst>
              <a:ext uri="{FF2B5EF4-FFF2-40B4-BE49-F238E27FC236}">
                <a16:creationId xmlns:a16="http://schemas.microsoft.com/office/drawing/2014/main" id="{013AB7F4-E66B-FF09-C8F9-DB247F8F6DA7}"/>
              </a:ext>
            </a:extLst>
          </p:cNvPr>
          <p:cNvSpPr txBox="1"/>
          <p:nvPr/>
        </p:nvSpPr>
        <p:spPr>
          <a:xfrm>
            <a:off x="2284791" y="7946206"/>
            <a:ext cx="6935195" cy="3046988"/>
          </a:xfrm>
          <a:prstGeom prst="rect">
            <a:avLst/>
          </a:prstGeom>
          <a:noFill/>
        </p:spPr>
        <p:txBody>
          <a:bodyPr wrap="square">
            <a:spAutoFit/>
          </a:bodyPr>
          <a:lstStyle/>
          <a:p>
            <a:pPr marL="342900" lvl="0" indent="-342900">
              <a:buFont typeface="Arial" panose="020B0604020202020204" pitchFamily="34" charset="0"/>
              <a:buChar char="•"/>
            </a:pPr>
            <a:r>
              <a:rPr lang="en-US" altLang="en-US" sz="2400"/>
              <a:t>Most common F waste codes are F001 - F005 solvents</a:t>
            </a:r>
            <a:endParaRPr lang="en-US" sz="2400"/>
          </a:p>
          <a:p>
            <a:pPr marL="342900" lvl="0" indent="-342900">
              <a:buFont typeface="Arial" panose="020B0604020202020204" pitchFamily="34" charset="0"/>
              <a:buChar char="•"/>
            </a:pPr>
            <a:r>
              <a:rPr lang="en-US" altLang="en-US" sz="2400"/>
              <a:t>Spent from use as solvent</a:t>
            </a:r>
            <a:endParaRPr lang="en-US" sz="2400"/>
          </a:p>
          <a:p>
            <a:pPr marL="342900" lvl="0" indent="-342900">
              <a:buFont typeface="Arial" panose="020B0604020202020204" pitchFamily="34" charset="0"/>
              <a:buChar char="•"/>
            </a:pPr>
            <a:r>
              <a:rPr lang="en-US" altLang="en-US" sz="2400"/>
              <a:t>10% or greater total before-use concentration </a:t>
            </a:r>
          </a:p>
          <a:p>
            <a:pPr marL="342900" lvl="0" indent="-342900">
              <a:buFont typeface="Arial" panose="020B0604020202020204" pitchFamily="34" charset="0"/>
              <a:buChar char="•"/>
            </a:pPr>
            <a:r>
              <a:rPr lang="en-US" altLang="en-US" sz="2400" b="1"/>
              <a:t>F001 and F002 </a:t>
            </a:r>
            <a:r>
              <a:rPr lang="en-US" altLang="en-US" sz="2400"/>
              <a:t>contain specific chlorinated solvents</a:t>
            </a:r>
          </a:p>
          <a:p>
            <a:pPr marL="342900" lvl="0" indent="-342900">
              <a:buFont typeface="Arial" panose="020B0604020202020204" pitchFamily="34" charset="0"/>
              <a:buChar char="•"/>
            </a:pPr>
            <a:r>
              <a:rPr lang="en-US" altLang="en-US" sz="2400" b="1"/>
              <a:t>F003</a:t>
            </a:r>
            <a:r>
              <a:rPr lang="en-US" altLang="en-US" sz="2400"/>
              <a:t> contains specific ignitable solvents</a:t>
            </a:r>
          </a:p>
          <a:p>
            <a:pPr marL="342900" lvl="0" indent="-342900">
              <a:buFont typeface="Arial" panose="020B0604020202020204" pitchFamily="34" charset="0"/>
              <a:buChar char="•"/>
            </a:pPr>
            <a:r>
              <a:rPr lang="en-US" altLang="en-US" sz="2400" b="1"/>
              <a:t>F005</a:t>
            </a:r>
            <a:r>
              <a:rPr lang="en-US" altLang="en-US" sz="2400"/>
              <a:t> contains specific toxic solvents</a:t>
            </a:r>
          </a:p>
        </p:txBody>
      </p:sp>
    </p:spTree>
    <p:extLst>
      <p:ext uri="{BB962C8B-B14F-4D97-AF65-F5344CB8AC3E}">
        <p14:creationId xmlns:p14="http://schemas.microsoft.com/office/powerpoint/2010/main" val="3235384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DADD03F4-59B9-245D-6CAA-3F1ABB981693}"/>
              </a:ext>
            </a:extLst>
          </p:cNvPr>
          <p:cNvSpPr/>
          <p:nvPr/>
        </p:nvSpPr>
        <p:spPr>
          <a:xfrm>
            <a:off x="8555370" y="297371"/>
            <a:ext cx="718818" cy="718818"/>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ACC63B8-AAF1-4022-62C6-8737441EDDE5}"/>
              </a:ext>
            </a:extLst>
          </p:cNvPr>
          <p:cNvSpPr/>
          <p:nvPr/>
        </p:nvSpPr>
        <p:spPr>
          <a:xfrm>
            <a:off x="10415310" y="269406"/>
            <a:ext cx="718818" cy="718818"/>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EAD0D71-FE46-0074-3B4F-4B2D783A0851}"/>
              </a:ext>
            </a:extLst>
          </p:cNvPr>
          <p:cNvSpPr/>
          <p:nvPr/>
        </p:nvSpPr>
        <p:spPr>
          <a:xfrm>
            <a:off x="-1851949" y="386075"/>
            <a:ext cx="4966529" cy="4966529"/>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5063224-AA6C-2EF7-EE3C-FFE6A4306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20" y="1404017"/>
            <a:ext cx="2942024" cy="2942024"/>
          </a:xfrm>
          <a:prstGeom prst="rect">
            <a:avLst/>
          </a:prstGeom>
        </p:spPr>
      </p:pic>
      <p:sp>
        <p:nvSpPr>
          <p:cNvPr id="9" name="TextBox 8">
            <a:extLst>
              <a:ext uri="{FF2B5EF4-FFF2-40B4-BE49-F238E27FC236}">
                <a16:creationId xmlns:a16="http://schemas.microsoft.com/office/drawing/2014/main" id="{6BD8C037-680B-A6CE-B0D5-B4E046E82AD0}"/>
              </a:ext>
            </a:extLst>
          </p:cNvPr>
          <p:cNvSpPr txBox="1"/>
          <p:nvPr/>
        </p:nvSpPr>
        <p:spPr>
          <a:xfrm>
            <a:off x="2924536" y="1464736"/>
            <a:ext cx="2942024" cy="701731"/>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en-US" altLang="en-US" sz="4400" b="1" kern="1200"/>
              <a:t>F-listed</a:t>
            </a:r>
            <a:endParaRPr lang="en-US" sz="4400" kern="1200"/>
          </a:p>
        </p:txBody>
      </p:sp>
      <p:pic>
        <p:nvPicPr>
          <p:cNvPr id="14" name="Picture 13">
            <a:extLst>
              <a:ext uri="{FF2B5EF4-FFF2-40B4-BE49-F238E27FC236}">
                <a16:creationId xmlns:a16="http://schemas.microsoft.com/office/drawing/2014/main" id="{9A162F04-15CC-C59A-9823-95CE3DD6E9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14786" y="419119"/>
            <a:ext cx="457200" cy="460978"/>
          </a:xfrm>
          <a:prstGeom prst="rect">
            <a:avLst/>
          </a:prstGeom>
        </p:spPr>
      </p:pic>
      <p:sp>
        <p:nvSpPr>
          <p:cNvPr id="28" name="Oval 27">
            <a:extLst>
              <a:ext uri="{FF2B5EF4-FFF2-40B4-BE49-F238E27FC236}">
                <a16:creationId xmlns:a16="http://schemas.microsoft.com/office/drawing/2014/main" id="{61DD4BF3-D6A1-DA62-74F9-B567DECDED49}"/>
              </a:ext>
            </a:extLst>
          </p:cNvPr>
          <p:cNvSpPr/>
          <p:nvPr/>
        </p:nvSpPr>
        <p:spPr>
          <a:xfrm>
            <a:off x="9499858" y="269406"/>
            <a:ext cx="718818" cy="718818"/>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Oil Barrel outline">
            <a:extLst>
              <a:ext uri="{FF2B5EF4-FFF2-40B4-BE49-F238E27FC236}">
                <a16:creationId xmlns:a16="http://schemas.microsoft.com/office/drawing/2014/main" id="{9A0800D9-224D-7264-C08D-0905A4DF2E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629712" y="419119"/>
            <a:ext cx="457200" cy="457200"/>
          </a:xfrm>
          <a:prstGeom prst="rect">
            <a:avLst/>
          </a:prstGeom>
        </p:spPr>
      </p:pic>
      <p:pic>
        <p:nvPicPr>
          <p:cNvPr id="20" name="Picture 19">
            <a:extLst>
              <a:ext uri="{FF2B5EF4-FFF2-40B4-BE49-F238E27FC236}">
                <a16:creationId xmlns:a16="http://schemas.microsoft.com/office/drawing/2014/main" id="{C354DD2D-6644-5EB5-E383-07271A34200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552255" y="391154"/>
            <a:ext cx="457200" cy="457200"/>
          </a:xfrm>
          <a:prstGeom prst="rect">
            <a:avLst/>
          </a:prstGeom>
        </p:spPr>
      </p:pic>
      <p:sp>
        <p:nvSpPr>
          <p:cNvPr id="21" name="TextBox 20">
            <a:extLst>
              <a:ext uri="{FF2B5EF4-FFF2-40B4-BE49-F238E27FC236}">
                <a16:creationId xmlns:a16="http://schemas.microsoft.com/office/drawing/2014/main" id="{1ECA9064-ABB9-DF77-3603-E63C48F663EC}"/>
              </a:ext>
            </a:extLst>
          </p:cNvPr>
          <p:cNvSpPr txBox="1"/>
          <p:nvPr/>
        </p:nvSpPr>
        <p:spPr>
          <a:xfrm>
            <a:off x="7867270" y="1067238"/>
            <a:ext cx="2095017" cy="313932"/>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en-US" altLang="en-US" sz="1600" b="1" kern="1200"/>
              <a:t>K-listed</a:t>
            </a:r>
            <a:endParaRPr lang="en-US" sz="1600" kern="1200"/>
          </a:p>
        </p:txBody>
      </p:sp>
      <p:sp>
        <p:nvSpPr>
          <p:cNvPr id="22" name="TextBox 21">
            <a:extLst>
              <a:ext uri="{FF2B5EF4-FFF2-40B4-BE49-F238E27FC236}">
                <a16:creationId xmlns:a16="http://schemas.microsoft.com/office/drawing/2014/main" id="{3A07CAFD-906E-33C7-3B9B-EDAF19FDFE23}"/>
              </a:ext>
            </a:extLst>
          </p:cNvPr>
          <p:cNvSpPr txBox="1"/>
          <p:nvPr/>
        </p:nvSpPr>
        <p:spPr>
          <a:xfrm>
            <a:off x="8810803" y="1067238"/>
            <a:ext cx="2095017" cy="313932"/>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en-US" altLang="en-US" sz="1600" b="1" kern="1200"/>
              <a:t>U-listed</a:t>
            </a:r>
            <a:endParaRPr lang="en-US" sz="1600" kern="1200"/>
          </a:p>
        </p:txBody>
      </p:sp>
      <p:sp>
        <p:nvSpPr>
          <p:cNvPr id="23" name="TextBox 22">
            <a:extLst>
              <a:ext uri="{FF2B5EF4-FFF2-40B4-BE49-F238E27FC236}">
                <a16:creationId xmlns:a16="http://schemas.microsoft.com/office/drawing/2014/main" id="{1B69F198-A6EB-5A52-C91A-8B479D1FA3E2}"/>
              </a:ext>
            </a:extLst>
          </p:cNvPr>
          <p:cNvSpPr txBox="1"/>
          <p:nvPr/>
        </p:nvSpPr>
        <p:spPr>
          <a:xfrm>
            <a:off x="9727210" y="1067238"/>
            <a:ext cx="2095017" cy="313932"/>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en-US" altLang="en-US" sz="1600" b="1"/>
              <a:t>P</a:t>
            </a:r>
            <a:r>
              <a:rPr lang="en-US" altLang="en-US" sz="1600" b="1" kern="1200"/>
              <a:t>-listed</a:t>
            </a:r>
            <a:endParaRPr lang="en-US" sz="1600" kern="1200"/>
          </a:p>
        </p:txBody>
      </p:sp>
      <p:sp>
        <p:nvSpPr>
          <p:cNvPr id="31" name="TextBox 30">
            <a:extLst>
              <a:ext uri="{FF2B5EF4-FFF2-40B4-BE49-F238E27FC236}">
                <a16:creationId xmlns:a16="http://schemas.microsoft.com/office/drawing/2014/main" id="{013AB7F4-E66B-FF09-C8F9-DB247F8F6DA7}"/>
              </a:ext>
            </a:extLst>
          </p:cNvPr>
          <p:cNvSpPr txBox="1"/>
          <p:nvPr/>
        </p:nvSpPr>
        <p:spPr>
          <a:xfrm>
            <a:off x="3114580" y="2094850"/>
            <a:ext cx="6935195" cy="3046988"/>
          </a:xfrm>
          <a:prstGeom prst="rect">
            <a:avLst/>
          </a:prstGeom>
          <a:noFill/>
        </p:spPr>
        <p:txBody>
          <a:bodyPr wrap="square">
            <a:spAutoFit/>
          </a:bodyPr>
          <a:lstStyle/>
          <a:p>
            <a:pPr marL="342900" lvl="0" indent="-342900">
              <a:buFont typeface="Arial" panose="020B0604020202020204" pitchFamily="34" charset="0"/>
              <a:buChar char="•"/>
            </a:pPr>
            <a:r>
              <a:rPr lang="en-US" altLang="en-US" sz="2400"/>
              <a:t>Most common F waste codes are F001 - F005 solvents</a:t>
            </a:r>
            <a:endParaRPr lang="en-US" sz="2400"/>
          </a:p>
          <a:p>
            <a:pPr marL="342900" lvl="0" indent="-342900">
              <a:buFont typeface="Arial" panose="020B0604020202020204" pitchFamily="34" charset="0"/>
              <a:buChar char="•"/>
            </a:pPr>
            <a:r>
              <a:rPr lang="en-US" altLang="en-US" sz="2400"/>
              <a:t>Spent from use as solvent</a:t>
            </a:r>
            <a:endParaRPr lang="en-US" sz="2400"/>
          </a:p>
          <a:p>
            <a:pPr marL="342900" lvl="0" indent="-342900">
              <a:buFont typeface="Arial" panose="020B0604020202020204" pitchFamily="34" charset="0"/>
              <a:buChar char="•"/>
            </a:pPr>
            <a:r>
              <a:rPr lang="en-US" altLang="en-US" sz="2400"/>
              <a:t>10% or greater total before-use concentration </a:t>
            </a:r>
          </a:p>
          <a:p>
            <a:pPr marL="342900" lvl="0" indent="-342900">
              <a:buFont typeface="Arial" panose="020B0604020202020204" pitchFamily="34" charset="0"/>
              <a:buChar char="•"/>
            </a:pPr>
            <a:r>
              <a:rPr lang="en-US" altLang="en-US" sz="2400" b="1"/>
              <a:t>F001 and F002 </a:t>
            </a:r>
            <a:r>
              <a:rPr lang="en-US" altLang="en-US" sz="2400"/>
              <a:t>contain specific chlorinated solvents</a:t>
            </a:r>
          </a:p>
          <a:p>
            <a:pPr marL="342900" lvl="0" indent="-342900">
              <a:buFont typeface="Arial" panose="020B0604020202020204" pitchFamily="34" charset="0"/>
              <a:buChar char="•"/>
            </a:pPr>
            <a:r>
              <a:rPr lang="en-US" altLang="en-US" sz="2400" b="1"/>
              <a:t>F003</a:t>
            </a:r>
            <a:r>
              <a:rPr lang="en-US" altLang="en-US" sz="2400"/>
              <a:t> contains specific ignitable solvents</a:t>
            </a:r>
          </a:p>
          <a:p>
            <a:pPr marL="342900" lvl="0" indent="-342900">
              <a:buFont typeface="Arial" panose="020B0604020202020204" pitchFamily="34" charset="0"/>
              <a:buChar char="•"/>
            </a:pPr>
            <a:r>
              <a:rPr lang="en-US" altLang="en-US" sz="2400" b="1"/>
              <a:t>F005</a:t>
            </a:r>
            <a:r>
              <a:rPr lang="en-US" altLang="en-US" sz="2400"/>
              <a:t> contains specific toxic solvents</a:t>
            </a:r>
          </a:p>
        </p:txBody>
      </p:sp>
      <p:sp>
        <p:nvSpPr>
          <p:cNvPr id="4" name="Content Placeholder 2">
            <a:extLst>
              <a:ext uri="{FF2B5EF4-FFF2-40B4-BE49-F238E27FC236}">
                <a16:creationId xmlns:a16="http://schemas.microsoft.com/office/drawing/2014/main" id="{78B75CCA-0ABD-7EB6-E2A9-E50492EA690F}"/>
              </a:ext>
            </a:extLst>
          </p:cNvPr>
          <p:cNvSpPr txBox="1">
            <a:spLocks/>
          </p:cNvSpPr>
          <p:nvPr/>
        </p:nvSpPr>
        <p:spPr>
          <a:xfrm>
            <a:off x="1822990" y="9497985"/>
            <a:ext cx="8068827" cy="381000"/>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8150" indent="-319088" algn="ctr">
              <a:spcBef>
                <a:spcPct val="0"/>
              </a:spcBef>
              <a:buFont typeface="Arial" pitchFamily="34" charset="0"/>
              <a:buNone/>
            </a:pPr>
            <a:r>
              <a:rPr lang="en-US" altLang="en-US"/>
              <a:t>	    		    		    	</a:t>
            </a:r>
            <a:endParaRPr lang="en-US" altLang="en-US" u="sng"/>
          </a:p>
          <a:p>
            <a:pPr marL="438150" indent="-319088" algn="ctr">
              <a:spcBef>
                <a:spcPct val="0"/>
              </a:spcBef>
              <a:buFont typeface="Arial" pitchFamily="34" charset="0"/>
              <a:buNone/>
            </a:pPr>
            <a:r>
              <a:rPr lang="en-US" altLang="en-US" sz="11200" b="1"/>
              <a:t>This</a:t>
            </a:r>
            <a:r>
              <a:rPr lang="en-US" altLang="en-US" sz="11200"/>
              <a:t> </a:t>
            </a:r>
            <a:r>
              <a:rPr lang="en-US" altLang="en-US" sz="11200" b="1"/>
              <a:t>spent solvent carries the waste codes F001, F002 &amp; F005 listed</a:t>
            </a:r>
          </a:p>
          <a:p>
            <a:pPr marL="438150" indent="-319088" algn="ctr">
              <a:spcBef>
                <a:spcPct val="0"/>
              </a:spcBef>
              <a:buFont typeface="Arial" pitchFamily="34" charset="0"/>
              <a:buNone/>
            </a:pPr>
            <a:endParaRPr lang="en-US" altLang="en-US" b="1"/>
          </a:p>
          <a:p>
            <a:pPr marL="438150" indent="-319088" algn="ctr">
              <a:spcBef>
                <a:spcPct val="0"/>
              </a:spcBef>
              <a:buFont typeface="Arial" pitchFamily="34" charset="0"/>
              <a:buNone/>
            </a:pPr>
            <a:endParaRPr lang="en-US" altLang="en-US"/>
          </a:p>
        </p:txBody>
      </p:sp>
      <p:sp>
        <p:nvSpPr>
          <p:cNvPr id="6" name="Rectangle 5">
            <a:extLst>
              <a:ext uri="{FF2B5EF4-FFF2-40B4-BE49-F238E27FC236}">
                <a16:creationId xmlns:a16="http://schemas.microsoft.com/office/drawing/2014/main" id="{D1712135-F887-195B-6DFA-5320C2761C2B}"/>
              </a:ext>
            </a:extLst>
          </p:cNvPr>
          <p:cNvSpPr/>
          <p:nvPr/>
        </p:nvSpPr>
        <p:spPr>
          <a:xfrm>
            <a:off x="3419004" y="7234134"/>
            <a:ext cx="4821769" cy="523220"/>
          </a:xfrm>
          <a:prstGeom prst="rect">
            <a:avLst/>
          </a:prstGeom>
        </p:spPr>
        <p:txBody>
          <a:bodyPr wrap="none">
            <a:spAutoFit/>
          </a:bodyPr>
          <a:lstStyle/>
          <a:p>
            <a:pPr marL="438150" indent="-319088">
              <a:spcBef>
                <a:spcPct val="0"/>
              </a:spcBef>
              <a:buNone/>
            </a:pPr>
            <a:r>
              <a:rPr lang="en-US" altLang="en-US" sz="2800"/>
              <a:t>5% carbon tetrachloride (F001)</a:t>
            </a:r>
          </a:p>
        </p:txBody>
      </p:sp>
      <p:sp>
        <p:nvSpPr>
          <p:cNvPr id="7" name="Rectangle 6">
            <a:extLst>
              <a:ext uri="{FF2B5EF4-FFF2-40B4-BE49-F238E27FC236}">
                <a16:creationId xmlns:a16="http://schemas.microsoft.com/office/drawing/2014/main" id="{B54B0AAC-0847-C1AD-379D-E4D1AFB91788}"/>
              </a:ext>
            </a:extLst>
          </p:cNvPr>
          <p:cNvSpPr/>
          <p:nvPr/>
        </p:nvSpPr>
        <p:spPr>
          <a:xfrm>
            <a:off x="3419004" y="7625486"/>
            <a:ext cx="4660956" cy="523220"/>
          </a:xfrm>
          <a:prstGeom prst="rect">
            <a:avLst/>
          </a:prstGeom>
        </p:spPr>
        <p:txBody>
          <a:bodyPr wrap="none">
            <a:spAutoFit/>
          </a:bodyPr>
          <a:lstStyle/>
          <a:p>
            <a:pPr marL="438150" indent="-319088">
              <a:spcBef>
                <a:spcPct val="0"/>
              </a:spcBef>
              <a:buNone/>
            </a:pPr>
            <a:r>
              <a:rPr lang="en-US" altLang="en-US" sz="2800"/>
              <a:t>2% methylene chloride (F002)</a:t>
            </a:r>
          </a:p>
        </p:txBody>
      </p:sp>
      <p:sp>
        <p:nvSpPr>
          <p:cNvPr id="8" name="Rectangle 7">
            <a:extLst>
              <a:ext uri="{FF2B5EF4-FFF2-40B4-BE49-F238E27FC236}">
                <a16:creationId xmlns:a16="http://schemas.microsoft.com/office/drawing/2014/main" id="{FE720C3E-ABEC-92A9-FC3B-9A8F0AB4BB85}"/>
              </a:ext>
            </a:extLst>
          </p:cNvPr>
          <p:cNvSpPr/>
          <p:nvPr/>
        </p:nvSpPr>
        <p:spPr>
          <a:xfrm>
            <a:off x="3419004" y="8008667"/>
            <a:ext cx="2960426" cy="523220"/>
          </a:xfrm>
          <a:prstGeom prst="rect">
            <a:avLst/>
          </a:prstGeom>
        </p:spPr>
        <p:txBody>
          <a:bodyPr wrap="none">
            <a:spAutoFit/>
          </a:bodyPr>
          <a:lstStyle/>
          <a:p>
            <a:pPr marL="438150" indent="-319088">
              <a:spcBef>
                <a:spcPct val="0"/>
              </a:spcBef>
              <a:buNone/>
            </a:pPr>
            <a:r>
              <a:rPr lang="en-US" altLang="en-US" sz="2800"/>
              <a:t>5% toluene (F005)</a:t>
            </a:r>
          </a:p>
        </p:txBody>
      </p:sp>
      <p:sp>
        <p:nvSpPr>
          <p:cNvPr id="10" name="Rectangle 9">
            <a:extLst>
              <a:ext uri="{FF2B5EF4-FFF2-40B4-BE49-F238E27FC236}">
                <a16:creationId xmlns:a16="http://schemas.microsoft.com/office/drawing/2014/main" id="{A49213D2-0AF3-FC3F-893D-7770E27194D8}"/>
              </a:ext>
            </a:extLst>
          </p:cNvPr>
          <p:cNvSpPr/>
          <p:nvPr/>
        </p:nvSpPr>
        <p:spPr>
          <a:xfrm>
            <a:off x="2974708" y="8346099"/>
            <a:ext cx="2249590" cy="523220"/>
          </a:xfrm>
          <a:prstGeom prst="rect">
            <a:avLst/>
          </a:prstGeom>
        </p:spPr>
        <p:txBody>
          <a:bodyPr wrap="none">
            <a:spAutoFit/>
          </a:bodyPr>
          <a:lstStyle/>
          <a:p>
            <a:r>
              <a:rPr lang="en-US" altLang="en-US" sz="2800"/>
              <a:t>+  85% others </a:t>
            </a:r>
            <a:endParaRPr lang="en-US" sz="2800"/>
          </a:p>
        </p:txBody>
      </p:sp>
      <p:sp>
        <p:nvSpPr>
          <p:cNvPr id="11" name="Rectangle 10">
            <a:extLst>
              <a:ext uri="{FF2B5EF4-FFF2-40B4-BE49-F238E27FC236}">
                <a16:creationId xmlns:a16="http://schemas.microsoft.com/office/drawing/2014/main" id="{B947F27B-9D10-BFC3-07EB-164F25F9DFF6}"/>
              </a:ext>
            </a:extLst>
          </p:cNvPr>
          <p:cNvSpPr/>
          <p:nvPr/>
        </p:nvSpPr>
        <p:spPr>
          <a:xfrm>
            <a:off x="3114204" y="8755682"/>
            <a:ext cx="5649688" cy="523220"/>
          </a:xfrm>
          <a:prstGeom prst="rect">
            <a:avLst/>
          </a:prstGeom>
        </p:spPr>
        <p:txBody>
          <a:bodyPr wrap="none">
            <a:spAutoFit/>
          </a:bodyPr>
          <a:lstStyle/>
          <a:p>
            <a:pPr marL="438150" indent="-319088">
              <a:spcBef>
                <a:spcPct val="0"/>
              </a:spcBef>
              <a:buNone/>
            </a:pPr>
            <a:r>
              <a:rPr lang="en-US" altLang="en-US" sz="2800"/>
              <a:t>12% total listed solvent constituents </a:t>
            </a:r>
          </a:p>
        </p:txBody>
      </p:sp>
      <p:cxnSp>
        <p:nvCxnSpPr>
          <p:cNvPr id="12" name="Straight Connector 11">
            <a:extLst>
              <a:ext uri="{FF2B5EF4-FFF2-40B4-BE49-F238E27FC236}">
                <a16:creationId xmlns:a16="http://schemas.microsoft.com/office/drawing/2014/main" id="{F7B9F96B-2E21-1E2E-C9D5-F83138F87545}"/>
              </a:ext>
            </a:extLst>
          </p:cNvPr>
          <p:cNvCxnSpPr/>
          <p:nvPr/>
        </p:nvCxnSpPr>
        <p:spPr>
          <a:xfrm>
            <a:off x="3355708" y="8821702"/>
            <a:ext cx="519450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699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 Oval 26">
            <a:extLst>
              <a:ext uri="{FF2B5EF4-FFF2-40B4-BE49-F238E27FC236}">
                <a16:creationId xmlns:a16="http://schemas.microsoft.com/office/drawing/2014/main" id="{DADD03F4-59B9-245D-6CAA-3F1ABB981693}"/>
              </a:ext>
            </a:extLst>
          </p:cNvPr>
          <p:cNvSpPr/>
          <p:nvPr/>
        </p:nvSpPr>
        <p:spPr>
          <a:xfrm>
            <a:off x="-1810895" y="746973"/>
            <a:ext cx="4965192" cy="4965192"/>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ACC63B8-AAF1-4022-62C6-8737441EDDE5}"/>
              </a:ext>
            </a:extLst>
          </p:cNvPr>
          <p:cNvSpPr/>
          <p:nvPr/>
        </p:nvSpPr>
        <p:spPr>
          <a:xfrm>
            <a:off x="10415310" y="269406"/>
            <a:ext cx="718818" cy="718818"/>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A162F04-15CC-C59A-9823-95CE3DD6E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51" y="1524714"/>
            <a:ext cx="2920237" cy="2944368"/>
          </a:xfrm>
          <a:prstGeom prst="rect">
            <a:avLst/>
          </a:prstGeom>
        </p:spPr>
      </p:pic>
      <p:sp>
        <p:nvSpPr>
          <p:cNvPr id="28" name="Oval 27">
            <a:extLst>
              <a:ext uri="{FF2B5EF4-FFF2-40B4-BE49-F238E27FC236}">
                <a16:creationId xmlns:a16="http://schemas.microsoft.com/office/drawing/2014/main" id="{61DD4BF3-D6A1-DA62-74F9-B567DECDED49}"/>
              </a:ext>
            </a:extLst>
          </p:cNvPr>
          <p:cNvSpPr/>
          <p:nvPr/>
        </p:nvSpPr>
        <p:spPr>
          <a:xfrm>
            <a:off x="9499858" y="269406"/>
            <a:ext cx="718818" cy="718818"/>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Oil Barrel outline">
            <a:extLst>
              <a:ext uri="{FF2B5EF4-FFF2-40B4-BE49-F238E27FC236}">
                <a16:creationId xmlns:a16="http://schemas.microsoft.com/office/drawing/2014/main" id="{9A0800D9-224D-7264-C08D-0905A4DF2E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629712" y="419119"/>
            <a:ext cx="457200" cy="457200"/>
          </a:xfrm>
          <a:prstGeom prst="rect">
            <a:avLst/>
          </a:prstGeom>
        </p:spPr>
      </p:pic>
      <p:pic>
        <p:nvPicPr>
          <p:cNvPr id="20" name="Picture 19">
            <a:extLst>
              <a:ext uri="{FF2B5EF4-FFF2-40B4-BE49-F238E27FC236}">
                <a16:creationId xmlns:a16="http://schemas.microsoft.com/office/drawing/2014/main" id="{C354DD2D-6644-5EB5-E383-07271A34200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552255" y="391154"/>
            <a:ext cx="457200" cy="457200"/>
          </a:xfrm>
          <a:prstGeom prst="rect">
            <a:avLst/>
          </a:prstGeom>
        </p:spPr>
      </p:pic>
      <p:sp>
        <p:nvSpPr>
          <p:cNvPr id="21" name="TextBox 20">
            <a:extLst>
              <a:ext uri="{FF2B5EF4-FFF2-40B4-BE49-F238E27FC236}">
                <a16:creationId xmlns:a16="http://schemas.microsoft.com/office/drawing/2014/main" id="{1ECA9064-ABB9-DF77-3603-E63C48F663EC}"/>
              </a:ext>
            </a:extLst>
          </p:cNvPr>
          <p:cNvSpPr txBox="1"/>
          <p:nvPr/>
        </p:nvSpPr>
        <p:spPr>
          <a:xfrm>
            <a:off x="2581268" y="1496030"/>
            <a:ext cx="3083967" cy="701731"/>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en-US" altLang="en-US" sz="4400" b="1" kern="1200"/>
              <a:t>K-listed</a:t>
            </a:r>
            <a:endParaRPr lang="en-US" sz="4400" kern="1200"/>
          </a:p>
        </p:txBody>
      </p:sp>
      <p:sp>
        <p:nvSpPr>
          <p:cNvPr id="22" name="TextBox 21">
            <a:extLst>
              <a:ext uri="{FF2B5EF4-FFF2-40B4-BE49-F238E27FC236}">
                <a16:creationId xmlns:a16="http://schemas.microsoft.com/office/drawing/2014/main" id="{3A07CAFD-906E-33C7-3B9B-EDAF19FDFE23}"/>
              </a:ext>
            </a:extLst>
          </p:cNvPr>
          <p:cNvSpPr txBox="1"/>
          <p:nvPr/>
        </p:nvSpPr>
        <p:spPr>
          <a:xfrm>
            <a:off x="8810803" y="1067238"/>
            <a:ext cx="2095017" cy="313932"/>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en-US" altLang="en-US" sz="1600" b="1" kern="1200"/>
              <a:t>U-listed</a:t>
            </a:r>
            <a:endParaRPr lang="en-US" sz="1600" kern="1200"/>
          </a:p>
        </p:txBody>
      </p:sp>
      <p:sp>
        <p:nvSpPr>
          <p:cNvPr id="23" name="TextBox 22">
            <a:extLst>
              <a:ext uri="{FF2B5EF4-FFF2-40B4-BE49-F238E27FC236}">
                <a16:creationId xmlns:a16="http://schemas.microsoft.com/office/drawing/2014/main" id="{1B69F198-A6EB-5A52-C91A-8B479D1FA3E2}"/>
              </a:ext>
            </a:extLst>
          </p:cNvPr>
          <p:cNvSpPr txBox="1"/>
          <p:nvPr/>
        </p:nvSpPr>
        <p:spPr>
          <a:xfrm>
            <a:off x="9727210" y="1067238"/>
            <a:ext cx="2095017" cy="313932"/>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en-US" altLang="en-US" sz="1600" b="1"/>
              <a:t>P</a:t>
            </a:r>
            <a:r>
              <a:rPr lang="en-US" altLang="en-US" sz="1600" b="1" kern="1200"/>
              <a:t>-listed</a:t>
            </a:r>
            <a:endParaRPr lang="en-US" sz="1600" kern="1200"/>
          </a:p>
        </p:txBody>
      </p:sp>
      <p:sp>
        <p:nvSpPr>
          <p:cNvPr id="2" name="TextBox 1">
            <a:extLst>
              <a:ext uri="{FF2B5EF4-FFF2-40B4-BE49-F238E27FC236}">
                <a16:creationId xmlns:a16="http://schemas.microsoft.com/office/drawing/2014/main" id="{152C337D-53BB-09AA-3656-082BDB8C380F}"/>
              </a:ext>
            </a:extLst>
          </p:cNvPr>
          <p:cNvSpPr txBox="1"/>
          <p:nvPr/>
        </p:nvSpPr>
        <p:spPr>
          <a:xfrm>
            <a:off x="3154297" y="2260073"/>
            <a:ext cx="6935195" cy="1938992"/>
          </a:xfrm>
          <a:prstGeom prst="rect">
            <a:avLst/>
          </a:prstGeom>
          <a:noFill/>
        </p:spPr>
        <p:txBody>
          <a:bodyPr wrap="square">
            <a:spAutoFit/>
          </a:bodyPr>
          <a:lstStyle/>
          <a:p>
            <a:pPr marL="342900" lvl="0" indent="-342900">
              <a:buFont typeface="Arial" panose="020B0604020202020204" pitchFamily="34" charset="0"/>
              <a:buChar char="•"/>
            </a:pPr>
            <a:r>
              <a:rPr lang="en-US" altLang="en-US" sz="2400"/>
              <a:t>Wastes from specific sources – including specific processes and/or process units. </a:t>
            </a:r>
          </a:p>
          <a:p>
            <a:pPr marL="342900" lvl="0" indent="-342900">
              <a:buFont typeface="Arial" panose="020B0604020202020204" pitchFamily="34" charset="0"/>
              <a:buChar char="•"/>
            </a:pPr>
            <a:r>
              <a:rPr lang="en-US" altLang="en-US" sz="2400"/>
              <a:t>K-listed hazardous waste fit within one of 13 K-list industries.</a:t>
            </a:r>
          </a:p>
          <a:p>
            <a:pPr marL="342900" lvl="0" indent="-342900">
              <a:buFont typeface="Arial" panose="020B0604020202020204" pitchFamily="34" charset="0"/>
              <a:buChar char="•"/>
            </a:pPr>
            <a:r>
              <a:rPr lang="en-US" altLang="en-US" sz="2400"/>
              <a:t>Identified in 40 CFR 261.32.</a:t>
            </a:r>
          </a:p>
        </p:txBody>
      </p:sp>
      <p:sp>
        <p:nvSpPr>
          <p:cNvPr id="3" name="TextBox 2">
            <a:extLst>
              <a:ext uri="{FF2B5EF4-FFF2-40B4-BE49-F238E27FC236}">
                <a16:creationId xmlns:a16="http://schemas.microsoft.com/office/drawing/2014/main" id="{A6D8BA07-0F4A-B863-A11A-7DFBFB88DC12}"/>
              </a:ext>
            </a:extLst>
          </p:cNvPr>
          <p:cNvSpPr txBox="1"/>
          <p:nvPr/>
        </p:nvSpPr>
        <p:spPr>
          <a:xfrm>
            <a:off x="12474143" y="2197761"/>
            <a:ext cx="6935195" cy="1200329"/>
          </a:xfrm>
          <a:prstGeom prst="rect">
            <a:avLst/>
          </a:prstGeom>
          <a:noFill/>
        </p:spPr>
        <p:txBody>
          <a:bodyPr wrap="square">
            <a:spAutoFit/>
          </a:bodyPr>
          <a:lstStyle/>
          <a:p>
            <a:pPr marL="342900" lvl="0" indent="-342900">
              <a:buFont typeface="Arial" panose="020B0604020202020204" pitchFamily="34" charset="0"/>
              <a:buChar char="•"/>
            </a:pPr>
            <a:r>
              <a:rPr lang="en-US" altLang="en-US" sz="2400"/>
              <a:t>Toxic – kill you later</a:t>
            </a:r>
          </a:p>
          <a:p>
            <a:pPr marL="342900" lvl="0" indent="-342900">
              <a:buFont typeface="Arial" panose="020B0604020202020204" pitchFamily="34" charset="0"/>
              <a:buChar char="•"/>
            </a:pPr>
            <a:r>
              <a:rPr lang="en-US" altLang="en-US" sz="2400"/>
              <a:t>Discarded unused commercial chemical or sole active ingredient</a:t>
            </a:r>
          </a:p>
        </p:txBody>
      </p:sp>
      <p:sp>
        <p:nvSpPr>
          <p:cNvPr id="13" name="TextBox 12">
            <a:extLst>
              <a:ext uri="{FF2B5EF4-FFF2-40B4-BE49-F238E27FC236}">
                <a16:creationId xmlns:a16="http://schemas.microsoft.com/office/drawing/2014/main" id="{E77CE9D6-26D0-5FCB-3B94-E08128F5A146}"/>
              </a:ext>
            </a:extLst>
          </p:cNvPr>
          <p:cNvSpPr txBox="1"/>
          <p:nvPr/>
        </p:nvSpPr>
        <p:spPr>
          <a:xfrm>
            <a:off x="12474142" y="3868917"/>
            <a:ext cx="6935195" cy="1200329"/>
          </a:xfrm>
          <a:prstGeom prst="rect">
            <a:avLst/>
          </a:prstGeom>
          <a:noFill/>
        </p:spPr>
        <p:txBody>
          <a:bodyPr wrap="square">
            <a:spAutoFit/>
          </a:bodyPr>
          <a:lstStyle/>
          <a:p>
            <a:pPr marL="342900" lvl="0" indent="-342900">
              <a:buFont typeface="Arial" panose="020B0604020202020204" pitchFamily="34" charset="0"/>
              <a:buChar char="•"/>
            </a:pPr>
            <a:r>
              <a:rPr lang="en-US" altLang="en-US" sz="2400"/>
              <a:t>Acutely toxic – kill you now</a:t>
            </a:r>
          </a:p>
          <a:p>
            <a:pPr marL="342900" lvl="0" indent="-342900">
              <a:buFont typeface="Arial" panose="020B0604020202020204" pitchFamily="34" charset="0"/>
              <a:buChar char="•"/>
            </a:pPr>
            <a:r>
              <a:rPr lang="en-US" altLang="en-US" sz="2400"/>
              <a:t>Discarded unused commercial chemical or sole active ingredient</a:t>
            </a:r>
          </a:p>
        </p:txBody>
      </p:sp>
    </p:spTree>
    <p:extLst>
      <p:ext uri="{BB962C8B-B14F-4D97-AF65-F5344CB8AC3E}">
        <p14:creationId xmlns:p14="http://schemas.microsoft.com/office/powerpoint/2010/main" val="844716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Qpowerpoint.potx" id="{220B54FA-3FD0-4F86-9F18-4EEE4C00100A}" vid="{A04B15FB-1F91-4E90-9380-0F7C0070E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themeOverride>
</file>

<file path=docMetadata/LabelInfo.xml><?xml version="1.0" encoding="utf-8"?>
<clbl:labelList xmlns:clbl="http://schemas.microsoft.com/office/2020/mipLabelMetadata">
  <clbl:label id="{09b73270-2993-4076-be47-9c78f42a1e8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
  <TotalTime>0</TotalTime>
  <Words>2917</Words>
  <Application>Microsoft Office PowerPoint</Application>
  <PresentationFormat>Widescreen</PresentationFormat>
  <Paragraphs>423</Paragraphs>
  <Slides>45</Slides>
  <Notes>36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MS Mincho</vt:lpstr>
      <vt:lpstr>Arial</vt:lpstr>
      <vt:lpstr>Calibri</vt:lpstr>
      <vt:lpstr>Cambria Math</vt:lpstr>
      <vt:lpstr>Roboto</vt:lpstr>
      <vt:lpstr>Segoe UI</vt:lpstr>
      <vt:lpstr>Times New Roman</vt:lpstr>
      <vt:lpstr>DEQSimpleTheme</vt:lpstr>
      <vt:lpstr>Clip</vt:lpstr>
      <vt:lpstr>Understanding the basics of the Resource Conservation and Recovery Act</vt:lpstr>
      <vt:lpstr>RCRA: Resource Conservation and Recovery Act</vt:lpstr>
      <vt:lpstr>RCRA Solid Waste</vt:lpstr>
      <vt:lpstr>All Hazardous Waste is Solid Waste</vt:lpstr>
      <vt:lpstr>RCRA Exclusions and Exemptions</vt:lpstr>
      <vt:lpstr>RCRA Solid Waste Exclusions</vt:lpstr>
      <vt:lpstr>What is a Listed Waste?</vt:lpstr>
      <vt:lpstr>PowerPoint Presentation</vt:lpstr>
      <vt:lpstr>PowerPoint Presentation</vt:lpstr>
      <vt:lpstr>PowerPoint Presentation</vt:lpstr>
      <vt:lpstr>Characteristic Waste</vt:lpstr>
      <vt:lpstr>Corrosive – D002</vt:lpstr>
      <vt:lpstr>Corrosive – D002</vt:lpstr>
      <vt:lpstr>PowerPoint Presentation</vt:lpstr>
      <vt:lpstr>Toxic – D004 to D043</vt:lpstr>
      <vt:lpstr>What if I generate wastewater?</vt:lpstr>
      <vt:lpstr>Let’s Take a Moment to Recalibrate Our Brains</vt:lpstr>
      <vt:lpstr>Wastewater Treatment Unit Exemption</vt:lpstr>
      <vt:lpstr>Wastewater Treatment Unit Exemptions</vt:lpstr>
      <vt:lpstr>Evaporation</vt:lpstr>
      <vt:lpstr>Takeaways</vt:lpstr>
      <vt:lpstr>WWTU Exemption Applicability</vt:lpstr>
      <vt:lpstr>What if I treat wastewater?</vt:lpstr>
      <vt:lpstr>Publicly Owned Treatment Works</vt:lpstr>
      <vt:lpstr>POTW Permit by Rule: 40 CFR 270.60(c)</vt:lpstr>
      <vt:lpstr>Introducing: The Resource Conservation and Recovery Act and the Clean Water Act’s Pretreatment Program</vt:lpstr>
      <vt:lpstr>Why Learn About Pretreatment and Hazardous Waste?</vt:lpstr>
      <vt:lpstr>Pretreatment</vt:lpstr>
      <vt:lpstr>Pretreatment: RCRA Reporting Requirements</vt:lpstr>
      <vt:lpstr>Pretreatment: RCRA Reporting Requirements Amount of Hazardous Waste Generated</vt:lpstr>
      <vt:lpstr>Pretreatment: POTW as Treatment, Storage, and Disposal Facility</vt:lpstr>
      <vt:lpstr>Pretreatment: Local Limits</vt:lpstr>
      <vt:lpstr>Pretreatment: Local Limits</vt:lpstr>
      <vt:lpstr>Pretreatment: Sewerage Exclusion</vt:lpstr>
      <vt:lpstr>Pretreatment: Sewerage Exclusion</vt:lpstr>
      <vt:lpstr>Pretreatment: Sewerage Exclusion &amp; Wastewater Treatment Unit Exemption</vt:lpstr>
      <vt:lpstr>Pretreatment: Wastewater Treatment Unit Exemption</vt:lpstr>
      <vt:lpstr>Pretreatment: NDCIU/NSCIU/Zero Discharge</vt:lpstr>
      <vt:lpstr>Pretreatment: NDCIU</vt:lpstr>
      <vt:lpstr>Pretreatment: NSCIU</vt:lpstr>
      <vt:lpstr>Pretreatment: Zero Discharge</vt:lpstr>
      <vt:lpstr>Pretreatment: One or the Other</vt:lpstr>
      <vt:lpstr>Basic Industrial Setup</vt:lpstr>
      <vt:lpstr>Questions? Ask a regulator!</vt:lpstr>
      <vt:lpstr>Title VI and alternative formats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2025-10-21T20:51:41Z</dcterms:created>
  <dcterms:modified xsi:type="dcterms:W3CDTF">2025-10-21T23:27:16Z</dcterms:modified>
</cp:coreProperties>
</file>