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7" r:id="rId5"/>
  </p:sldMasterIdLst>
  <p:notesMasterIdLst>
    <p:notesMasterId r:id="rId46"/>
  </p:notesMasterIdLst>
  <p:sldIdLst>
    <p:sldId id="257" r:id="rId6"/>
    <p:sldId id="2527" r:id="rId7"/>
    <p:sldId id="2394" r:id="rId8"/>
    <p:sldId id="2495" r:id="rId9"/>
    <p:sldId id="2561" r:id="rId10"/>
    <p:sldId id="2556" r:id="rId11"/>
    <p:sldId id="2562" r:id="rId12"/>
    <p:sldId id="2530" r:id="rId13"/>
    <p:sldId id="2531" r:id="rId14"/>
    <p:sldId id="2573" r:id="rId15"/>
    <p:sldId id="2532" r:id="rId16"/>
    <p:sldId id="2574" r:id="rId17"/>
    <p:sldId id="2533" r:id="rId18"/>
    <p:sldId id="2557" r:id="rId19"/>
    <p:sldId id="2558" r:id="rId20"/>
    <p:sldId id="2559" r:id="rId21"/>
    <p:sldId id="2560" r:id="rId22"/>
    <p:sldId id="2564" r:id="rId23"/>
    <p:sldId id="2498" r:id="rId24"/>
    <p:sldId id="2510" r:id="rId25"/>
    <p:sldId id="2565" r:id="rId26"/>
    <p:sldId id="2566" r:id="rId27"/>
    <p:sldId id="2567" r:id="rId28"/>
    <p:sldId id="2540" r:id="rId29"/>
    <p:sldId id="2575" r:id="rId30"/>
    <p:sldId id="2541" r:id="rId31"/>
    <p:sldId id="2544" r:id="rId32"/>
    <p:sldId id="2452" r:id="rId33"/>
    <p:sldId id="2434" r:id="rId34"/>
    <p:sldId id="2395" r:id="rId35"/>
    <p:sldId id="2435" r:id="rId36"/>
    <p:sldId id="2529" r:id="rId37"/>
    <p:sldId id="2553" r:id="rId38"/>
    <p:sldId id="2441" r:id="rId39"/>
    <p:sldId id="2507" r:id="rId40"/>
    <p:sldId id="2568" r:id="rId41"/>
    <p:sldId id="2508" r:id="rId42"/>
    <p:sldId id="2569" r:id="rId43"/>
    <p:sldId id="2572" r:id="rId44"/>
    <p:sldId id="244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103" d="100"/>
          <a:sy n="103" d="100"/>
        </p:scale>
        <p:origin x="7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Finley" userId="b3e401ed-8f56-421d-a96a-7c9ddb4a55ad" providerId="ADAL" clId="{80C97A14-ACD5-4B03-B76C-30C6298C8178}"/>
    <pc:docChg chg="delSld modSld">
      <pc:chgData name="Cynthia Finley" userId="b3e401ed-8f56-421d-a96a-7c9ddb4a55ad" providerId="ADAL" clId="{80C97A14-ACD5-4B03-B76C-30C6298C8178}" dt="2025-10-13T18:41:37.382" v="208" actId="1076"/>
      <pc:docMkLst>
        <pc:docMk/>
      </pc:docMkLst>
      <pc:sldChg chg="modSp mod">
        <pc:chgData name="Cynthia Finley" userId="b3e401ed-8f56-421d-a96a-7c9ddb4a55ad" providerId="ADAL" clId="{80C97A14-ACD5-4B03-B76C-30C6298C8178}" dt="2025-10-13T18:36:44.387" v="201" actId="14100"/>
        <pc:sldMkLst>
          <pc:docMk/>
          <pc:sldMk cId="2168291119" sldId="257"/>
        </pc:sldMkLst>
        <pc:spChg chg="mod">
          <ac:chgData name="Cynthia Finley" userId="b3e401ed-8f56-421d-a96a-7c9ddb4a55ad" providerId="ADAL" clId="{80C97A14-ACD5-4B03-B76C-30C6298C8178}" dt="2025-10-13T18:36:44.387" v="201" actId="14100"/>
          <ac:spMkLst>
            <pc:docMk/>
            <pc:sldMk cId="2168291119" sldId="257"/>
            <ac:spMk id="4" creationId="{81719654-5475-0F44-8A2A-2EB5E87C4336}"/>
          </ac:spMkLst>
        </pc:spChg>
        <pc:spChg chg="mod">
          <ac:chgData name="Cynthia Finley" userId="b3e401ed-8f56-421d-a96a-7c9ddb4a55ad" providerId="ADAL" clId="{80C97A14-ACD5-4B03-B76C-30C6298C8178}" dt="2025-10-13T00:59:39.283" v="42" actId="20577"/>
          <ac:spMkLst>
            <pc:docMk/>
            <pc:sldMk cId="2168291119" sldId="257"/>
            <ac:spMk id="5" creationId="{F0AB43BA-75BC-8242-B580-FB4B92EF82C3}"/>
          </ac:spMkLst>
        </pc:spChg>
        <pc:spChg chg="mod">
          <ac:chgData name="Cynthia Finley" userId="b3e401ed-8f56-421d-a96a-7c9ddb4a55ad" providerId="ADAL" clId="{80C97A14-ACD5-4B03-B76C-30C6298C8178}" dt="2025-10-13T01:00:00.287" v="91" actId="20577"/>
          <ac:spMkLst>
            <pc:docMk/>
            <pc:sldMk cId="2168291119" sldId="257"/>
            <ac:spMk id="9" creationId="{F4707F93-221E-4C42-AA71-E2136AEEDF1D}"/>
          </ac:spMkLst>
        </pc:spChg>
      </pc:sldChg>
      <pc:sldChg chg="modSp mod">
        <pc:chgData name="Cynthia Finley" userId="b3e401ed-8f56-421d-a96a-7c9ddb4a55ad" providerId="ADAL" clId="{80C97A14-ACD5-4B03-B76C-30C6298C8178}" dt="2025-10-13T18:37:31.844" v="205" actId="20577"/>
        <pc:sldMkLst>
          <pc:docMk/>
          <pc:sldMk cId="3118966574" sldId="2394"/>
        </pc:sldMkLst>
        <pc:spChg chg="mod">
          <ac:chgData name="Cynthia Finley" userId="b3e401ed-8f56-421d-a96a-7c9ddb4a55ad" providerId="ADAL" clId="{80C97A14-ACD5-4B03-B76C-30C6298C8178}" dt="2025-10-13T18:37:31.844" v="205" actId="20577"/>
          <ac:spMkLst>
            <pc:docMk/>
            <pc:sldMk cId="3118966574" sldId="2394"/>
            <ac:spMk id="8" creationId="{AF7D7240-80BB-7A47-BCB0-E6DA9165788A}"/>
          </ac:spMkLst>
        </pc:spChg>
      </pc:sldChg>
      <pc:sldChg chg="modSp mod">
        <pc:chgData name="Cynthia Finley" userId="b3e401ed-8f56-421d-a96a-7c9ddb4a55ad" providerId="ADAL" clId="{80C97A14-ACD5-4B03-B76C-30C6298C8178}" dt="2025-10-13T18:41:37.382" v="208" actId="1076"/>
        <pc:sldMkLst>
          <pc:docMk/>
          <pc:sldMk cId="3617845229" sldId="2395"/>
        </pc:sldMkLst>
        <pc:spChg chg="mod">
          <ac:chgData name="Cynthia Finley" userId="b3e401ed-8f56-421d-a96a-7c9ddb4a55ad" providerId="ADAL" clId="{80C97A14-ACD5-4B03-B76C-30C6298C8178}" dt="2025-10-13T18:41:34.281" v="207" actId="1076"/>
          <ac:spMkLst>
            <pc:docMk/>
            <pc:sldMk cId="3617845229" sldId="2395"/>
            <ac:spMk id="16" creationId="{07352D8B-FAAC-45AC-00F7-E30DAD836590}"/>
          </ac:spMkLst>
        </pc:spChg>
        <pc:spChg chg="mod">
          <ac:chgData name="Cynthia Finley" userId="b3e401ed-8f56-421d-a96a-7c9ddb4a55ad" providerId="ADAL" clId="{80C97A14-ACD5-4B03-B76C-30C6298C8178}" dt="2025-10-13T18:41:37.382" v="208" actId="1076"/>
          <ac:spMkLst>
            <pc:docMk/>
            <pc:sldMk cId="3617845229" sldId="2395"/>
            <ac:spMk id="18" creationId="{809DFACA-FDF1-AA04-6CCE-CB4CDC4049FF}"/>
          </ac:spMkLst>
        </pc:spChg>
      </pc:sldChg>
      <pc:sldChg chg="modSp mod">
        <pc:chgData name="Cynthia Finley" userId="b3e401ed-8f56-421d-a96a-7c9ddb4a55ad" providerId="ADAL" clId="{80C97A14-ACD5-4B03-B76C-30C6298C8178}" dt="2025-10-13T01:05:47.410" v="105" actId="1076"/>
        <pc:sldMkLst>
          <pc:docMk/>
          <pc:sldMk cId="3369002098" sldId="2435"/>
        </pc:sldMkLst>
        <pc:spChg chg="mod">
          <ac:chgData name="Cynthia Finley" userId="b3e401ed-8f56-421d-a96a-7c9ddb4a55ad" providerId="ADAL" clId="{80C97A14-ACD5-4B03-B76C-30C6298C8178}" dt="2025-10-13T01:05:47.410" v="105" actId="1076"/>
          <ac:spMkLst>
            <pc:docMk/>
            <pc:sldMk cId="3369002098" sldId="2435"/>
            <ac:spMk id="2" creationId="{95480A8A-74DC-5043-A96E-A4D6E1542F67}"/>
          </ac:spMkLst>
        </pc:spChg>
        <pc:spChg chg="mod">
          <ac:chgData name="Cynthia Finley" userId="b3e401ed-8f56-421d-a96a-7c9ddb4a55ad" providerId="ADAL" clId="{80C97A14-ACD5-4B03-B76C-30C6298C8178}" dt="2025-10-13T01:05:43.658" v="104" actId="1076"/>
          <ac:spMkLst>
            <pc:docMk/>
            <pc:sldMk cId="3369002098" sldId="2435"/>
            <ac:spMk id="9" creationId="{5914BD10-CB28-654E-BC67-9CDD190204C5}"/>
          </ac:spMkLst>
        </pc:spChg>
      </pc:sldChg>
      <pc:sldChg chg="modSp mod">
        <pc:chgData name="Cynthia Finley" userId="b3e401ed-8f56-421d-a96a-7c9ddb4a55ad" providerId="ADAL" clId="{80C97A14-ACD5-4B03-B76C-30C6298C8178}" dt="2025-10-13T01:06:24.335" v="154" actId="20577"/>
        <pc:sldMkLst>
          <pc:docMk/>
          <pc:sldMk cId="601891857" sldId="2440"/>
        </pc:sldMkLst>
        <pc:spChg chg="mod">
          <ac:chgData name="Cynthia Finley" userId="b3e401ed-8f56-421d-a96a-7c9ddb4a55ad" providerId="ADAL" clId="{80C97A14-ACD5-4B03-B76C-30C6298C8178}" dt="2025-10-13T01:06:24.335" v="154" actId="20577"/>
          <ac:spMkLst>
            <pc:docMk/>
            <pc:sldMk cId="601891857" sldId="2440"/>
            <ac:spMk id="9" creationId="{F4707F93-221E-4C42-AA71-E2136AEEDF1D}"/>
          </ac:spMkLst>
        </pc:spChg>
      </pc:sldChg>
      <pc:sldChg chg="modSp mod">
        <pc:chgData name="Cynthia Finley" userId="b3e401ed-8f56-421d-a96a-7c9ddb4a55ad" providerId="ADAL" clId="{80C97A14-ACD5-4B03-B76C-30C6298C8178}" dt="2025-10-13T01:03:34.799" v="94" actId="1076"/>
        <pc:sldMkLst>
          <pc:docMk/>
          <pc:sldMk cId="610780700" sldId="2498"/>
        </pc:sldMkLst>
        <pc:spChg chg="mod">
          <ac:chgData name="Cynthia Finley" userId="b3e401ed-8f56-421d-a96a-7c9ddb4a55ad" providerId="ADAL" clId="{80C97A14-ACD5-4B03-B76C-30C6298C8178}" dt="2025-10-13T01:03:34.799" v="94" actId="1076"/>
          <ac:spMkLst>
            <pc:docMk/>
            <pc:sldMk cId="610780700" sldId="2498"/>
            <ac:spMk id="2" creationId="{0C45C6D3-CEA5-9C32-F189-8223644096DF}"/>
          </ac:spMkLst>
        </pc:spChg>
        <pc:spChg chg="mod">
          <ac:chgData name="Cynthia Finley" userId="b3e401ed-8f56-421d-a96a-7c9ddb4a55ad" providerId="ADAL" clId="{80C97A14-ACD5-4B03-B76C-30C6298C8178}" dt="2025-10-13T01:03:34.799" v="94" actId="1076"/>
          <ac:spMkLst>
            <pc:docMk/>
            <pc:sldMk cId="610780700" sldId="2498"/>
            <ac:spMk id="9" creationId="{AAA413A8-1239-BA01-4136-AA07C6D855F1}"/>
          </ac:spMkLst>
        </pc:spChg>
      </pc:sldChg>
      <pc:sldChg chg="modSp mod">
        <pc:chgData name="Cynthia Finley" userId="b3e401ed-8f56-421d-a96a-7c9ddb4a55ad" providerId="ADAL" clId="{80C97A14-ACD5-4B03-B76C-30C6298C8178}" dt="2025-10-13T01:03:50.480" v="97" actId="1076"/>
        <pc:sldMkLst>
          <pc:docMk/>
          <pc:sldMk cId="3218936693" sldId="2510"/>
        </pc:sldMkLst>
        <pc:spChg chg="mod">
          <ac:chgData name="Cynthia Finley" userId="b3e401ed-8f56-421d-a96a-7c9ddb4a55ad" providerId="ADAL" clId="{80C97A14-ACD5-4B03-B76C-30C6298C8178}" dt="2025-10-13T01:03:50.480" v="97" actId="1076"/>
          <ac:spMkLst>
            <pc:docMk/>
            <pc:sldMk cId="3218936693" sldId="2510"/>
            <ac:spMk id="2" creationId="{7B295BCA-8FEA-2472-DCAE-560F533070B0}"/>
          </ac:spMkLst>
        </pc:spChg>
        <pc:spChg chg="mod">
          <ac:chgData name="Cynthia Finley" userId="b3e401ed-8f56-421d-a96a-7c9ddb4a55ad" providerId="ADAL" clId="{80C97A14-ACD5-4B03-B76C-30C6298C8178}" dt="2025-10-13T01:03:50.480" v="97" actId="1076"/>
          <ac:spMkLst>
            <pc:docMk/>
            <pc:sldMk cId="3218936693" sldId="2510"/>
            <ac:spMk id="9" creationId="{FFE669A1-0F31-42A4-2AF6-F8C73AB585F5}"/>
          </ac:spMkLst>
        </pc:spChg>
      </pc:sldChg>
      <pc:sldChg chg="modSp mod">
        <pc:chgData name="Cynthia Finley" userId="b3e401ed-8f56-421d-a96a-7c9ddb4a55ad" providerId="ADAL" clId="{80C97A14-ACD5-4B03-B76C-30C6298C8178}" dt="2025-10-13T18:37:19.148" v="204" actId="1076"/>
        <pc:sldMkLst>
          <pc:docMk/>
          <pc:sldMk cId="1466834598" sldId="2527"/>
        </pc:sldMkLst>
        <pc:spChg chg="mod">
          <ac:chgData name="Cynthia Finley" userId="b3e401ed-8f56-421d-a96a-7c9ddb4a55ad" providerId="ADAL" clId="{80C97A14-ACD5-4B03-B76C-30C6298C8178}" dt="2025-10-13T18:37:19.148" v="204" actId="1076"/>
          <ac:spMkLst>
            <pc:docMk/>
            <pc:sldMk cId="1466834598" sldId="2527"/>
            <ac:spMk id="2" creationId="{F84544E1-3CAA-854A-9854-904BC46FA6F0}"/>
          </ac:spMkLst>
        </pc:spChg>
      </pc:sldChg>
      <pc:sldChg chg="modSp mod">
        <pc:chgData name="Cynthia Finley" userId="b3e401ed-8f56-421d-a96a-7c9ddb4a55ad" providerId="ADAL" clId="{80C97A14-ACD5-4B03-B76C-30C6298C8178}" dt="2025-10-13T01:04:57.595" v="101" actId="1076"/>
        <pc:sldMkLst>
          <pc:docMk/>
          <pc:sldMk cId="2152466856" sldId="2541"/>
        </pc:sldMkLst>
        <pc:spChg chg="mod">
          <ac:chgData name="Cynthia Finley" userId="b3e401ed-8f56-421d-a96a-7c9ddb4a55ad" providerId="ADAL" clId="{80C97A14-ACD5-4B03-B76C-30C6298C8178}" dt="2025-10-13T01:04:52.514" v="100" actId="14100"/>
          <ac:spMkLst>
            <pc:docMk/>
            <pc:sldMk cId="2152466856" sldId="2541"/>
            <ac:spMk id="4" creationId="{08B434A4-71A0-CA28-3818-409281072557}"/>
          </ac:spMkLst>
        </pc:spChg>
        <pc:spChg chg="mod">
          <ac:chgData name="Cynthia Finley" userId="b3e401ed-8f56-421d-a96a-7c9ddb4a55ad" providerId="ADAL" clId="{80C97A14-ACD5-4B03-B76C-30C6298C8178}" dt="2025-10-13T01:04:57.595" v="101" actId="1076"/>
          <ac:spMkLst>
            <pc:docMk/>
            <pc:sldMk cId="2152466856" sldId="2541"/>
            <ac:spMk id="9" creationId="{5914BD10-CB28-654E-BC67-9CDD190204C5}"/>
          </ac:spMkLst>
        </pc:spChg>
      </pc:sldChg>
      <pc:sldChg chg="modSp mod">
        <pc:chgData name="Cynthia Finley" userId="b3e401ed-8f56-421d-a96a-7c9ddb4a55ad" providerId="ADAL" clId="{80C97A14-ACD5-4B03-B76C-30C6298C8178}" dt="2025-10-13T01:05:11.681" v="102" actId="14100"/>
        <pc:sldMkLst>
          <pc:docMk/>
          <pc:sldMk cId="2317469692" sldId="2544"/>
        </pc:sldMkLst>
        <pc:spChg chg="mod">
          <ac:chgData name="Cynthia Finley" userId="b3e401ed-8f56-421d-a96a-7c9ddb4a55ad" providerId="ADAL" clId="{80C97A14-ACD5-4B03-B76C-30C6298C8178}" dt="2025-10-13T01:05:11.681" v="102" actId="14100"/>
          <ac:spMkLst>
            <pc:docMk/>
            <pc:sldMk cId="2317469692" sldId="2544"/>
            <ac:spMk id="2" creationId="{F84544E1-3CAA-854A-9854-904BC46FA6F0}"/>
          </ac:spMkLst>
        </pc:spChg>
      </pc:sldChg>
      <pc:sldChg chg="del">
        <pc:chgData name="Cynthia Finley" userId="b3e401ed-8f56-421d-a96a-7c9ddb4a55ad" providerId="ADAL" clId="{80C97A14-ACD5-4B03-B76C-30C6298C8178}" dt="2025-10-13T18:37:39.708" v="206" actId="47"/>
        <pc:sldMkLst>
          <pc:docMk/>
          <pc:sldMk cId="4112485798" sldId="2563"/>
        </pc:sldMkLst>
      </pc:sldChg>
      <pc:sldChg chg="modSp mod">
        <pc:chgData name="Cynthia Finley" userId="b3e401ed-8f56-421d-a96a-7c9ddb4a55ad" providerId="ADAL" clId="{80C97A14-ACD5-4B03-B76C-30C6298C8178}" dt="2025-10-13T01:04:13.971" v="98" actId="5793"/>
        <pc:sldMkLst>
          <pc:docMk/>
          <pc:sldMk cId="2724787083" sldId="2566"/>
        </pc:sldMkLst>
        <pc:spChg chg="mod">
          <ac:chgData name="Cynthia Finley" userId="b3e401ed-8f56-421d-a96a-7c9ddb4a55ad" providerId="ADAL" clId="{80C97A14-ACD5-4B03-B76C-30C6298C8178}" dt="2025-10-13T01:04:13.971" v="98" actId="5793"/>
          <ac:spMkLst>
            <pc:docMk/>
            <pc:sldMk cId="2724787083" sldId="2566"/>
            <ac:spMk id="7" creationId="{F73FC2F1-C38C-E83C-1505-1857CFC19C86}"/>
          </ac:spMkLst>
        </pc:spChg>
      </pc:sldChg>
      <pc:sldChg chg="del">
        <pc:chgData name="Cynthia Finley" userId="b3e401ed-8f56-421d-a96a-7c9ddb4a55ad" providerId="ADAL" clId="{80C97A14-ACD5-4B03-B76C-30C6298C8178}" dt="2025-10-13T01:00:52.769" v="92" actId="47"/>
        <pc:sldMkLst>
          <pc:docMk/>
          <pc:sldMk cId="2812433366" sldId="25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D4342-5666-B747-BE20-7030B4A2371C}"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9C095-912B-E945-AEC1-9C7A97BE99DA}" type="slidenum">
              <a:rPr lang="en-US" smtClean="0"/>
              <a:t>‹#›</a:t>
            </a:fld>
            <a:endParaRPr lang="en-US"/>
          </a:p>
        </p:txBody>
      </p:sp>
    </p:spTree>
    <p:extLst>
      <p:ext uri="{BB962C8B-B14F-4D97-AF65-F5344CB8AC3E}">
        <p14:creationId xmlns:p14="http://schemas.microsoft.com/office/powerpoint/2010/main" val="127237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44118-6D8A-F64B-A078-BD843DB34AF5}" type="slidenum">
              <a:rPr lang="en-US" smtClean="0"/>
              <a:t>1</a:t>
            </a:fld>
            <a:endParaRPr lang="en-US"/>
          </a:p>
        </p:txBody>
      </p:sp>
    </p:spTree>
    <p:extLst>
      <p:ext uri="{BB962C8B-B14F-4D97-AF65-F5344CB8AC3E}">
        <p14:creationId xmlns:p14="http://schemas.microsoft.com/office/powerpoint/2010/main" val="70318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C4CF1-F51C-C0E2-CA2B-1FD6E4487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0BF18-CB5C-3C7A-4F09-4A8C2AB6D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4D89F-F753-08D7-E516-10B8C89BCC56}"/>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88C2E05F-739B-C687-3FE4-D955007D2743}"/>
              </a:ext>
            </a:extLst>
          </p:cNvPr>
          <p:cNvSpPr>
            <a:spLocks noGrp="1"/>
          </p:cNvSpPr>
          <p:nvPr>
            <p:ph type="sldNum" sz="quarter" idx="5"/>
          </p:nvPr>
        </p:nvSpPr>
        <p:spPr/>
        <p:txBody>
          <a:bodyPr/>
          <a:lstStyle/>
          <a:p>
            <a:fld id="{D7C44118-6D8A-F64B-A078-BD843DB34AF5}" type="slidenum">
              <a:rPr lang="en-US" smtClean="0"/>
              <a:t>10</a:t>
            </a:fld>
            <a:endParaRPr lang="en-US"/>
          </a:p>
        </p:txBody>
      </p:sp>
    </p:spTree>
    <p:extLst>
      <p:ext uri="{BB962C8B-B14F-4D97-AF65-F5344CB8AC3E}">
        <p14:creationId xmlns:p14="http://schemas.microsoft.com/office/powerpoint/2010/main" val="194941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44118-6D8A-F64B-A078-BD843DB34AF5}" type="slidenum">
              <a:rPr lang="en-US" smtClean="0"/>
              <a:t>11</a:t>
            </a:fld>
            <a:endParaRPr lang="en-US"/>
          </a:p>
        </p:txBody>
      </p:sp>
    </p:spTree>
    <p:extLst>
      <p:ext uri="{BB962C8B-B14F-4D97-AF65-F5344CB8AC3E}">
        <p14:creationId xmlns:p14="http://schemas.microsoft.com/office/powerpoint/2010/main" val="289380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79162-4981-F66C-F4F4-7DA2B5040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D149E-61A1-3D11-FEFA-E3C9C288A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AF7FB-5F8B-962F-5566-8726219C1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590658-94E9-8EAC-DEE2-8024A3EE9EA7}"/>
              </a:ext>
            </a:extLst>
          </p:cNvPr>
          <p:cNvSpPr>
            <a:spLocks noGrp="1"/>
          </p:cNvSpPr>
          <p:nvPr>
            <p:ph type="sldNum" sz="quarter" idx="5"/>
          </p:nvPr>
        </p:nvSpPr>
        <p:spPr/>
        <p:txBody>
          <a:bodyPr/>
          <a:lstStyle/>
          <a:p>
            <a:fld id="{D7C44118-6D8A-F64B-A078-BD843DB34AF5}" type="slidenum">
              <a:rPr lang="en-US" smtClean="0"/>
              <a:t>12</a:t>
            </a:fld>
            <a:endParaRPr lang="en-US"/>
          </a:p>
        </p:txBody>
      </p:sp>
    </p:spTree>
    <p:extLst>
      <p:ext uri="{BB962C8B-B14F-4D97-AF65-F5344CB8AC3E}">
        <p14:creationId xmlns:p14="http://schemas.microsoft.com/office/powerpoint/2010/main" val="94376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this slide is to emphasize 1.) NACWA has worked hard, and been successful, in elevating water as a national priority.  Fact that water was on par with other infra sectors in Trump and Dem congressional infra plans is BIG DEAL, even if the plans didn’t go anywhere.</a:t>
            </a:r>
          </a:p>
          <a:p>
            <a:r>
              <a:rPr lang="en-US" dirty="0"/>
              <a:t>-But also to emphasize that water is bipartisan issue and this is demonstrated by success we have made over the years through increasing funding and past WRDA bills.  But water is considered bipartisan issue in larger part only b/c of work done by NACWA, its members, and the broader clean water sector to emphasize it as such.  </a:t>
            </a:r>
          </a:p>
        </p:txBody>
      </p:sp>
      <p:sp>
        <p:nvSpPr>
          <p:cNvPr id="4" name="Slide Number Placeholder 3"/>
          <p:cNvSpPr>
            <a:spLocks noGrp="1"/>
          </p:cNvSpPr>
          <p:nvPr>
            <p:ph type="sldNum" sz="quarter" idx="5"/>
          </p:nvPr>
        </p:nvSpPr>
        <p:spPr/>
        <p:txBody>
          <a:bodyPr/>
          <a:lstStyle/>
          <a:p>
            <a:fld id="{D7C44118-6D8A-F64B-A078-BD843DB34AF5}" type="slidenum">
              <a:rPr lang="en-US" smtClean="0"/>
              <a:t>13</a:t>
            </a:fld>
            <a:endParaRPr lang="en-US"/>
          </a:p>
        </p:txBody>
      </p:sp>
    </p:spTree>
    <p:extLst>
      <p:ext uri="{BB962C8B-B14F-4D97-AF65-F5344CB8AC3E}">
        <p14:creationId xmlns:p14="http://schemas.microsoft.com/office/powerpoint/2010/main" val="200593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A6F7-A33B-5556-24EA-364762874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EDFCF-F18B-6A8E-949D-9B15E75ED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B894C-9B2A-55CD-2F4B-941749B628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CBE0D2-EF45-4354-D541-0FE1C8F9306E}"/>
              </a:ext>
            </a:extLst>
          </p:cNvPr>
          <p:cNvSpPr>
            <a:spLocks noGrp="1"/>
          </p:cNvSpPr>
          <p:nvPr>
            <p:ph type="sldNum" sz="quarter" idx="5"/>
          </p:nvPr>
        </p:nvSpPr>
        <p:spPr/>
        <p:txBody>
          <a:bodyPr/>
          <a:lstStyle/>
          <a:p>
            <a:fld id="{D7C44118-6D8A-F64B-A078-BD843DB34AF5}" type="slidenum">
              <a:rPr lang="en-US" smtClean="0"/>
              <a:t>14</a:t>
            </a:fld>
            <a:endParaRPr lang="en-US"/>
          </a:p>
        </p:txBody>
      </p:sp>
    </p:spTree>
    <p:extLst>
      <p:ext uri="{BB962C8B-B14F-4D97-AF65-F5344CB8AC3E}">
        <p14:creationId xmlns:p14="http://schemas.microsoft.com/office/powerpoint/2010/main" val="60314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B0BE2-C4B9-73A6-A427-0666AD5AB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44C01-6F0C-5713-3613-5E95C84B1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99387-A0D0-D29C-00E5-8EFEFDE890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9ACFEE-E6BF-3DAD-11F0-6433FFF1BCD3}"/>
              </a:ext>
            </a:extLst>
          </p:cNvPr>
          <p:cNvSpPr>
            <a:spLocks noGrp="1"/>
          </p:cNvSpPr>
          <p:nvPr>
            <p:ph type="sldNum" sz="quarter" idx="5"/>
          </p:nvPr>
        </p:nvSpPr>
        <p:spPr/>
        <p:txBody>
          <a:bodyPr/>
          <a:lstStyle/>
          <a:p>
            <a:fld id="{D7C44118-6D8A-F64B-A078-BD843DB34AF5}" type="slidenum">
              <a:rPr lang="en-US" smtClean="0"/>
              <a:t>15</a:t>
            </a:fld>
            <a:endParaRPr lang="en-US"/>
          </a:p>
        </p:txBody>
      </p:sp>
    </p:spTree>
    <p:extLst>
      <p:ext uri="{BB962C8B-B14F-4D97-AF65-F5344CB8AC3E}">
        <p14:creationId xmlns:p14="http://schemas.microsoft.com/office/powerpoint/2010/main" val="122024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24DE-A363-481F-5F42-DD47D605F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E59E6-0FCF-3E1E-FA8C-4EC644763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B5D4D-3DF9-4018-44D3-79E7837110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39134E-83F2-C0E6-790E-4E96E3D9BC45}"/>
              </a:ext>
            </a:extLst>
          </p:cNvPr>
          <p:cNvSpPr>
            <a:spLocks noGrp="1"/>
          </p:cNvSpPr>
          <p:nvPr>
            <p:ph type="sldNum" sz="quarter" idx="5"/>
          </p:nvPr>
        </p:nvSpPr>
        <p:spPr/>
        <p:txBody>
          <a:bodyPr/>
          <a:lstStyle/>
          <a:p>
            <a:fld id="{D7C44118-6D8A-F64B-A078-BD843DB34AF5}" type="slidenum">
              <a:rPr lang="en-US" smtClean="0"/>
              <a:t>16</a:t>
            </a:fld>
            <a:endParaRPr lang="en-US"/>
          </a:p>
        </p:txBody>
      </p:sp>
    </p:spTree>
    <p:extLst>
      <p:ext uri="{BB962C8B-B14F-4D97-AF65-F5344CB8AC3E}">
        <p14:creationId xmlns:p14="http://schemas.microsoft.com/office/powerpoint/2010/main" val="23871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A7E78-15D5-7789-CFE7-B42F38313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45F0B-6CBF-DA95-A2F4-1DC6C5100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DBAA7-E5F5-9D83-E4F7-259C380F9B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A9F78B-4261-C5DE-BE4F-068207EEF0B5}"/>
              </a:ext>
            </a:extLst>
          </p:cNvPr>
          <p:cNvSpPr>
            <a:spLocks noGrp="1"/>
          </p:cNvSpPr>
          <p:nvPr>
            <p:ph type="sldNum" sz="quarter" idx="5"/>
          </p:nvPr>
        </p:nvSpPr>
        <p:spPr/>
        <p:txBody>
          <a:bodyPr/>
          <a:lstStyle/>
          <a:p>
            <a:fld id="{D7C44118-6D8A-F64B-A078-BD843DB34AF5}" type="slidenum">
              <a:rPr lang="en-US" smtClean="0"/>
              <a:t>17</a:t>
            </a:fld>
            <a:endParaRPr lang="en-US"/>
          </a:p>
        </p:txBody>
      </p:sp>
    </p:spTree>
    <p:extLst>
      <p:ext uri="{BB962C8B-B14F-4D97-AF65-F5344CB8AC3E}">
        <p14:creationId xmlns:p14="http://schemas.microsoft.com/office/powerpoint/2010/main" val="53564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7B2E-2E67-BCEB-3837-CF79A5D4E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C0D77-3CC4-EDF2-2619-F28C4A263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C8CE4-6145-9657-0DA6-4FA4913272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BE45FA-5E2B-7F90-1EC0-E47944FD06D8}"/>
              </a:ext>
            </a:extLst>
          </p:cNvPr>
          <p:cNvSpPr>
            <a:spLocks noGrp="1"/>
          </p:cNvSpPr>
          <p:nvPr>
            <p:ph type="sldNum" sz="quarter" idx="5"/>
          </p:nvPr>
        </p:nvSpPr>
        <p:spPr/>
        <p:txBody>
          <a:bodyPr/>
          <a:lstStyle/>
          <a:p>
            <a:fld id="{D7C44118-6D8A-F64B-A078-BD843DB34AF5}" type="slidenum">
              <a:rPr lang="en-US" smtClean="0"/>
              <a:t>18</a:t>
            </a:fld>
            <a:endParaRPr lang="en-US"/>
          </a:p>
        </p:txBody>
      </p:sp>
    </p:spTree>
    <p:extLst>
      <p:ext uri="{BB962C8B-B14F-4D97-AF65-F5344CB8AC3E}">
        <p14:creationId xmlns:p14="http://schemas.microsoft.com/office/powerpoint/2010/main" val="4051692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946A8-7DAA-D282-B684-A2268AB06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38E26-252D-E3C2-23CE-3DC7B6131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D276D-86A3-19F7-F578-4D59280DB3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379C01-4315-E705-5377-9EB9055D0EC1}"/>
              </a:ext>
            </a:extLst>
          </p:cNvPr>
          <p:cNvSpPr>
            <a:spLocks noGrp="1"/>
          </p:cNvSpPr>
          <p:nvPr>
            <p:ph type="sldNum" sz="quarter" idx="5"/>
          </p:nvPr>
        </p:nvSpPr>
        <p:spPr/>
        <p:txBody>
          <a:bodyPr/>
          <a:lstStyle/>
          <a:p>
            <a:fld id="{D7C44118-6D8A-F64B-A078-BD843DB34AF5}" type="slidenum">
              <a:rPr lang="en-US" smtClean="0"/>
              <a:t>19</a:t>
            </a:fld>
            <a:endParaRPr lang="en-US"/>
          </a:p>
        </p:txBody>
      </p:sp>
    </p:spTree>
    <p:extLst>
      <p:ext uri="{BB962C8B-B14F-4D97-AF65-F5344CB8AC3E}">
        <p14:creationId xmlns:p14="http://schemas.microsoft.com/office/powerpoint/2010/main" val="209934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IP is just latest example of water as bipartisan effort in Congress </a:t>
            </a:r>
          </a:p>
          <a:p>
            <a:pPr marL="171450" indent="-171450">
              <a:buFontTx/>
              <a:buChar char="-"/>
            </a:pPr>
            <a:r>
              <a:rPr lang="en-US" dirty="0"/>
              <a:t>NACWA spearheaded efforts over 4 years to get this legislation passed into law – no one thought is could happen but we got it done! </a:t>
            </a:r>
          </a:p>
          <a:p>
            <a:pPr marL="171450" indent="-171450">
              <a:buFontTx/>
              <a:buChar char="-"/>
            </a:pPr>
            <a:r>
              <a:rPr lang="en-US" dirty="0"/>
              <a:t>Involved significant work, compromise, and coalition building to get passed into law, but is a significant victory for the public clean water utilities</a:t>
            </a:r>
          </a:p>
          <a:p>
            <a:pPr marL="171450" indent="-171450">
              <a:buFontTx/>
              <a:buChar char="-"/>
            </a:pPr>
            <a:r>
              <a:rPr lang="en-US" dirty="0"/>
              <a:t>Coalition lead by NACWA included USCM, NLC, </a:t>
            </a:r>
            <a:r>
              <a:rPr lang="en-US" dirty="0" err="1"/>
              <a:t>NACo</a:t>
            </a:r>
            <a:r>
              <a:rPr lang="en-US" dirty="0"/>
              <a:t>, APWA, WEF, and others </a:t>
            </a:r>
          </a:p>
          <a:p>
            <a:pPr marL="171450" indent="-171450">
              <a:buFontTx/>
              <a:buChar char="-"/>
            </a:pPr>
            <a:r>
              <a:rPr lang="en-US" dirty="0"/>
              <a:t>Issue now after passage is ensuring appropriate implementation, establishment of municipal ombudsman office.  </a:t>
            </a:r>
          </a:p>
          <a:p>
            <a:pPr marL="171450" indent="-171450">
              <a:buFontTx/>
              <a:buChar char="-"/>
            </a:pPr>
            <a:r>
              <a:rPr lang="en-US" dirty="0"/>
              <a:t>NACWA requesting $2 million in FY 2020 appropriations to implement the legislation </a:t>
            </a:r>
          </a:p>
          <a:p>
            <a:pPr marL="171450" indent="-171450">
              <a:buFontTx/>
              <a:buChar char="-"/>
            </a:pPr>
            <a:r>
              <a:rPr lang="en-US" dirty="0"/>
              <a:t>Note that original legislation also included language requiring EPA to update its affordability guidance but this was stripped out during final negotiations.  But EPA is moving forward with update to affordability guidance along lines suggested by NACWA/water sector and this will be discussed later in presentation. </a:t>
            </a:r>
          </a:p>
        </p:txBody>
      </p:sp>
      <p:sp>
        <p:nvSpPr>
          <p:cNvPr id="4" name="Slide Number Placeholder 3"/>
          <p:cNvSpPr>
            <a:spLocks noGrp="1"/>
          </p:cNvSpPr>
          <p:nvPr>
            <p:ph type="sldNum" sz="quarter" idx="5"/>
          </p:nvPr>
        </p:nvSpPr>
        <p:spPr/>
        <p:txBody>
          <a:bodyPr/>
          <a:lstStyle/>
          <a:p>
            <a:fld id="{D7C44118-6D8A-F64B-A078-BD843DB34AF5}" type="slidenum">
              <a:rPr lang="en-US" smtClean="0"/>
              <a:t>2</a:t>
            </a:fld>
            <a:endParaRPr lang="en-US"/>
          </a:p>
        </p:txBody>
      </p:sp>
    </p:spTree>
    <p:extLst>
      <p:ext uri="{BB962C8B-B14F-4D97-AF65-F5344CB8AC3E}">
        <p14:creationId xmlns:p14="http://schemas.microsoft.com/office/powerpoint/2010/main" val="1314942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12C4-21D9-CB4A-826C-3961F1F39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86C7D-0665-BC52-CB12-DA3681E57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B07EA-4BE9-4AFD-94DA-A8A7D5B061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E1D5C8-699E-3BFC-6BE6-678E341EE35E}"/>
              </a:ext>
            </a:extLst>
          </p:cNvPr>
          <p:cNvSpPr>
            <a:spLocks noGrp="1"/>
          </p:cNvSpPr>
          <p:nvPr>
            <p:ph type="sldNum" sz="quarter" idx="5"/>
          </p:nvPr>
        </p:nvSpPr>
        <p:spPr/>
        <p:txBody>
          <a:bodyPr/>
          <a:lstStyle/>
          <a:p>
            <a:fld id="{D7C44118-6D8A-F64B-A078-BD843DB34AF5}" type="slidenum">
              <a:rPr lang="en-US" smtClean="0"/>
              <a:t>20</a:t>
            </a:fld>
            <a:endParaRPr lang="en-US"/>
          </a:p>
        </p:txBody>
      </p:sp>
    </p:spTree>
    <p:extLst>
      <p:ext uri="{BB962C8B-B14F-4D97-AF65-F5344CB8AC3E}">
        <p14:creationId xmlns:p14="http://schemas.microsoft.com/office/powerpoint/2010/main" val="49841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AF9E-5B27-58DC-7EE9-7867278AA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C3210-04A3-5015-B7F3-BAE957329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77BC4-0781-99F2-D116-2D43FC032C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658DE9-0B3C-C22C-7E04-FBD461A3FA50}"/>
              </a:ext>
            </a:extLst>
          </p:cNvPr>
          <p:cNvSpPr>
            <a:spLocks noGrp="1"/>
          </p:cNvSpPr>
          <p:nvPr>
            <p:ph type="sldNum" sz="quarter" idx="5"/>
          </p:nvPr>
        </p:nvSpPr>
        <p:spPr/>
        <p:txBody>
          <a:bodyPr/>
          <a:lstStyle/>
          <a:p>
            <a:fld id="{D7C44118-6D8A-F64B-A078-BD843DB34AF5}" type="slidenum">
              <a:rPr lang="en-US" smtClean="0"/>
              <a:t>21</a:t>
            </a:fld>
            <a:endParaRPr lang="en-US"/>
          </a:p>
        </p:txBody>
      </p:sp>
    </p:spTree>
    <p:extLst>
      <p:ext uri="{BB962C8B-B14F-4D97-AF65-F5344CB8AC3E}">
        <p14:creationId xmlns:p14="http://schemas.microsoft.com/office/powerpoint/2010/main" val="219962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7C10-BB07-5BF9-CFF6-ECDE9F333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3C595-A279-2174-F221-F20E219FB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EF6FD-302F-33AC-75B7-BC235C8284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C85D18-A754-AD09-02DC-CB34AA2DE75F}"/>
              </a:ext>
            </a:extLst>
          </p:cNvPr>
          <p:cNvSpPr>
            <a:spLocks noGrp="1"/>
          </p:cNvSpPr>
          <p:nvPr>
            <p:ph type="sldNum" sz="quarter" idx="5"/>
          </p:nvPr>
        </p:nvSpPr>
        <p:spPr/>
        <p:txBody>
          <a:bodyPr/>
          <a:lstStyle/>
          <a:p>
            <a:fld id="{D7C44118-6D8A-F64B-A078-BD843DB34AF5}" type="slidenum">
              <a:rPr lang="en-US" smtClean="0"/>
              <a:t>22</a:t>
            </a:fld>
            <a:endParaRPr lang="en-US"/>
          </a:p>
        </p:txBody>
      </p:sp>
    </p:spTree>
    <p:extLst>
      <p:ext uri="{BB962C8B-B14F-4D97-AF65-F5344CB8AC3E}">
        <p14:creationId xmlns:p14="http://schemas.microsoft.com/office/powerpoint/2010/main" val="3148468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A88B-7F4C-9F1B-9A03-23597A67F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5B442-DD15-C06E-0816-F6139DB45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713B6-518D-E004-5738-210707F290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8517A3-9184-B7F2-CD1F-3A2709122A38}"/>
              </a:ext>
            </a:extLst>
          </p:cNvPr>
          <p:cNvSpPr>
            <a:spLocks noGrp="1"/>
          </p:cNvSpPr>
          <p:nvPr>
            <p:ph type="sldNum" sz="quarter" idx="5"/>
          </p:nvPr>
        </p:nvSpPr>
        <p:spPr/>
        <p:txBody>
          <a:bodyPr/>
          <a:lstStyle/>
          <a:p>
            <a:fld id="{D7C44118-6D8A-F64B-A078-BD843DB34AF5}" type="slidenum">
              <a:rPr lang="en-US" smtClean="0"/>
              <a:t>23</a:t>
            </a:fld>
            <a:endParaRPr lang="en-US"/>
          </a:p>
        </p:txBody>
      </p:sp>
    </p:spTree>
    <p:extLst>
      <p:ext uri="{BB962C8B-B14F-4D97-AF65-F5344CB8AC3E}">
        <p14:creationId xmlns:p14="http://schemas.microsoft.com/office/powerpoint/2010/main" val="1553668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7C44118-6D8A-F64B-A078-BD843DB34AF5}" type="slidenum">
              <a:rPr lang="en-US" smtClean="0"/>
              <a:t>24</a:t>
            </a:fld>
            <a:endParaRPr lang="en-US"/>
          </a:p>
        </p:txBody>
      </p:sp>
    </p:spTree>
    <p:extLst>
      <p:ext uri="{BB962C8B-B14F-4D97-AF65-F5344CB8AC3E}">
        <p14:creationId xmlns:p14="http://schemas.microsoft.com/office/powerpoint/2010/main" val="224257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32BFF-207D-B2B9-C017-632A780DC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37F90-F1CC-21EB-CAB5-279C63652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B995F-2F0A-CBAA-0A1F-3BC00256D9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3DE8A-867A-2BF8-594B-EE9C4D42F73F}"/>
              </a:ext>
            </a:extLst>
          </p:cNvPr>
          <p:cNvSpPr>
            <a:spLocks noGrp="1"/>
          </p:cNvSpPr>
          <p:nvPr>
            <p:ph type="sldNum" sz="quarter" idx="5"/>
          </p:nvPr>
        </p:nvSpPr>
        <p:spPr/>
        <p:txBody>
          <a:bodyPr/>
          <a:lstStyle/>
          <a:p>
            <a:fld id="{D7C44118-6D8A-F64B-A078-BD843DB34AF5}" type="slidenum">
              <a:rPr lang="en-US" smtClean="0"/>
              <a:t>25</a:t>
            </a:fld>
            <a:endParaRPr lang="en-US"/>
          </a:p>
        </p:txBody>
      </p:sp>
    </p:spTree>
    <p:extLst>
      <p:ext uri="{BB962C8B-B14F-4D97-AF65-F5344CB8AC3E}">
        <p14:creationId xmlns:p14="http://schemas.microsoft.com/office/powerpoint/2010/main" val="3210784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44118-6D8A-F64B-A078-BD843DB34AF5}" type="slidenum">
              <a:rPr lang="en-US" smtClean="0"/>
              <a:t>26</a:t>
            </a:fld>
            <a:endParaRPr lang="en-US"/>
          </a:p>
        </p:txBody>
      </p:sp>
    </p:spTree>
    <p:extLst>
      <p:ext uri="{BB962C8B-B14F-4D97-AF65-F5344CB8AC3E}">
        <p14:creationId xmlns:p14="http://schemas.microsoft.com/office/powerpoint/2010/main" val="2073232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IP is just latest example of water as bipartisan effort in Congress </a:t>
            </a:r>
          </a:p>
          <a:p>
            <a:pPr marL="171450" indent="-171450">
              <a:buFontTx/>
              <a:buChar char="-"/>
            </a:pPr>
            <a:r>
              <a:rPr lang="en-US"/>
              <a:t>NACWA spearheaded efforts over 4 years to get this legislation passed into law – no one thought is could happen but we got it done! </a:t>
            </a:r>
          </a:p>
          <a:p>
            <a:pPr marL="171450" indent="-171450">
              <a:buFontTx/>
              <a:buChar char="-"/>
            </a:pPr>
            <a:r>
              <a:rPr lang="en-US"/>
              <a:t>Involved significant work, compromise, and coalition building to get passed into law, but is a significant victory for the public clean water utilities</a:t>
            </a:r>
          </a:p>
          <a:p>
            <a:pPr marL="171450" indent="-171450">
              <a:buFontTx/>
              <a:buChar char="-"/>
            </a:pPr>
            <a:r>
              <a:rPr lang="en-US"/>
              <a:t>Coalition lead by NACWA included USCM, NLC, </a:t>
            </a:r>
            <a:r>
              <a:rPr lang="en-US" err="1"/>
              <a:t>NACo</a:t>
            </a:r>
            <a:r>
              <a:rPr lang="en-US"/>
              <a:t>, APWA, WEF, and others </a:t>
            </a:r>
          </a:p>
          <a:p>
            <a:pPr marL="171450" indent="-171450">
              <a:buFontTx/>
              <a:buChar char="-"/>
            </a:pPr>
            <a:r>
              <a:rPr lang="en-US"/>
              <a:t>Issue now after passage is ensuring appropriate implementation, establishment of municipal ombudsman office.  </a:t>
            </a:r>
          </a:p>
          <a:p>
            <a:pPr marL="171450" indent="-171450">
              <a:buFontTx/>
              <a:buChar char="-"/>
            </a:pPr>
            <a:r>
              <a:rPr lang="en-US"/>
              <a:t>NACWA requesting $2 million in FY 2020 appropriations to implement the legislation </a:t>
            </a:r>
          </a:p>
          <a:p>
            <a:pPr marL="171450" indent="-171450">
              <a:buFontTx/>
              <a:buChar char="-"/>
            </a:pPr>
            <a:r>
              <a:rPr lang="en-US"/>
              <a:t>Note that original legislation also included language requiring EPA to update its affordability guidance but this was stripped out during final negotiations.  But EPA is moving forward with update to affordability guidance along lines suggested by NACWA/water sector and this will be discussed later in presentation. </a:t>
            </a:r>
          </a:p>
        </p:txBody>
      </p:sp>
      <p:sp>
        <p:nvSpPr>
          <p:cNvPr id="4" name="Slide Number Placeholder 3"/>
          <p:cNvSpPr>
            <a:spLocks noGrp="1"/>
          </p:cNvSpPr>
          <p:nvPr>
            <p:ph type="sldNum" sz="quarter" idx="5"/>
          </p:nvPr>
        </p:nvSpPr>
        <p:spPr/>
        <p:txBody>
          <a:bodyPr/>
          <a:lstStyle/>
          <a:p>
            <a:fld id="{D7C44118-6D8A-F64B-A078-BD843DB34AF5}" type="slidenum">
              <a:rPr lang="en-US" smtClean="0"/>
              <a:t>27</a:t>
            </a:fld>
            <a:endParaRPr lang="en-US"/>
          </a:p>
        </p:txBody>
      </p:sp>
    </p:spTree>
    <p:extLst>
      <p:ext uri="{BB962C8B-B14F-4D97-AF65-F5344CB8AC3E}">
        <p14:creationId xmlns:p14="http://schemas.microsoft.com/office/powerpoint/2010/main" val="690455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44118-6D8A-F64B-A078-BD843DB34AF5}" type="slidenum">
              <a:rPr lang="en-US" smtClean="0"/>
              <a:t>28</a:t>
            </a:fld>
            <a:endParaRPr lang="en-US"/>
          </a:p>
        </p:txBody>
      </p:sp>
    </p:spTree>
    <p:extLst>
      <p:ext uri="{BB962C8B-B14F-4D97-AF65-F5344CB8AC3E}">
        <p14:creationId xmlns:p14="http://schemas.microsoft.com/office/powerpoint/2010/main" val="307789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44118-6D8A-F64B-A078-BD843DB34AF5}" type="slidenum">
              <a:rPr lang="en-US" smtClean="0"/>
              <a:t>29</a:t>
            </a:fld>
            <a:endParaRPr lang="en-US"/>
          </a:p>
        </p:txBody>
      </p:sp>
    </p:spTree>
    <p:extLst>
      <p:ext uri="{BB962C8B-B14F-4D97-AF65-F5344CB8AC3E}">
        <p14:creationId xmlns:p14="http://schemas.microsoft.com/office/powerpoint/2010/main" val="86953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44118-6D8A-F64B-A078-BD843DB34AF5}" type="slidenum">
              <a:rPr lang="en-US" smtClean="0"/>
              <a:t>3</a:t>
            </a:fld>
            <a:endParaRPr lang="en-US"/>
          </a:p>
        </p:txBody>
      </p:sp>
    </p:spTree>
    <p:extLst>
      <p:ext uri="{BB962C8B-B14F-4D97-AF65-F5344CB8AC3E}">
        <p14:creationId xmlns:p14="http://schemas.microsoft.com/office/powerpoint/2010/main" val="48240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44118-6D8A-F64B-A078-BD843DB34AF5}" type="slidenum">
              <a:rPr lang="en-US" smtClean="0"/>
              <a:t>30</a:t>
            </a:fld>
            <a:endParaRPr lang="en-US"/>
          </a:p>
        </p:txBody>
      </p:sp>
    </p:spTree>
    <p:extLst>
      <p:ext uri="{BB962C8B-B14F-4D97-AF65-F5344CB8AC3E}">
        <p14:creationId xmlns:p14="http://schemas.microsoft.com/office/powerpoint/2010/main" val="323662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7C44118-6D8A-F64B-A078-BD843DB34AF5}" type="slidenum">
              <a:rPr lang="en-US" smtClean="0"/>
              <a:t>31</a:t>
            </a:fld>
            <a:endParaRPr lang="en-US"/>
          </a:p>
        </p:txBody>
      </p:sp>
    </p:spTree>
    <p:extLst>
      <p:ext uri="{BB962C8B-B14F-4D97-AF65-F5344CB8AC3E}">
        <p14:creationId xmlns:p14="http://schemas.microsoft.com/office/powerpoint/2010/main" val="2087537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IP is just latest example of water as bipartisan effort in Congress </a:t>
            </a:r>
          </a:p>
          <a:p>
            <a:pPr marL="171450" indent="-171450">
              <a:buFontTx/>
              <a:buChar char="-"/>
            </a:pPr>
            <a:r>
              <a:rPr lang="en-US" dirty="0"/>
              <a:t>NACWA spearheaded efforts over 4 years to get this legislation passed into law – no one thought is could happen but we got it done! </a:t>
            </a:r>
          </a:p>
          <a:p>
            <a:pPr marL="171450" indent="-171450">
              <a:buFontTx/>
              <a:buChar char="-"/>
            </a:pPr>
            <a:r>
              <a:rPr lang="en-US" dirty="0"/>
              <a:t>Involved significant work, compromise, and coalition building to get passed into law, but is a significant victory for the public clean water utilities</a:t>
            </a:r>
          </a:p>
          <a:p>
            <a:pPr marL="171450" indent="-171450">
              <a:buFontTx/>
              <a:buChar char="-"/>
            </a:pPr>
            <a:r>
              <a:rPr lang="en-US" dirty="0"/>
              <a:t>Coalition lead by NACWA included USCM, NLC, </a:t>
            </a:r>
            <a:r>
              <a:rPr lang="en-US" dirty="0" err="1"/>
              <a:t>NACo</a:t>
            </a:r>
            <a:r>
              <a:rPr lang="en-US" dirty="0"/>
              <a:t>, APWA, WEF, and others </a:t>
            </a:r>
          </a:p>
          <a:p>
            <a:pPr marL="171450" indent="-171450">
              <a:buFontTx/>
              <a:buChar char="-"/>
            </a:pPr>
            <a:r>
              <a:rPr lang="en-US" dirty="0"/>
              <a:t>Issue now after passage is ensuring appropriate implementation, establishment of municipal ombudsman office.  </a:t>
            </a:r>
          </a:p>
          <a:p>
            <a:pPr marL="171450" indent="-171450">
              <a:buFontTx/>
              <a:buChar char="-"/>
            </a:pPr>
            <a:r>
              <a:rPr lang="en-US" dirty="0"/>
              <a:t>NACWA requesting $2 million in FY 2020 appropriations to implement the legislation </a:t>
            </a:r>
          </a:p>
          <a:p>
            <a:pPr marL="171450" indent="-171450">
              <a:buFontTx/>
              <a:buChar char="-"/>
            </a:pPr>
            <a:r>
              <a:rPr lang="en-US" dirty="0"/>
              <a:t>Note that original legislation also included language requiring EPA to update its affordability guidance but this was stripped out during final negotiations.  But EPA is moving forward with update to affordability guidance along lines suggested by NACWA/water sector and this will be discussed later in presentation. </a:t>
            </a:r>
          </a:p>
        </p:txBody>
      </p:sp>
      <p:sp>
        <p:nvSpPr>
          <p:cNvPr id="4" name="Slide Number Placeholder 3"/>
          <p:cNvSpPr>
            <a:spLocks noGrp="1"/>
          </p:cNvSpPr>
          <p:nvPr>
            <p:ph type="sldNum" sz="quarter" idx="5"/>
          </p:nvPr>
        </p:nvSpPr>
        <p:spPr/>
        <p:txBody>
          <a:bodyPr/>
          <a:lstStyle/>
          <a:p>
            <a:fld id="{D7C44118-6D8A-F64B-A078-BD843DB34AF5}" type="slidenum">
              <a:rPr lang="en-US" smtClean="0"/>
              <a:t>32</a:t>
            </a:fld>
            <a:endParaRPr lang="en-US"/>
          </a:p>
        </p:txBody>
      </p:sp>
    </p:spTree>
    <p:extLst>
      <p:ext uri="{BB962C8B-B14F-4D97-AF65-F5344CB8AC3E}">
        <p14:creationId xmlns:p14="http://schemas.microsoft.com/office/powerpoint/2010/main" val="4042274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IP is just latest example of water as bipartisan effort in Congress </a:t>
            </a:r>
          </a:p>
          <a:p>
            <a:pPr marL="171450" indent="-171450">
              <a:buFontTx/>
              <a:buChar char="-"/>
            </a:pPr>
            <a:r>
              <a:rPr lang="en-US"/>
              <a:t>NACWA spearheaded efforts over 4 years to get this legislation passed into law – no one thought is could happen but we got it done! </a:t>
            </a:r>
          </a:p>
          <a:p>
            <a:pPr marL="171450" indent="-171450">
              <a:buFontTx/>
              <a:buChar char="-"/>
            </a:pPr>
            <a:r>
              <a:rPr lang="en-US"/>
              <a:t>Involved significant work, compromise, and coalition building to get passed into law, but is a significant victory for the public clean water utilities</a:t>
            </a:r>
          </a:p>
          <a:p>
            <a:pPr marL="171450" indent="-171450">
              <a:buFontTx/>
              <a:buChar char="-"/>
            </a:pPr>
            <a:r>
              <a:rPr lang="en-US"/>
              <a:t>Coalition lead by NACWA included USCM, NLC, </a:t>
            </a:r>
            <a:r>
              <a:rPr lang="en-US" err="1"/>
              <a:t>NACo</a:t>
            </a:r>
            <a:r>
              <a:rPr lang="en-US"/>
              <a:t>, APWA, WEF, and others </a:t>
            </a:r>
          </a:p>
          <a:p>
            <a:pPr marL="171450" indent="-171450">
              <a:buFontTx/>
              <a:buChar char="-"/>
            </a:pPr>
            <a:r>
              <a:rPr lang="en-US"/>
              <a:t>Issue now after passage is ensuring appropriate implementation, establishment of municipal ombudsman office.  </a:t>
            </a:r>
          </a:p>
          <a:p>
            <a:pPr marL="171450" indent="-171450">
              <a:buFontTx/>
              <a:buChar char="-"/>
            </a:pPr>
            <a:r>
              <a:rPr lang="en-US"/>
              <a:t>NACWA requesting $2 million in FY 2020 appropriations to implement the legislation </a:t>
            </a:r>
          </a:p>
          <a:p>
            <a:pPr marL="171450" indent="-171450">
              <a:buFontTx/>
              <a:buChar char="-"/>
            </a:pPr>
            <a:r>
              <a:rPr lang="en-US"/>
              <a:t>Note that original legislation also included language requiring EPA to update its affordability guidance but this was stripped out during final negotiations.  But EPA is moving forward with update to affordability guidance along lines suggested by NACWA/water sector and this will be discussed later in presentation. </a:t>
            </a:r>
          </a:p>
        </p:txBody>
      </p:sp>
      <p:sp>
        <p:nvSpPr>
          <p:cNvPr id="4" name="Slide Number Placeholder 3"/>
          <p:cNvSpPr>
            <a:spLocks noGrp="1"/>
          </p:cNvSpPr>
          <p:nvPr>
            <p:ph type="sldNum" sz="quarter" idx="5"/>
          </p:nvPr>
        </p:nvSpPr>
        <p:spPr/>
        <p:txBody>
          <a:bodyPr/>
          <a:lstStyle/>
          <a:p>
            <a:fld id="{D7C44118-6D8A-F64B-A078-BD843DB34AF5}" type="slidenum">
              <a:rPr lang="en-US" smtClean="0"/>
              <a:t>33</a:t>
            </a:fld>
            <a:endParaRPr lang="en-US"/>
          </a:p>
        </p:txBody>
      </p:sp>
    </p:spTree>
    <p:extLst>
      <p:ext uri="{BB962C8B-B14F-4D97-AF65-F5344CB8AC3E}">
        <p14:creationId xmlns:p14="http://schemas.microsoft.com/office/powerpoint/2010/main" val="1051478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IP is just latest example of water as bipartisan effort in Congress </a:t>
            </a:r>
          </a:p>
          <a:p>
            <a:pPr marL="171450" indent="-171450">
              <a:buFontTx/>
              <a:buChar char="-"/>
            </a:pPr>
            <a:r>
              <a:rPr lang="en-US" dirty="0"/>
              <a:t>NACWA spearheaded efforts over 4 years to get this legislation passed into law – no one thought is could happen but we got it done! </a:t>
            </a:r>
          </a:p>
          <a:p>
            <a:pPr marL="171450" indent="-171450">
              <a:buFontTx/>
              <a:buChar char="-"/>
            </a:pPr>
            <a:r>
              <a:rPr lang="en-US" dirty="0"/>
              <a:t>Involved significant work, compromise, and coalition building to get passed into law, but is a significant victory for the public clean water utilities</a:t>
            </a:r>
          </a:p>
          <a:p>
            <a:pPr marL="171450" indent="-171450">
              <a:buFontTx/>
              <a:buChar char="-"/>
            </a:pPr>
            <a:r>
              <a:rPr lang="en-US" dirty="0"/>
              <a:t>Coalition lead by NACWA included USCM, NLC, </a:t>
            </a:r>
            <a:r>
              <a:rPr lang="en-US" dirty="0" err="1"/>
              <a:t>NACo</a:t>
            </a:r>
            <a:r>
              <a:rPr lang="en-US" dirty="0"/>
              <a:t>, APWA, WEF, and others </a:t>
            </a:r>
          </a:p>
          <a:p>
            <a:pPr marL="171450" indent="-171450">
              <a:buFontTx/>
              <a:buChar char="-"/>
            </a:pPr>
            <a:r>
              <a:rPr lang="en-US" dirty="0"/>
              <a:t>Issue now after passage is ensuring appropriate implementation, establishment of municipal ombudsman office.  </a:t>
            </a:r>
          </a:p>
          <a:p>
            <a:pPr marL="171450" indent="-171450">
              <a:buFontTx/>
              <a:buChar char="-"/>
            </a:pPr>
            <a:r>
              <a:rPr lang="en-US" dirty="0"/>
              <a:t>NACWA requesting $2 million in FY 2020 appropriations to implement the legislation </a:t>
            </a:r>
          </a:p>
          <a:p>
            <a:pPr marL="171450" indent="-171450">
              <a:buFontTx/>
              <a:buChar char="-"/>
            </a:pPr>
            <a:r>
              <a:rPr lang="en-US" dirty="0"/>
              <a:t>Note that original legislation also included language requiring EPA to update its affordability guidance but this was stripped out during final negotiations.  But EPA is moving forward with update to affordability guidance along lines suggested by NACWA/water sector and this will be discussed later in presentation. </a:t>
            </a:r>
          </a:p>
        </p:txBody>
      </p:sp>
      <p:sp>
        <p:nvSpPr>
          <p:cNvPr id="4" name="Slide Number Placeholder 3"/>
          <p:cNvSpPr>
            <a:spLocks noGrp="1"/>
          </p:cNvSpPr>
          <p:nvPr>
            <p:ph type="sldNum" sz="quarter" idx="5"/>
          </p:nvPr>
        </p:nvSpPr>
        <p:spPr/>
        <p:txBody>
          <a:bodyPr/>
          <a:lstStyle/>
          <a:p>
            <a:fld id="{D7C44118-6D8A-F64B-A078-BD843DB34AF5}" type="slidenum">
              <a:rPr lang="en-US" smtClean="0"/>
              <a:t>34</a:t>
            </a:fld>
            <a:endParaRPr lang="en-US"/>
          </a:p>
        </p:txBody>
      </p:sp>
    </p:spTree>
    <p:extLst>
      <p:ext uri="{BB962C8B-B14F-4D97-AF65-F5344CB8AC3E}">
        <p14:creationId xmlns:p14="http://schemas.microsoft.com/office/powerpoint/2010/main" val="1648548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5B72-D803-1C44-F129-DCE561F70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D627A-ABBA-FAA9-3D6C-C43B4898E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EFE0C-1E62-B829-4589-6AE459F1FEB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C17F26FD-8FCD-1E19-D03E-0E42DF11EE41}"/>
              </a:ext>
            </a:extLst>
          </p:cNvPr>
          <p:cNvSpPr>
            <a:spLocks noGrp="1"/>
          </p:cNvSpPr>
          <p:nvPr>
            <p:ph type="sldNum" sz="quarter" idx="5"/>
          </p:nvPr>
        </p:nvSpPr>
        <p:spPr/>
        <p:txBody>
          <a:bodyPr/>
          <a:lstStyle/>
          <a:p>
            <a:fld id="{D7C44118-6D8A-F64B-A078-BD843DB34AF5}" type="slidenum">
              <a:rPr lang="en-US" smtClean="0"/>
              <a:t>35</a:t>
            </a:fld>
            <a:endParaRPr lang="en-US"/>
          </a:p>
        </p:txBody>
      </p:sp>
    </p:spTree>
    <p:extLst>
      <p:ext uri="{BB962C8B-B14F-4D97-AF65-F5344CB8AC3E}">
        <p14:creationId xmlns:p14="http://schemas.microsoft.com/office/powerpoint/2010/main" val="3137142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3BFB6-D54D-9825-A0D7-BD9DDB8B9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F5211-DB4E-7F57-5148-2B023DA00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2E74B-5349-75D8-F71D-2DEC2319BD0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14BC43BB-00E4-991B-CF27-7E6A13A4BF52}"/>
              </a:ext>
            </a:extLst>
          </p:cNvPr>
          <p:cNvSpPr>
            <a:spLocks noGrp="1"/>
          </p:cNvSpPr>
          <p:nvPr>
            <p:ph type="sldNum" sz="quarter" idx="5"/>
          </p:nvPr>
        </p:nvSpPr>
        <p:spPr/>
        <p:txBody>
          <a:bodyPr/>
          <a:lstStyle/>
          <a:p>
            <a:fld id="{D7C44118-6D8A-F64B-A078-BD843DB34AF5}" type="slidenum">
              <a:rPr lang="en-US" smtClean="0"/>
              <a:t>36</a:t>
            </a:fld>
            <a:endParaRPr lang="en-US"/>
          </a:p>
        </p:txBody>
      </p:sp>
    </p:spTree>
    <p:extLst>
      <p:ext uri="{BB962C8B-B14F-4D97-AF65-F5344CB8AC3E}">
        <p14:creationId xmlns:p14="http://schemas.microsoft.com/office/powerpoint/2010/main" val="2399828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2E5D-C1DE-6D7C-A2F4-73CE5347A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259C4-640E-B761-D9ED-1733CD917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2F306-0551-1142-2018-2CB39B45877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962008B-197E-934C-E535-E730467AE34D}"/>
              </a:ext>
            </a:extLst>
          </p:cNvPr>
          <p:cNvSpPr>
            <a:spLocks noGrp="1"/>
          </p:cNvSpPr>
          <p:nvPr>
            <p:ph type="sldNum" sz="quarter" idx="5"/>
          </p:nvPr>
        </p:nvSpPr>
        <p:spPr/>
        <p:txBody>
          <a:bodyPr/>
          <a:lstStyle/>
          <a:p>
            <a:fld id="{D7C44118-6D8A-F64B-A078-BD843DB34AF5}" type="slidenum">
              <a:rPr lang="en-US" smtClean="0"/>
              <a:t>37</a:t>
            </a:fld>
            <a:endParaRPr lang="en-US"/>
          </a:p>
        </p:txBody>
      </p:sp>
    </p:spTree>
    <p:extLst>
      <p:ext uri="{BB962C8B-B14F-4D97-AF65-F5344CB8AC3E}">
        <p14:creationId xmlns:p14="http://schemas.microsoft.com/office/powerpoint/2010/main" val="2761413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89C16-AABC-7A2D-8123-125F7BD93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395FC-A457-3B16-AB68-DCA0349C3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2F1E5-2C97-A6C0-F906-A0FB97A2130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780232C-5310-0A42-8742-BCC50F059B81}"/>
              </a:ext>
            </a:extLst>
          </p:cNvPr>
          <p:cNvSpPr>
            <a:spLocks noGrp="1"/>
          </p:cNvSpPr>
          <p:nvPr>
            <p:ph type="sldNum" sz="quarter" idx="5"/>
          </p:nvPr>
        </p:nvSpPr>
        <p:spPr/>
        <p:txBody>
          <a:bodyPr/>
          <a:lstStyle/>
          <a:p>
            <a:fld id="{D7C44118-6D8A-F64B-A078-BD843DB34AF5}" type="slidenum">
              <a:rPr lang="en-US" smtClean="0"/>
              <a:t>38</a:t>
            </a:fld>
            <a:endParaRPr lang="en-US"/>
          </a:p>
        </p:txBody>
      </p:sp>
    </p:spTree>
    <p:extLst>
      <p:ext uri="{BB962C8B-B14F-4D97-AF65-F5344CB8AC3E}">
        <p14:creationId xmlns:p14="http://schemas.microsoft.com/office/powerpoint/2010/main" val="2846026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4E49E-3EFC-BF99-60BB-243800853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221B1-AB80-1D8F-46BB-236BEF5E7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16629-07EE-7A30-6B79-4B4F83AACFA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56672A8-A424-99FE-C3EB-24BD91056A87}"/>
              </a:ext>
            </a:extLst>
          </p:cNvPr>
          <p:cNvSpPr>
            <a:spLocks noGrp="1"/>
          </p:cNvSpPr>
          <p:nvPr>
            <p:ph type="sldNum" sz="quarter" idx="5"/>
          </p:nvPr>
        </p:nvSpPr>
        <p:spPr/>
        <p:txBody>
          <a:bodyPr/>
          <a:lstStyle/>
          <a:p>
            <a:fld id="{D7C44118-6D8A-F64B-A078-BD843DB34AF5}" type="slidenum">
              <a:rPr lang="en-US" smtClean="0"/>
              <a:t>39</a:t>
            </a:fld>
            <a:endParaRPr lang="en-US"/>
          </a:p>
        </p:txBody>
      </p:sp>
    </p:spTree>
    <p:extLst>
      <p:ext uri="{BB962C8B-B14F-4D97-AF65-F5344CB8AC3E}">
        <p14:creationId xmlns:p14="http://schemas.microsoft.com/office/powerpoint/2010/main" val="96537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8E1BC-E793-8C5B-E9D4-9CE31851A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95CCF-E1A4-E8BA-9A48-99B48E546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538CC-0DDF-797F-BE46-FF5FBE0687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9E07D8-FA8C-4177-3EE8-6EC4A70374B7}"/>
              </a:ext>
            </a:extLst>
          </p:cNvPr>
          <p:cNvSpPr>
            <a:spLocks noGrp="1"/>
          </p:cNvSpPr>
          <p:nvPr>
            <p:ph type="sldNum" sz="quarter" idx="5"/>
          </p:nvPr>
        </p:nvSpPr>
        <p:spPr/>
        <p:txBody>
          <a:bodyPr/>
          <a:lstStyle/>
          <a:p>
            <a:fld id="{D7C44118-6D8A-F64B-A078-BD843DB34AF5}" type="slidenum">
              <a:rPr lang="en-US" smtClean="0"/>
              <a:t>4</a:t>
            </a:fld>
            <a:endParaRPr lang="en-US"/>
          </a:p>
        </p:txBody>
      </p:sp>
    </p:spTree>
    <p:extLst>
      <p:ext uri="{BB962C8B-B14F-4D97-AF65-F5344CB8AC3E}">
        <p14:creationId xmlns:p14="http://schemas.microsoft.com/office/powerpoint/2010/main" val="25994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124D8-EB51-03B0-0FD9-ED0720EA7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BFDB0-2E8D-A548-541E-DCF9FBB08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620F2-D50C-56DE-098A-2A2613D457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169B6F-A0EE-A1E5-4E65-A6B8136A89F5}"/>
              </a:ext>
            </a:extLst>
          </p:cNvPr>
          <p:cNvSpPr>
            <a:spLocks noGrp="1"/>
          </p:cNvSpPr>
          <p:nvPr>
            <p:ph type="sldNum" sz="quarter" idx="5"/>
          </p:nvPr>
        </p:nvSpPr>
        <p:spPr/>
        <p:txBody>
          <a:bodyPr/>
          <a:lstStyle/>
          <a:p>
            <a:fld id="{D7C44118-6D8A-F64B-A078-BD843DB34AF5}" type="slidenum">
              <a:rPr lang="en-US" smtClean="0"/>
              <a:t>5</a:t>
            </a:fld>
            <a:endParaRPr lang="en-US"/>
          </a:p>
        </p:txBody>
      </p:sp>
    </p:spTree>
    <p:extLst>
      <p:ext uri="{BB962C8B-B14F-4D97-AF65-F5344CB8AC3E}">
        <p14:creationId xmlns:p14="http://schemas.microsoft.com/office/powerpoint/2010/main" val="44617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B5B3-1535-9A25-E83E-E4B61FD11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B821C-ECEB-7631-6FA5-08ACF1A44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B6CAB-57C2-5B7A-FC72-20B73E336028}"/>
              </a:ext>
            </a:extLst>
          </p:cNvPr>
          <p:cNvSpPr>
            <a:spLocks noGrp="1"/>
          </p:cNvSpPr>
          <p:nvPr>
            <p:ph type="body" idx="1"/>
          </p:nvPr>
        </p:nvSpPr>
        <p:spPr/>
        <p:txBody>
          <a:bodyPr/>
          <a:lstStyle/>
          <a:p>
            <a:pPr marL="171450" indent="-171450">
              <a:buFontTx/>
              <a:buChar char="-"/>
            </a:pPr>
            <a:r>
              <a:rPr lang="en-US"/>
              <a:t>IP is just latest example of water as bipartisan effort in Congress </a:t>
            </a:r>
          </a:p>
          <a:p>
            <a:pPr marL="171450" indent="-171450">
              <a:buFontTx/>
              <a:buChar char="-"/>
            </a:pPr>
            <a:r>
              <a:rPr lang="en-US"/>
              <a:t>NACWA spearheaded efforts over 4 years to get this legislation passed into law – no one thought is could happen but we got it done! </a:t>
            </a:r>
          </a:p>
          <a:p>
            <a:pPr marL="171450" indent="-171450">
              <a:buFontTx/>
              <a:buChar char="-"/>
            </a:pPr>
            <a:r>
              <a:rPr lang="en-US"/>
              <a:t>Involved significant work, compromise, and coalition building to get passed into law, but is a significant victory for the public clean water utilities</a:t>
            </a:r>
          </a:p>
          <a:p>
            <a:pPr marL="171450" indent="-171450">
              <a:buFontTx/>
              <a:buChar char="-"/>
            </a:pPr>
            <a:r>
              <a:rPr lang="en-US"/>
              <a:t>Coalition lead by NACWA included USCM, NLC, </a:t>
            </a:r>
            <a:r>
              <a:rPr lang="en-US" err="1"/>
              <a:t>NACo</a:t>
            </a:r>
            <a:r>
              <a:rPr lang="en-US"/>
              <a:t>, APWA, WEF, and others </a:t>
            </a:r>
          </a:p>
          <a:p>
            <a:pPr marL="171450" indent="-171450">
              <a:buFontTx/>
              <a:buChar char="-"/>
            </a:pPr>
            <a:r>
              <a:rPr lang="en-US"/>
              <a:t>Issue now after passage is ensuring appropriate implementation, establishment of municipal ombudsman office.  </a:t>
            </a:r>
          </a:p>
          <a:p>
            <a:pPr marL="171450" indent="-171450">
              <a:buFontTx/>
              <a:buChar char="-"/>
            </a:pPr>
            <a:r>
              <a:rPr lang="en-US"/>
              <a:t>NACWA requesting $2 million in FY 2020 appropriations to implement the legislation </a:t>
            </a:r>
          </a:p>
          <a:p>
            <a:pPr marL="171450" indent="-171450">
              <a:buFontTx/>
              <a:buChar char="-"/>
            </a:pPr>
            <a:r>
              <a:rPr lang="en-US"/>
              <a:t>Note that original legislation also included language requiring EPA to update its affordability guidance but this was stripped out during final negotiations.  But EPA is moving forward with update to affordability guidance along lines suggested by NACWA/water sector and this will be discussed later in presentation. </a:t>
            </a:r>
          </a:p>
        </p:txBody>
      </p:sp>
      <p:sp>
        <p:nvSpPr>
          <p:cNvPr id="4" name="Slide Number Placeholder 3">
            <a:extLst>
              <a:ext uri="{FF2B5EF4-FFF2-40B4-BE49-F238E27FC236}">
                <a16:creationId xmlns:a16="http://schemas.microsoft.com/office/drawing/2014/main" id="{0E4EDE3D-0944-CE0A-8BB6-BA0093FEE813}"/>
              </a:ext>
            </a:extLst>
          </p:cNvPr>
          <p:cNvSpPr>
            <a:spLocks noGrp="1"/>
          </p:cNvSpPr>
          <p:nvPr>
            <p:ph type="sldNum" sz="quarter" idx="5"/>
          </p:nvPr>
        </p:nvSpPr>
        <p:spPr/>
        <p:txBody>
          <a:bodyPr/>
          <a:lstStyle/>
          <a:p>
            <a:fld id="{D7C44118-6D8A-F64B-A078-BD843DB34AF5}" type="slidenum">
              <a:rPr lang="en-US" smtClean="0"/>
              <a:t>6</a:t>
            </a:fld>
            <a:endParaRPr lang="en-US"/>
          </a:p>
        </p:txBody>
      </p:sp>
    </p:spTree>
    <p:extLst>
      <p:ext uri="{BB962C8B-B14F-4D97-AF65-F5344CB8AC3E}">
        <p14:creationId xmlns:p14="http://schemas.microsoft.com/office/powerpoint/2010/main" val="125357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431FD-ADAE-2953-EE01-2EADDBDA4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FA0E8-40A4-E0B0-DE57-DAB08BEC8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B7556-1C7E-54B5-CC8D-76061AC023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72357A-1BBD-EA25-EB8E-88371AA2A939}"/>
              </a:ext>
            </a:extLst>
          </p:cNvPr>
          <p:cNvSpPr>
            <a:spLocks noGrp="1"/>
          </p:cNvSpPr>
          <p:nvPr>
            <p:ph type="sldNum" sz="quarter" idx="5"/>
          </p:nvPr>
        </p:nvSpPr>
        <p:spPr/>
        <p:txBody>
          <a:bodyPr/>
          <a:lstStyle/>
          <a:p>
            <a:fld id="{D7C44118-6D8A-F64B-A078-BD843DB34AF5}" type="slidenum">
              <a:rPr lang="en-US" smtClean="0"/>
              <a:t>7</a:t>
            </a:fld>
            <a:endParaRPr lang="en-US"/>
          </a:p>
        </p:txBody>
      </p:sp>
    </p:spTree>
    <p:extLst>
      <p:ext uri="{BB962C8B-B14F-4D97-AF65-F5344CB8AC3E}">
        <p14:creationId xmlns:p14="http://schemas.microsoft.com/office/powerpoint/2010/main" val="277266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44118-6D8A-F64B-A078-BD843DB34AF5}" type="slidenum">
              <a:rPr lang="en-US" smtClean="0"/>
              <a:t>8</a:t>
            </a:fld>
            <a:endParaRPr lang="en-US"/>
          </a:p>
        </p:txBody>
      </p:sp>
    </p:spTree>
    <p:extLst>
      <p:ext uri="{BB962C8B-B14F-4D97-AF65-F5344CB8AC3E}">
        <p14:creationId xmlns:p14="http://schemas.microsoft.com/office/powerpoint/2010/main" val="217929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7C44118-6D8A-F64B-A078-BD843DB34AF5}" type="slidenum">
              <a:rPr lang="en-US" smtClean="0"/>
              <a:t>9</a:t>
            </a:fld>
            <a:endParaRPr lang="en-US"/>
          </a:p>
        </p:txBody>
      </p:sp>
    </p:spTree>
    <p:extLst>
      <p:ext uri="{BB962C8B-B14F-4D97-AF65-F5344CB8AC3E}">
        <p14:creationId xmlns:p14="http://schemas.microsoft.com/office/powerpoint/2010/main" val="89282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765F-E907-25A6-23B7-BB0DE2197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9DD84-1AC8-B889-9143-680E26304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5F8ABD-AC55-AB86-8589-2BDED2DC96D9}"/>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5" name="Footer Placeholder 4">
            <a:extLst>
              <a:ext uri="{FF2B5EF4-FFF2-40B4-BE49-F238E27FC236}">
                <a16:creationId xmlns:a16="http://schemas.microsoft.com/office/drawing/2014/main" id="{5FA991B9-E653-C870-301A-4FB9A9D61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969CF-762E-2511-2F0C-CB8D1C2BD788}"/>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364373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0380-C2AB-2C64-7674-4A52593019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B1C95-1BFE-C835-55FE-7BF823441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2B5BA-F792-FD34-851F-9B9450DBC1F4}"/>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5" name="Footer Placeholder 4">
            <a:extLst>
              <a:ext uri="{FF2B5EF4-FFF2-40B4-BE49-F238E27FC236}">
                <a16:creationId xmlns:a16="http://schemas.microsoft.com/office/drawing/2014/main" id="{4AB49B19-2D16-48DE-FD76-6C9E9928E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B0031-0A68-4D29-85E9-32C181935695}"/>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39397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5E1115-2423-8B12-63A0-2794E15E0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9D9599-0E80-7CED-00DF-09D864841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1C8BF-DA8B-D9DF-5D7E-FADC7304E04B}"/>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5" name="Footer Placeholder 4">
            <a:extLst>
              <a:ext uri="{FF2B5EF4-FFF2-40B4-BE49-F238E27FC236}">
                <a16:creationId xmlns:a16="http://schemas.microsoft.com/office/drawing/2014/main" id="{0AB1BA5F-7751-75F2-A7E9-32E37C746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AA057-C256-7E41-CE8A-6333885B0EC7}"/>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164505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5C932D6-765C-7947-A18A-69299EF8FD64}"/>
              </a:ext>
            </a:extLst>
          </p:cNvPr>
          <p:cNvGrpSpPr/>
          <p:nvPr userDrawn="1"/>
        </p:nvGrpSpPr>
        <p:grpSpPr>
          <a:xfrm>
            <a:off x="-9" y="-672124"/>
            <a:ext cx="12192009" cy="7560457"/>
            <a:chOff x="-9" y="-672124"/>
            <a:chExt cx="12192009" cy="7560457"/>
          </a:xfrm>
        </p:grpSpPr>
        <p:pic>
          <p:nvPicPr>
            <p:cNvPr id="9" name="Picture 8" descr="A large city landscape&#10;&#10;Description automatically generated">
              <a:extLst>
                <a:ext uri="{FF2B5EF4-FFF2-40B4-BE49-F238E27FC236}">
                  <a16:creationId xmlns:a16="http://schemas.microsoft.com/office/drawing/2014/main" id="{9ACA38AD-720F-4C45-99BF-7E6AD48FAB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0" name="Rectangle 9">
              <a:extLst>
                <a:ext uri="{FF2B5EF4-FFF2-40B4-BE49-F238E27FC236}">
                  <a16:creationId xmlns:a16="http://schemas.microsoft.com/office/drawing/2014/main" id="{A242A4FD-3FF5-224A-904D-00DAE1196A77}"/>
                </a:ext>
              </a:extLst>
            </p:cNvPr>
            <p:cNvSpPr/>
            <p:nvPr/>
          </p:nvSpPr>
          <p:spPr>
            <a:xfrm rot="10800000">
              <a:off x="-9" y="-672124"/>
              <a:ext cx="12191999" cy="7560457"/>
            </a:xfrm>
            <a:prstGeom prst="rect">
              <a:avLst/>
            </a:prstGeom>
            <a:gradFill flip="none" rotWithShape="1">
              <a:gsLst>
                <a:gs pos="61000">
                  <a:schemeClr val="bg1">
                    <a:alpha val="0"/>
                    <a:lumMod val="0"/>
                  </a:schemeClr>
                </a:gs>
                <a:gs pos="0">
                  <a:srgbClr val="080808">
                    <a:alpha val="88000"/>
                    <a:lumMod val="99000"/>
                    <a:lumOff val="1000"/>
                  </a:srgbClr>
                </a:gs>
                <a:gs pos="39000">
                  <a:schemeClr val="tx1">
                    <a:lumMod val="0"/>
                    <a:alpha val="67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E692A285-37DD-2A45-A4D1-9D48D7183085}"/>
              </a:ext>
            </a:extLst>
          </p:cNvPr>
          <p:cNvSpPr>
            <a:spLocks noGrp="1"/>
          </p:cNvSpPr>
          <p:nvPr>
            <p:ph type="body" sz="quarter" idx="10" hasCustomPrompt="1"/>
          </p:nvPr>
        </p:nvSpPr>
        <p:spPr>
          <a:xfrm>
            <a:off x="3059723" y="4480132"/>
            <a:ext cx="6866006" cy="297391"/>
          </a:xfrm>
        </p:spPr>
        <p:txBody>
          <a:bodyPr/>
          <a:lstStyle>
            <a:lvl1pPr marL="0" marR="0" indent="0" algn="ctr" defTabSz="914400" rtl="0" eaLnBrk="1" fontAlgn="auto" latinLnBrk="0" hangingPunct="1">
              <a:lnSpc>
                <a:spcPct val="90000"/>
              </a:lnSpc>
              <a:spcBef>
                <a:spcPts val="1000"/>
              </a:spcBef>
              <a:spcAft>
                <a:spcPts val="0"/>
              </a:spcAft>
              <a:buClr>
                <a:srgbClr val="909D93"/>
              </a:buClr>
              <a:buSzTx/>
              <a:buFont typeface="Arial"/>
              <a:buNone/>
              <a:tabLst/>
              <a:defRPr sz="2000">
                <a:solidFill>
                  <a:schemeClr val="bg1"/>
                </a:solidFill>
              </a:defRPr>
            </a:lvl1pPr>
          </a:lstStyle>
          <a:p>
            <a:r>
              <a:rPr lang="en-US"/>
              <a:t>Presenter / Data</a:t>
            </a:r>
          </a:p>
        </p:txBody>
      </p:sp>
      <p:sp>
        <p:nvSpPr>
          <p:cNvPr id="23" name="Title 1">
            <a:extLst>
              <a:ext uri="{FF2B5EF4-FFF2-40B4-BE49-F238E27FC236}">
                <a16:creationId xmlns:a16="http://schemas.microsoft.com/office/drawing/2014/main" id="{7BB9F0EF-3395-474D-B479-9534E4C3E1BF}"/>
              </a:ext>
            </a:extLst>
          </p:cNvPr>
          <p:cNvSpPr>
            <a:spLocks noGrp="1"/>
          </p:cNvSpPr>
          <p:nvPr>
            <p:ph type="ctrTitle" hasCustomPrompt="1"/>
          </p:nvPr>
        </p:nvSpPr>
        <p:spPr>
          <a:xfrm>
            <a:off x="3059723" y="3380436"/>
            <a:ext cx="6866006" cy="492156"/>
          </a:xfrm>
        </p:spPr>
        <p:txBody>
          <a:bodyPr anchor="t" anchorCtr="0">
            <a:noAutofit/>
          </a:bodyPr>
          <a:lstStyle>
            <a:lvl1pPr algn="ctr">
              <a:defRPr sz="4400" b="1">
                <a:solidFill>
                  <a:schemeClr val="bg1"/>
                </a:solidFill>
                <a:latin typeface="+mj-lt"/>
                <a:ea typeface="Franklin Gothic Medium" charset="0"/>
                <a:cs typeface="Franklin Gothic Medium" charset="0"/>
              </a:defRPr>
            </a:lvl1pPr>
          </a:lstStyle>
          <a:p>
            <a:r>
              <a:rPr lang="en-US"/>
              <a:t>Cover Title</a:t>
            </a:r>
          </a:p>
        </p:txBody>
      </p:sp>
      <p:sp>
        <p:nvSpPr>
          <p:cNvPr id="24" name="Subtitle 2">
            <a:extLst>
              <a:ext uri="{FF2B5EF4-FFF2-40B4-BE49-F238E27FC236}">
                <a16:creationId xmlns:a16="http://schemas.microsoft.com/office/drawing/2014/main" id="{D346FFF8-21A2-EE4F-811C-B3DE780E9E2D}"/>
              </a:ext>
            </a:extLst>
          </p:cNvPr>
          <p:cNvSpPr>
            <a:spLocks noGrp="1"/>
          </p:cNvSpPr>
          <p:nvPr>
            <p:ph type="subTitle" idx="1" hasCustomPrompt="1"/>
          </p:nvPr>
        </p:nvSpPr>
        <p:spPr>
          <a:xfrm>
            <a:off x="3059723" y="4097732"/>
            <a:ext cx="6866006" cy="349622"/>
          </a:xfrm>
        </p:spPr>
        <p:txBody>
          <a:bodyPr anchor="t" anchorCtr="0"/>
          <a:lstStyle>
            <a:lvl1pPr marL="0" indent="0" algn="ctr">
              <a:buNone/>
              <a:defRPr sz="2400">
                <a:solidFill>
                  <a:schemeClr val="bg1"/>
                </a:solidFill>
                <a:latin typeface="+mj-lt"/>
                <a:ea typeface="Franklin Gothic Book"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–if applicable</a:t>
            </a:r>
          </a:p>
        </p:txBody>
      </p:sp>
      <p:cxnSp>
        <p:nvCxnSpPr>
          <p:cNvPr id="7" name="Straight Connector 6">
            <a:extLst>
              <a:ext uri="{FF2B5EF4-FFF2-40B4-BE49-F238E27FC236}">
                <a16:creationId xmlns:a16="http://schemas.microsoft.com/office/drawing/2014/main" id="{86565CC5-0B38-8148-BA4B-095D1C9E33AC}"/>
              </a:ext>
            </a:extLst>
          </p:cNvPr>
          <p:cNvCxnSpPr>
            <a:cxnSpLocks/>
          </p:cNvCxnSpPr>
          <p:nvPr userDrawn="1"/>
        </p:nvCxnSpPr>
        <p:spPr>
          <a:xfrm>
            <a:off x="3456449" y="4018756"/>
            <a:ext cx="60725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3D6065D-5626-8542-B1D0-5AFF68FB71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40561" y="91296"/>
            <a:ext cx="1218219" cy="1150319"/>
          </a:xfrm>
          <a:prstGeom prst="rect">
            <a:avLst/>
          </a:prstGeom>
        </p:spPr>
      </p:pic>
    </p:spTree>
    <p:extLst>
      <p:ext uri="{BB962C8B-B14F-4D97-AF65-F5344CB8AC3E}">
        <p14:creationId xmlns:p14="http://schemas.microsoft.com/office/powerpoint/2010/main" val="367384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ark Blue">
    <p:bg>
      <p:bgPr>
        <a:solidFill>
          <a:srgbClr val="00619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1CB09A-5937-C34C-AFAB-F49D2C11AF98}"/>
              </a:ext>
            </a:extLst>
          </p:cNvPr>
          <p:cNvSpPr txBox="1"/>
          <p:nvPr userDrawn="1"/>
        </p:nvSpPr>
        <p:spPr>
          <a:xfrm>
            <a:off x="7222603" y="-451413"/>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F9EC1640-CFA7-7E4B-BCE4-04EA2CF8FCA7}"/>
              </a:ext>
            </a:extLst>
          </p:cNvPr>
          <p:cNvSpPr>
            <a:spLocks noGrp="1"/>
          </p:cNvSpPr>
          <p:nvPr>
            <p:ph type="ctrTitle"/>
          </p:nvPr>
        </p:nvSpPr>
        <p:spPr>
          <a:xfrm>
            <a:off x="1468538" y="2562145"/>
            <a:ext cx="9254924" cy="698039"/>
          </a:xfrm>
        </p:spPr>
        <p:txBody>
          <a:bodyPr anchor="t" anchorCtr="0">
            <a:noAutofit/>
          </a:bodyPr>
          <a:lstStyle>
            <a:lvl1pPr algn="ctr">
              <a:defRPr sz="4400" b="1">
                <a:solidFill>
                  <a:schemeClr val="bg1"/>
                </a:solidFill>
                <a:latin typeface="+mj-lt"/>
                <a:ea typeface="Franklin Gothic Medium" charset="0"/>
                <a:cs typeface="Franklin Gothic Medium"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31893FC3-CE0C-C240-A039-B756374A21DA}"/>
              </a:ext>
            </a:extLst>
          </p:cNvPr>
          <p:cNvCxnSpPr>
            <a:cxnSpLocks/>
          </p:cNvCxnSpPr>
          <p:nvPr userDrawn="1"/>
        </p:nvCxnSpPr>
        <p:spPr>
          <a:xfrm>
            <a:off x="2264899" y="3429000"/>
            <a:ext cx="7662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4F518BAB-3D02-C74D-A6E4-E99705230002}"/>
              </a:ext>
            </a:extLst>
          </p:cNvPr>
          <p:cNvSpPr>
            <a:spLocks noGrp="1"/>
          </p:cNvSpPr>
          <p:nvPr>
            <p:ph type="body" sz="quarter" idx="10"/>
          </p:nvPr>
        </p:nvSpPr>
        <p:spPr>
          <a:xfrm>
            <a:off x="1468438" y="3625952"/>
            <a:ext cx="9391650" cy="366021"/>
          </a:xfrm>
        </p:spPr>
        <p:txBody>
          <a:bodyPr>
            <a:normAutofit/>
          </a:bodyPr>
          <a:lstStyle>
            <a:lvl1pPr marL="0" indent="0" algn="ctr">
              <a:buNone/>
              <a:defRPr sz="2000" b="1">
                <a:solidFill>
                  <a:schemeClr val="bg1"/>
                </a:solidFill>
              </a:defRPr>
            </a:lvl1pPr>
          </a:lstStyle>
          <a:p>
            <a:pPr lvl="0"/>
            <a:endParaRPr lang="en-US"/>
          </a:p>
        </p:txBody>
      </p:sp>
      <p:sp>
        <p:nvSpPr>
          <p:cNvPr id="4" name="Rectangle 3">
            <a:extLst>
              <a:ext uri="{FF2B5EF4-FFF2-40B4-BE49-F238E27FC236}">
                <a16:creationId xmlns:a16="http://schemas.microsoft.com/office/drawing/2014/main" id="{0D4DB08E-ECA7-8149-9941-4F80541E53E7}"/>
              </a:ext>
            </a:extLst>
          </p:cNvPr>
          <p:cNvSpPr/>
          <p:nvPr userDrawn="1"/>
        </p:nvSpPr>
        <p:spPr>
          <a:xfrm>
            <a:off x="0" y="6253316"/>
            <a:ext cx="12192000" cy="604684"/>
          </a:xfrm>
          <a:prstGeom prst="rect">
            <a:avLst/>
          </a:prstGeom>
          <a:solidFill>
            <a:srgbClr val="006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6190"/>
                </a:solidFill>
              </a:ln>
              <a:solidFill>
                <a:srgbClr val="006190"/>
              </a:solidFill>
            </a:endParaRPr>
          </a:p>
        </p:txBody>
      </p:sp>
    </p:spTree>
    <p:extLst>
      <p:ext uri="{BB962C8B-B14F-4D97-AF65-F5344CB8AC3E}">
        <p14:creationId xmlns:p14="http://schemas.microsoft.com/office/powerpoint/2010/main" val="370874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Title and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b="0">
                <a:solidFill>
                  <a:srgbClr val="006190"/>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747E7D16-BD5D-AA4D-9F51-EF855467D3F8}"/>
              </a:ext>
            </a:extLst>
          </p:cNvPr>
          <p:cNvSpPr>
            <a:spLocks noGrp="1"/>
          </p:cNvSpPr>
          <p:nvPr>
            <p:ph type="sldNum" sz="quarter" idx="4"/>
          </p:nvPr>
        </p:nvSpPr>
        <p:spPr>
          <a:xfrm>
            <a:off x="11381025" y="6512672"/>
            <a:ext cx="429975" cy="253923"/>
          </a:xfrm>
          <a:prstGeom prst="rect">
            <a:avLst/>
          </a:prstGeom>
        </p:spPr>
        <p:txBody>
          <a:bodyPr vert="horz" lIns="0" tIns="0" rIns="0" bIns="0" rtlCol="0" anchor="ctr"/>
          <a:lstStyle>
            <a:lvl1pPr algn="r">
              <a:defRPr sz="1200">
                <a:solidFill>
                  <a:schemeClr val="tx2"/>
                </a:solidFill>
                <a:latin typeface="+mn-lt"/>
                <a:ea typeface="Franklin Gothic Book" charset="0"/>
                <a:cs typeface="Franklin Gothic Book" charset="0"/>
              </a:defRPr>
            </a:lvl1pPr>
          </a:lstStyle>
          <a:p>
            <a:fld id="{5D849C46-704F-5D4E-A697-11855DDE017B}" type="slidenum">
              <a:rPr lang="en-US" smtClean="0"/>
              <a:pPr/>
              <a:t>‹#›</a:t>
            </a:fld>
            <a:endParaRPr lang="en-US"/>
          </a:p>
        </p:txBody>
      </p:sp>
      <p:sp>
        <p:nvSpPr>
          <p:cNvPr id="5" name="Text Placeholder 3">
            <a:extLst>
              <a:ext uri="{FF2B5EF4-FFF2-40B4-BE49-F238E27FC236}">
                <a16:creationId xmlns:a16="http://schemas.microsoft.com/office/drawing/2014/main" id="{2A347A3E-412B-C449-B8A4-2608AC4465A4}"/>
              </a:ext>
            </a:extLst>
          </p:cNvPr>
          <p:cNvSpPr>
            <a:spLocks noGrp="1"/>
          </p:cNvSpPr>
          <p:nvPr>
            <p:ph type="body" sz="quarter" idx="10"/>
          </p:nvPr>
        </p:nvSpPr>
        <p:spPr>
          <a:xfrm>
            <a:off x="381000" y="1676400"/>
            <a:ext cx="11430000" cy="4489450"/>
          </a:xfrm>
        </p:spPr>
        <p:txBody>
          <a:bodyPr/>
          <a:lstStyle>
            <a:lvl1pPr marL="0" indent="0">
              <a:buNone/>
              <a:defRPr sz="1600" b="0"/>
            </a:lvl1pPr>
          </a:lstStyle>
          <a:p>
            <a:pPr lvl="0"/>
            <a:r>
              <a:rPr lang="en-US"/>
              <a:t>Click to edit Master text styles</a:t>
            </a:r>
          </a:p>
        </p:txBody>
      </p:sp>
    </p:spTree>
    <p:extLst>
      <p:ext uri="{BB962C8B-B14F-4D97-AF65-F5344CB8AC3E}">
        <p14:creationId xmlns:p14="http://schemas.microsoft.com/office/powerpoint/2010/main" val="3781324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Layout for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4595-1C62-4D62-9457-87F75421D26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25530E-884A-4C40-BF64-E33B23D7F07F}"/>
              </a:ext>
            </a:extLst>
          </p:cNvPr>
          <p:cNvSpPr>
            <a:spLocks noGrp="1"/>
          </p:cNvSpPr>
          <p:nvPr>
            <p:ph type="sldNum" sz="quarter" idx="10"/>
          </p:nvPr>
        </p:nvSpPr>
        <p:spPr/>
        <p:txBody>
          <a:bodyPr/>
          <a:lstStyle/>
          <a:p>
            <a:fld id="{5D849C46-704F-5D4E-A697-11855DDE017B}" type="slidenum">
              <a:rPr lang="en-US" smtClean="0"/>
              <a:pPr/>
              <a:t>‹#›</a:t>
            </a:fld>
            <a:endParaRPr lang="en-US"/>
          </a:p>
        </p:txBody>
      </p:sp>
      <p:sp>
        <p:nvSpPr>
          <p:cNvPr id="5" name="SmartArt Placeholder 4">
            <a:extLst>
              <a:ext uri="{FF2B5EF4-FFF2-40B4-BE49-F238E27FC236}">
                <a16:creationId xmlns:a16="http://schemas.microsoft.com/office/drawing/2014/main" id="{96D780EF-1D3D-4E7C-A9DF-D046065E11F4}"/>
              </a:ext>
            </a:extLst>
          </p:cNvPr>
          <p:cNvSpPr>
            <a:spLocks noGrp="1"/>
          </p:cNvSpPr>
          <p:nvPr>
            <p:ph type="dgm" sz="quarter" idx="11"/>
          </p:nvPr>
        </p:nvSpPr>
        <p:spPr>
          <a:xfrm>
            <a:off x="606425" y="1676400"/>
            <a:ext cx="11204575" cy="4495800"/>
          </a:xfrm>
        </p:spPr>
        <p:txBody>
          <a:bodyPr/>
          <a:lstStyle/>
          <a:p>
            <a:endParaRPr lang="en-US"/>
          </a:p>
        </p:txBody>
      </p:sp>
    </p:spTree>
    <p:extLst>
      <p:ext uri="{BB962C8B-B14F-4D97-AF65-F5344CB8AC3E}">
        <p14:creationId xmlns:p14="http://schemas.microsoft.com/office/powerpoint/2010/main" val="238764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Text Box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5C6B-9FCA-40E0-AEC1-1FAAB2913D9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7FE341-7301-4F8F-8752-5DC001E48B1D}"/>
              </a:ext>
            </a:extLst>
          </p:cNvPr>
          <p:cNvSpPr>
            <a:spLocks noGrp="1"/>
          </p:cNvSpPr>
          <p:nvPr>
            <p:ph type="sldNum" sz="quarter" idx="10"/>
          </p:nvPr>
        </p:nvSpPr>
        <p:spPr/>
        <p:txBody>
          <a:bodyPr/>
          <a:lstStyle/>
          <a:p>
            <a:fld id="{5D849C46-704F-5D4E-A697-11855DDE017B}" type="slidenum">
              <a:rPr lang="en-US" smtClean="0"/>
              <a:pPr/>
              <a:t>‹#›</a:t>
            </a:fld>
            <a:endParaRPr lang="en-US"/>
          </a:p>
        </p:txBody>
      </p:sp>
      <p:sp>
        <p:nvSpPr>
          <p:cNvPr id="5" name="Text Placeholder 4">
            <a:extLst>
              <a:ext uri="{FF2B5EF4-FFF2-40B4-BE49-F238E27FC236}">
                <a16:creationId xmlns:a16="http://schemas.microsoft.com/office/drawing/2014/main" id="{19A8FDB5-CC38-4E65-BF6F-A78BA1C4D476}"/>
              </a:ext>
            </a:extLst>
          </p:cNvPr>
          <p:cNvSpPr>
            <a:spLocks noGrp="1"/>
          </p:cNvSpPr>
          <p:nvPr>
            <p:ph type="body" sz="quarter" idx="11" hasCustomPrompt="1"/>
          </p:nvPr>
        </p:nvSpPr>
        <p:spPr>
          <a:xfrm>
            <a:off x="547254" y="1691182"/>
            <a:ext cx="2653090" cy="640080"/>
          </a:xfrm>
          <a:solidFill>
            <a:schemeClr val="bg2"/>
          </a:solidFill>
        </p:spPr>
        <p:txBody>
          <a:bodyPr anchor="ctr"/>
          <a:lstStyle>
            <a:lvl1pPr marL="0" indent="0" algn="ctr">
              <a:buNone/>
              <a:defRPr b="0">
                <a:solidFill>
                  <a:schemeClr val="bg1"/>
                </a:solidFill>
                <a:latin typeface="+mj-lt"/>
              </a:defRPr>
            </a:lvl1pPr>
          </a:lstStyle>
          <a:p>
            <a:pPr lvl="0"/>
            <a:r>
              <a:rPr lang="en-US"/>
              <a:t>Topic</a:t>
            </a:r>
          </a:p>
        </p:txBody>
      </p:sp>
      <p:sp>
        <p:nvSpPr>
          <p:cNvPr id="6" name="Text Placeholder 4">
            <a:extLst>
              <a:ext uri="{FF2B5EF4-FFF2-40B4-BE49-F238E27FC236}">
                <a16:creationId xmlns:a16="http://schemas.microsoft.com/office/drawing/2014/main" id="{664B2A57-C6EB-482A-8839-8552C48A97B9}"/>
              </a:ext>
            </a:extLst>
          </p:cNvPr>
          <p:cNvSpPr>
            <a:spLocks noGrp="1"/>
          </p:cNvSpPr>
          <p:nvPr>
            <p:ph type="body" sz="quarter" idx="12" hasCustomPrompt="1"/>
          </p:nvPr>
        </p:nvSpPr>
        <p:spPr>
          <a:xfrm>
            <a:off x="3307931" y="1691182"/>
            <a:ext cx="2734056" cy="640080"/>
          </a:xfrm>
          <a:solidFill>
            <a:schemeClr val="tx2"/>
          </a:solidFill>
        </p:spPr>
        <p:txBody>
          <a:bodyPr anchor="ctr"/>
          <a:lstStyle>
            <a:lvl1pPr marL="0" indent="0" algn="ctr">
              <a:buNone/>
              <a:defRPr b="0">
                <a:solidFill>
                  <a:schemeClr val="bg1"/>
                </a:solidFill>
                <a:latin typeface="+mj-lt"/>
              </a:defRPr>
            </a:lvl1pPr>
          </a:lstStyle>
          <a:p>
            <a:pPr lvl="0"/>
            <a:r>
              <a:rPr lang="en-US"/>
              <a:t>Topic</a:t>
            </a:r>
          </a:p>
        </p:txBody>
      </p:sp>
      <p:sp>
        <p:nvSpPr>
          <p:cNvPr id="7" name="Text Placeholder 4">
            <a:extLst>
              <a:ext uri="{FF2B5EF4-FFF2-40B4-BE49-F238E27FC236}">
                <a16:creationId xmlns:a16="http://schemas.microsoft.com/office/drawing/2014/main" id="{CDD491A2-F202-4CE3-A9A9-3DB858DE8627}"/>
              </a:ext>
            </a:extLst>
          </p:cNvPr>
          <p:cNvSpPr>
            <a:spLocks noGrp="1"/>
          </p:cNvSpPr>
          <p:nvPr>
            <p:ph type="body" sz="quarter" idx="13" hasCustomPrompt="1"/>
          </p:nvPr>
        </p:nvSpPr>
        <p:spPr>
          <a:xfrm>
            <a:off x="6149574" y="1698576"/>
            <a:ext cx="2734056" cy="640080"/>
          </a:xfrm>
          <a:solidFill>
            <a:schemeClr val="accent1"/>
          </a:solidFill>
        </p:spPr>
        <p:txBody>
          <a:bodyPr anchor="ctr"/>
          <a:lstStyle>
            <a:lvl1pPr marL="0" indent="0" algn="ctr">
              <a:buNone/>
              <a:defRPr b="0">
                <a:solidFill>
                  <a:schemeClr val="bg1"/>
                </a:solidFill>
                <a:latin typeface="+mj-lt"/>
              </a:defRPr>
            </a:lvl1pPr>
          </a:lstStyle>
          <a:p>
            <a:pPr lvl="0"/>
            <a:r>
              <a:rPr lang="en-US"/>
              <a:t>Topic</a:t>
            </a:r>
          </a:p>
        </p:txBody>
      </p:sp>
      <p:sp>
        <p:nvSpPr>
          <p:cNvPr id="8" name="Text Placeholder 4">
            <a:extLst>
              <a:ext uri="{FF2B5EF4-FFF2-40B4-BE49-F238E27FC236}">
                <a16:creationId xmlns:a16="http://schemas.microsoft.com/office/drawing/2014/main" id="{E6900B87-A658-4D78-B4A3-215F10C2E885}"/>
              </a:ext>
            </a:extLst>
          </p:cNvPr>
          <p:cNvSpPr>
            <a:spLocks noGrp="1"/>
          </p:cNvSpPr>
          <p:nvPr>
            <p:ph type="body" sz="quarter" idx="14" hasCustomPrompt="1"/>
          </p:nvPr>
        </p:nvSpPr>
        <p:spPr>
          <a:xfrm>
            <a:off x="8991217" y="1691181"/>
            <a:ext cx="2663276" cy="640080"/>
          </a:xfrm>
          <a:solidFill>
            <a:schemeClr val="accent2"/>
          </a:solidFill>
        </p:spPr>
        <p:txBody>
          <a:bodyPr anchor="ctr"/>
          <a:lstStyle>
            <a:lvl1pPr marL="0" indent="0" algn="ctr">
              <a:buNone/>
              <a:defRPr b="0">
                <a:solidFill>
                  <a:schemeClr val="bg1"/>
                </a:solidFill>
                <a:latin typeface="+mj-lt"/>
              </a:defRPr>
            </a:lvl1pPr>
          </a:lstStyle>
          <a:p>
            <a:pPr lvl="0"/>
            <a:r>
              <a:rPr lang="en-US"/>
              <a:t>Topic</a:t>
            </a:r>
          </a:p>
        </p:txBody>
      </p:sp>
      <p:sp>
        <p:nvSpPr>
          <p:cNvPr id="11" name="Text Placeholder 9">
            <a:extLst>
              <a:ext uri="{FF2B5EF4-FFF2-40B4-BE49-F238E27FC236}">
                <a16:creationId xmlns:a16="http://schemas.microsoft.com/office/drawing/2014/main" id="{75569C2A-8AC0-4186-9D9A-20B5359C5124}"/>
              </a:ext>
            </a:extLst>
          </p:cNvPr>
          <p:cNvSpPr>
            <a:spLocks noGrp="1"/>
          </p:cNvSpPr>
          <p:nvPr>
            <p:ph type="body" sz="quarter" idx="16" hasCustomPrompt="1"/>
          </p:nvPr>
        </p:nvSpPr>
        <p:spPr>
          <a:xfrm>
            <a:off x="3307931" y="2457308"/>
            <a:ext cx="2734056" cy="1819656"/>
          </a:xfrm>
          <a:solidFill>
            <a:schemeClr val="bg1">
              <a:lumMod val="95000"/>
            </a:schemeClr>
          </a:solidFill>
          <a:ln>
            <a:solidFill>
              <a:schemeClr val="tx2"/>
            </a:solidFill>
          </a:ln>
        </p:spPr>
        <p:txBody>
          <a:bodyPr vert="horz" lIns="91440" tIns="45720" rIns="91440" bIns="45720" rtlCol="0">
            <a:normAutofit/>
          </a:bodyPr>
          <a:lstStyle>
            <a:lvl1pPr>
              <a:defRPr lang="en-US" sz="1600" b="0" kern="1200" dirty="0">
                <a:solidFill>
                  <a:schemeClr val="tx1">
                    <a:lumMod val="65000"/>
                    <a:lumOff val="35000"/>
                  </a:schemeClr>
                </a:solidFill>
                <a:latin typeface="+mn-lt"/>
                <a:ea typeface="+mn-ea"/>
                <a:cs typeface="+mn-cs"/>
              </a:defRPr>
            </a:lvl1pPr>
          </a:lstStyle>
          <a:p>
            <a:pPr marL="91440" lvl="0" indent="182880">
              <a:lnSpc>
                <a:spcPct val="100000"/>
              </a:lnSpc>
              <a:spcBef>
                <a:spcPts val="0"/>
              </a:spcBef>
              <a:buFont typeface="Arial" panose="020B0604020202020204" pitchFamily="34" charset="0"/>
            </a:pPr>
            <a:r>
              <a:rPr lang="en-US"/>
              <a:t>Info</a:t>
            </a:r>
          </a:p>
          <a:p>
            <a:pPr marL="91440" lvl="0" indent="182880">
              <a:lnSpc>
                <a:spcPct val="100000"/>
              </a:lnSpc>
              <a:spcBef>
                <a:spcPts val="0"/>
              </a:spcBef>
              <a:buFont typeface="Arial" panose="020B0604020202020204" pitchFamily="34" charset="0"/>
            </a:pPr>
            <a:r>
              <a:rPr lang="en-US"/>
              <a:t>Info</a:t>
            </a:r>
          </a:p>
          <a:p>
            <a:pPr marL="91440" lvl="0" indent="182880">
              <a:lnSpc>
                <a:spcPct val="100000"/>
              </a:lnSpc>
              <a:spcBef>
                <a:spcPts val="0"/>
              </a:spcBef>
              <a:buFont typeface="Arial" panose="020B0604020202020204" pitchFamily="34" charset="0"/>
            </a:pPr>
            <a:r>
              <a:rPr lang="en-US"/>
              <a:t>Info</a:t>
            </a:r>
          </a:p>
        </p:txBody>
      </p:sp>
      <p:sp>
        <p:nvSpPr>
          <p:cNvPr id="12" name="Text Placeholder 9">
            <a:extLst>
              <a:ext uri="{FF2B5EF4-FFF2-40B4-BE49-F238E27FC236}">
                <a16:creationId xmlns:a16="http://schemas.microsoft.com/office/drawing/2014/main" id="{1009E76B-118D-43C1-8B78-95B68F60F439}"/>
              </a:ext>
            </a:extLst>
          </p:cNvPr>
          <p:cNvSpPr>
            <a:spLocks noGrp="1"/>
          </p:cNvSpPr>
          <p:nvPr>
            <p:ph type="body" sz="quarter" idx="17" hasCustomPrompt="1"/>
          </p:nvPr>
        </p:nvSpPr>
        <p:spPr>
          <a:xfrm>
            <a:off x="6149574" y="2464703"/>
            <a:ext cx="2734056" cy="1819656"/>
          </a:xfrm>
          <a:solidFill>
            <a:schemeClr val="bg1">
              <a:lumMod val="95000"/>
            </a:schemeClr>
          </a:solidFill>
          <a:ln>
            <a:solidFill>
              <a:schemeClr val="accent1"/>
            </a:solidFill>
          </a:ln>
        </p:spPr>
        <p:txBody>
          <a:bodyPr>
            <a:normAutofit/>
          </a:bodyPr>
          <a:lstStyle>
            <a:lvl1pPr marL="91440" indent="182880">
              <a:lnSpc>
                <a:spcPct val="100000"/>
              </a:lnSpc>
              <a:spcBef>
                <a:spcPts val="0"/>
              </a:spcBef>
              <a:buFont typeface="Arial" panose="020B0604020202020204" pitchFamily="34" charset="0"/>
              <a:buChar char="•"/>
              <a:defRPr sz="1600" b="0">
                <a:latin typeface="+mn-lt"/>
              </a:defRPr>
            </a:lvl1pPr>
          </a:lstStyle>
          <a:p>
            <a:pPr lvl="0"/>
            <a:r>
              <a:rPr lang="en-US"/>
              <a:t>Info</a:t>
            </a:r>
          </a:p>
          <a:p>
            <a:pPr lvl="0"/>
            <a:r>
              <a:rPr lang="en-US"/>
              <a:t>Info</a:t>
            </a:r>
          </a:p>
          <a:p>
            <a:pPr lvl="0"/>
            <a:r>
              <a:rPr lang="en-US"/>
              <a:t>Info</a:t>
            </a:r>
          </a:p>
        </p:txBody>
      </p:sp>
      <p:sp>
        <p:nvSpPr>
          <p:cNvPr id="13" name="Text Placeholder 9">
            <a:extLst>
              <a:ext uri="{FF2B5EF4-FFF2-40B4-BE49-F238E27FC236}">
                <a16:creationId xmlns:a16="http://schemas.microsoft.com/office/drawing/2014/main" id="{B5045AE1-62D2-42C8-A644-BA32011B53EA}"/>
              </a:ext>
            </a:extLst>
          </p:cNvPr>
          <p:cNvSpPr>
            <a:spLocks noGrp="1"/>
          </p:cNvSpPr>
          <p:nvPr>
            <p:ph type="body" sz="quarter" idx="18" hasCustomPrompt="1"/>
          </p:nvPr>
        </p:nvSpPr>
        <p:spPr>
          <a:xfrm>
            <a:off x="8991217" y="2457308"/>
            <a:ext cx="2663276" cy="1819656"/>
          </a:xfrm>
          <a:solidFill>
            <a:schemeClr val="bg1">
              <a:lumMod val="95000"/>
            </a:schemeClr>
          </a:solidFill>
          <a:ln>
            <a:solidFill>
              <a:schemeClr val="accent2"/>
            </a:solidFill>
          </a:ln>
        </p:spPr>
        <p:txBody>
          <a:bodyPr>
            <a:normAutofit/>
          </a:bodyPr>
          <a:lstStyle>
            <a:lvl1pPr marL="91440" indent="182880">
              <a:lnSpc>
                <a:spcPct val="100000"/>
              </a:lnSpc>
              <a:spcBef>
                <a:spcPts val="0"/>
              </a:spcBef>
              <a:buFont typeface="Arial" panose="020B0604020202020204" pitchFamily="34" charset="0"/>
              <a:buChar char="•"/>
              <a:defRPr sz="1600" b="0">
                <a:latin typeface="+mn-lt"/>
              </a:defRPr>
            </a:lvl1pPr>
          </a:lstStyle>
          <a:p>
            <a:pPr lvl="0"/>
            <a:r>
              <a:rPr lang="en-US">
                <a:latin typeface="+mn-lt"/>
              </a:rPr>
              <a:t>Info</a:t>
            </a:r>
          </a:p>
          <a:p>
            <a:pPr lvl="0"/>
            <a:r>
              <a:rPr lang="en-US">
                <a:latin typeface="+mn-lt"/>
              </a:rPr>
              <a:t>Info</a:t>
            </a:r>
          </a:p>
          <a:p>
            <a:pPr lvl="0"/>
            <a:r>
              <a:rPr lang="en-US">
                <a:latin typeface="+mn-lt"/>
              </a:rPr>
              <a:t>Info</a:t>
            </a:r>
            <a:endParaRPr lang="en-US"/>
          </a:p>
        </p:txBody>
      </p:sp>
      <p:sp>
        <p:nvSpPr>
          <p:cNvPr id="4" name="TextBox 3">
            <a:extLst>
              <a:ext uri="{FF2B5EF4-FFF2-40B4-BE49-F238E27FC236}">
                <a16:creationId xmlns:a16="http://schemas.microsoft.com/office/drawing/2014/main" id="{DB9203BF-B505-45D6-BFC0-93B1A97E62DC}"/>
              </a:ext>
            </a:extLst>
          </p:cNvPr>
          <p:cNvSpPr txBox="1"/>
          <p:nvPr userDrawn="1"/>
        </p:nvSpPr>
        <p:spPr>
          <a:xfrm>
            <a:off x="547254" y="2457308"/>
            <a:ext cx="2653090" cy="1819656"/>
          </a:xfrm>
          <a:prstGeom prst="rect">
            <a:avLst/>
          </a:prstGeom>
          <a:solidFill>
            <a:schemeClr val="bg1">
              <a:lumMod val="95000"/>
            </a:schemeClr>
          </a:solidFill>
          <a:ln>
            <a:solidFill>
              <a:schemeClr val="tx2"/>
            </a:solidFill>
          </a:ln>
        </p:spPr>
        <p:txBody>
          <a:bodyPr vert="horz" lIns="91440" tIns="45720" rIns="91440" bIns="45720" rtlCol="0">
            <a:normAutofit/>
          </a:bodyPr>
          <a:lstStyle>
            <a:lvl1pPr marL="91440" lvl="0" indent="182880">
              <a:lnSpc>
                <a:spcPct val="100000"/>
              </a:lnSpc>
              <a:spcBef>
                <a:spcPts val="0"/>
              </a:spcBef>
              <a:buClr>
                <a:srgbClr val="909D93"/>
              </a:buClr>
              <a:buFont typeface="Arial" panose="020B0604020202020204" pitchFamily="34" charset="0"/>
              <a:buChar char="•"/>
              <a:defRPr sz="1600" b="0">
                <a:solidFill>
                  <a:schemeClr val="tx1">
                    <a:lumMod val="65000"/>
                    <a:lumOff val="35000"/>
                  </a:schemeClr>
                </a:solidFill>
                <a:latin typeface="+mj-lt"/>
              </a:defRPr>
            </a:lvl1pPr>
            <a:lvl2pPr marL="685800" indent="-228600">
              <a:lnSpc>
                <a:spcPct val="90000"/>
              </a:lnSpc>
              <a:spcBef>
                <a:spcPts val="500"/>
              </a:spcBef>
              <a:buClr>
                <a:srgbClr val="909D93"/>
              </a:buClr>
              <a:buFont typeface="Courier New" panose="02070309020205020404" pitchFamily="49" charset="0"/>
              <a:buChar char="o"/>
              <a:defRPr sz="1600" b="1">
                <a:solidFill>
                  <a:srgbClr val="57585B"/>
                </a:solidFill>
              </a:defRPr>
            </a:lvl2pPr>
            <a:lvl3pPr marL="1143000" indent="-228600">
              <a:lnSpc>
                <a:spcPct val="90000"/>
              </a:lnSpc>
              <a:spcBef>
                <a:spcPts val="500"/>
              </a:spcBef>
              <a:buClr>
                <a:srgbClr val="909D93"/>
              </a:buClr>
              <a:buFont typeface="Wingdings" panose="05000000000000000000" pitchFamily="2" charset="2"/>
              <a:buChar char="§"/>
              <a:defRPr sz="1400" b="0">
                <a:solidFill>
                  <a:schemeClr val="tx1">
                    <a:lumMod val="65000"/>
                    <a:lumOff val="35000"/>
                  </a:schemeClr>
                </a:solidFill>
              </a:defRPr>
            </a:lvl3pPr>
            <a:lvl4pPr marL="1600200" indent="-228600">
              <a:lnSpc>
                <a:spcPct val="90000"/>
              </a:lnSpc>
              <a:spcBef>
                <a:spcPts val="500"/>
              </a:spcBef>
              <a:buClr>
                <a:srgbClr val="909D93"/>
              </a:buClr>
              <a:buFont typeface="Courier New" panose="02070309020205020404" pitchFamily="49" charset="0"/>
              <a:buChar char="o"/>
              <a:defRPr sz="1400">
                <a:solidFill>
                  <a:schemeClr val="tx1">
                    <a:lumMod val="65000"/>
                    <a:lumOff val="35000"/>
                  </a:schemeClr>
                </a:solidFill>
              </a:defRPr>
            </a:lvl4pPr>
            <a:lvl5pPr marL="2057400" indent="-228600">
              <a:lnSpc>
                <a:spcPct val="90000"/>
              </a:lnSpc>
              <a:spcBef>
                <a:spcPts val="500"/>
              </a:spcBef>
              <a:buClr>
                <a:srgbClr val="909D93"/>
              </a:buClr>
              <a:buFont typeface="Wingdings" panose="05000000000000000000" pitchFamily="2" charset="2"/>
              <a:buChar char="§"/>
              <a:defRPr sz="1400">
                <a:solidFill>
                  <a:schemeClr val="tx1">
                    <a:lumMod val="65000"/>
                    <a:lumOff val="35000"/>
                  </a:schemeClr>
                </a:solidFil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lvl="0"/>
            <a:r>
              <a:rPr lang="en-US">
                <a:latin typeface="+mn-lt"/>
              </a:rPr>
              <a:t>Info</a:t>
            </a:r>
          </a:p>
          <a:p>
            <a:pPr lvl="0"/>
            <a:r>
              <a:rPr lang="en-US">
                <a:latin typeface="+mn-lt"/>
              </a:rPr>
              <a:t>Info</a:t>
            </a:r>
          </a:p>
          <a:p>
            <a:pPr lvl="0"/>
            <a:r>
              <a:rPr lang="en-US">
                <a:latin typeface="+mn-lt"/>
              </a:rPr>
              <a:t>Info</a:t>
            </a:r>
          </a:p>
        </p:txBody>
      </p:sp>
    </p:spTree>
    <p:extLst>
      <p:ext uri="{BB962C8B-B14F-4D97-AF65-F5344CB8AC3E}">
        <p14:creationId xmlns:p14="http://schemas.microsoft.com/office/powerpoint/2010/main" val="42148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Outline/Next Step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55EC2-DE1F-4261-8E79-A7599D721671}"/>
              </a:ext>
            </a:extLst>
          </p:cNvPr>
          <p:cNvSpPr>
            <a:spLocks noGrp="1"/>
          </p:cNvSpPr>
          <p:nvPr>
            <p:ph sz="quarter" idx="12"/>
          </p:nvPr>
        </p:nvSpPr>
        <p:spPr>
          <a:xfrm>
            <a:off x="6459538" y="496888"/>
            <a:ext cx="5351462" cy="5668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ED4544F-D55D-3B46-B0BA-118252654555}"/>
              </a:ext>
            </a:extLst>
          </p:cNvPr>
          <p:cNvSpPr>
            <a:spLocks noGrp="1"/>
          </p:cNvSpPr>
          <p:nvPr>
            <p:ph type="title"/>
          </p:nvPr>
        </p:nvSpPr>
        <p:spPr>
          <a:xfrm>
            <a:off x="381000" y="496380"/>
            <a:ext cx="5715000" cy="446156"/>
          </a:xfrm>
        </p:spPr>
        <p:txBody>
          <a:bodyPr>
            <a:noAutofit/>
          </a:bodyPr>
          <a:lstStyle>
            <a:lvl1pPr>
              <a:defRPr sz="2800">
                <a:solidFill>
                  <a:srgbClr val="006190"/>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0291EA-55C3-0747-AEE4-A888520815DE}"/>
              </a:ext>
            </a:extLst>
          </p:cNvPr>
          <p:cNvSpPr>
            <a:spLocks noGrp="1"/>
          </p:cNvSpPr>
          <p:nvPr>
            <p:ph type="body" sz="quarter" idx="10" hasCustomPrompt="1"/>
          </p:nvPr>
        </p:nvSpPr>
        <p:spPr>
          <a:xfrm>
            <a:off x="381000" y="1676400"/>
            <a:ext cx="5715000" cy="4489450"/>
          </a:xfrm>
        </p:spPr>
        <p:txBody>
          <a:bodyPr>
            <a:normAutofit/>
          </a:bodyPr>
          <a:lstStyle>
            <a:lvl1pPr marL="342900" indent="-342900">
              <a:buFont typeface="Arial" panose="020B0604020202020204" pitchFamily="34" charset="0"/>
              <a:buChar char="•"/>
              <a:defRPr sz="2000" b="1">
                <a:solidFill>
                  <a:schemeClr val="tx1">
                    <a:lumMod val="65000"/>
                    <a:lumOff val="35000"/>
                  </a:schemeClr>
                </a:solidFill>
              </a:defRPr>
            </a:lvl1pPr>
          </a:lstStyle>
          <a:p>
            <a:r>
              <a:rPr lang="en-US"/>
              <a:t>Info</a:t>
            </a:r>
          </a:p>
          <a:p>
            <a:r>
              <a:rPr lang="en-US"/>
              <a:t>Info</a:t>
            </a:r>
          </a:p>
          <a:p>
            <a:r>
              <a:rPr lang="en-US"/>
              <a:t>Info</a:t>
            </a:r>
          </a:p>
          <a:p>
            <a:r>
              <a:rPr lang="en-US"/>
              <a:t>Info</a:t>
            </a:r>
          </a:p>
          <a:p>
            <a:r>
              <a:rPr lang="en-US"/>
              <a:t>Info</a:t>
            </a:r>
          </a:p>
          <a:p>
            <a:r>
              <a:rPr lang="en-US"/>
              <a:t>Info</a:t>
            </a:r>
          </a:p>
        </p:txBody>
      </p:sp>
      <p:sp>
        <p:nvSpPr>
          <p:cNvPr id="9" name="Slide Number Placeholder 5">
            <a:extLst>
              <a:ext uri="{FF2B5EF4-FFF2-40B4-BE49-F238E27FC236}">
                <a16:creationId xmlns:a16="http://schemas.microsoft.com/office/drawing/2014/main" id="{15687B75-1115-DD4A-B661-115527F7D588}"/>
              </a:ext>
            </a:extLst>
          </p:cNvPr>
          <p:cNvSpPr>
            <a:spLocks noGrp="1"/>
          </p:cNvSpPr>
          <p:nvPr>
            <p:ph type="sldNum" sz="quarter" idx="4"/>
          </p:nvPr>
        </p:nvSpPr>
        <p:spPr>
          <a:xfrm>
            <a:off x="11381025" y="6512672"/>
            <a:ext cx="429975" cy="253923"/>
          </a:xfrm>
          <a:prstGeom prst="rect">
            <a:avLst/>
          </a:prstGeom>
        </p:spPr>
        <p:txBody>
          <a:bodyPr vert="horz" lIns="0" tIns="0" rIns="0" bIns="0" rtlCol="0" anchor="ctr"/>
          <a:lstStyle>
            <a:lvl1pPr algn="r">
              <a:defRPr sz="1200">
                <a:solidFill>
                  <a:schemeClr val="tx2"/>
                </a:solidFill>
                <a:latin typeface="+mn-lt"/>
                <a:ea typeface="Franklin Gothic Book" charset="0"/>
                <a:cs typeface="Franklin Gothic Book" charset="0"/>
              </a:defRPr>
            </a:lvl1pPr>
          </a:lstStyle>
          <a:p>
            <a:fld id="{5D849C46-704F-5D4E-A697-11855DDE017B}" type="slidenum">
              <a:rPr lang="en-US" smtClean="0"/>
              <a:pPr/>
              <a:t>‹#›</a:t>
            </a:fld>
            <a:endParaRPr lang="en-US"/>
          </a:p>
        </p:txBody>
      </p:sp>
    </p:spTree>
    <p:extLst>
      <p:ext uri="{BB962C8B-B14F-4D97-AF65-F5344CB8AC3E}">
        <p14:creationId xmlns:p14="http://schemas.microsoft.com/office/powerpoint/2010/main" val="375078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Vertical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7227E-4C4B-4614-9E82-D9A021DA7109}"/>
              </a:ext>
            </a:extLst>
          </p:cNvPr>
          <p:cNvSpPr>
            <a:spLocks noGrp="1"/>
          </p:cNvSpPr>
          <p:nvPr>
            <p:ph sz="quarter" idx="13"/>
          </p:nvPr>
        </p:nvSpPr>
        <p:spPr>
          <a:xfrm>
            <a:off x="6424613" y="496888"/>
            <a:ext cx="5386387" cy="5680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ED4544F-D55D-3B46-B0BA-118252654555}"/>
              </a:ext>
            </a:extLst>
          </p:cNvPr>
          <p:cNvSpPr>
            <a:spLocks noGrp="1"/>
          </p:cNvSpPr>
          <p:nvPr>
            <p:ph type="title"/>
          </p:nvPr>
        </p:nvSpPr>
        <p:spPr>
          <a:xfrm>
            <a:off x="381000" y="496380"/>
            <a:ext cx="5715000" cy="446156"/>
          </a:xfrm>
        </p:spPr>
        <p:txBody>
          <a:bodyPr>
            <a:noAutofit/>
          </a:bodyPr>
          <a:lstStyle>
            <a:lvl1pPr>
              <a:defRPr sz="2800">
                <a:solidFill>
                  <a:srgbClr val="006190"/>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15687B75-1115-DD4A-B661-115527F7D588}"/>
              </a:ext>
            </a:extLst>
          </p:cNvPr>
          <p:cNvSpPr>
            <a:spLocks noGrp="1"/>
          </p:cNvSpPr>
          <p:nvPr>
            <p:ph type="sldNum" sz="quarter" idx="4"/>
          </p:nvPr>
        </p:nvSpPr>
        <p:spPr>
          <a:xfrm>
            <a:off x="11381025" y="6512672"/>
            <a:ext cx="429975" cy="253923"/>
          </a:xfrm>
          <a:prstGeom prst="rect">
            <a:avLst/>
          </a:prstGeom>
        </p:spPr>
        <p:txBody>
          <a:bodyPr vert="horz" lIns="0" tIns="0" rIns="0" bIns="0" rtlCol="0" anchor="ctr"/>
          <a:lstStyle>
            <a:lvl1pPr algn="r">
              <a:defRPr sz="1200">
                <a:solidFill>
                  <a:schemeClr val="tx2"/>
                </a:solidFill>
                <a:latin typeface="+mn-lt"/>
                <a:ea typeface="Franklin Gothic Book" charset="0"/>
                <a:cs typeface="Franklin Gothic Book" charset="0"/>
              </a:defRPr>
            </a:lvl1pPr>
          </a:lstStyle>
          <a:p>
            <a:fld id="{5D849C46-704F-5D4E-A697-11855DDE017B}" type="slidenum">
              <a:rPr lang="en-US" smtClean="0"/>
              <a:pPr/>
              <a:t>‹#›</a:t>
            </a:fld>
            <a:endParaRPr lang="en-US"/>
          </a:p>
        </p:txBody>
      </p:sp>
      <p:sp>
        <p:nvSpPr>
          <p:cNvPr id="6" name="Text Placeholder 10">
            <a:extLst>
              <a:ext uri="{FF2B5EF4-FFF2-40B4-BE49-F238E27FC236}">
                <a16:creationId xmlns:a16="http://schemas.microsoft.com/office/drawing/2014/main" id="{CED96DBD-4997-4682-8988-BFE8EAE3EF73}"/>
              </a:ext>
            </a:extLst>
          </p:cNvPr>
          <p:cNvSpPr>
            <a:spLocks noGrp="1"/>
          </p:cNvSpPr>
          <p:nvPr>
            <p:ph type="body" sz="quarter" idx="12"/>
          </p:nvPr>
        </p:nvSpPr>
        <p:spPr>
          <a:xfrm>
            <a:off x="381000" y="1676399"/>
            <a:ext cx="5386243" cy="3386007"/>
          </a:xfrm>
          <a:solidFill>
            <a:schemeClr val="bg1">
              <a:lumMod val="95000"/>
            </a:schemeClr>
          </a:solidFill>
        </p:spPr>
        <p:txBody>
          <a:bodyPr/>
          <a:lstStyle>
            <a:lvl1pPr>
              <a:defRPr b="0">
                <a:latin typeface="+mj-lt"/>
              </a:defRPr>
            </a:lvl1pPr>
            <a:lvl2pPr>
              <a:defRPr b="0">
                <a:latin typeface="+mj-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458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077A7-A61D-453E-B66F-F42997810581}"/>
              </a:ext>
            </a:extLst>
          </p:cNvPr>
          <p:cNvSpPr>
            <a:spLocks noGrp="1"/>
          </p:cNvSpPr>
          <p:nvPr>
            <p:ph sz="quarter" idx="13"/>
          </p:nvPr>
        </p:nvSpPr>
        <p:spPr>
          <a:xfrm>
            <a:off x="381000" y="1662113"/>
            <a:ext cx="114300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17">
            <a:extLst>
              <a:ext uri="{FF2B5EF4-FFF2-40B4-BE49-F238E27FC236}">
                <a16:creationId xmlns:a16="http://schemas.microsoft.com/office/drawing/2014/main" id="{0A5B234D-9420-364E-BC8E-2BFA1DDBF963}"/>
              </a:ext>
            </a:extLst>
          </p:cNvPr>
          <p:cNvSpPr>
            <a:spLocks noGrp="1"/>
          </p:cNvSpPr>
          <p:nvPr>
            <p:ph type="sldNum" sz="quarter" idx="10"/>
          </p:nvPr>
        </p:nvSpPr>
        <p:spPr/>
        <p:txBody>
          <a:bodyPr/>
          <a:lstStyle/>
          <a:p>
            <a:fld id="{5D849C46-704F-5D4E-A697-11855DDE017B}" type="slidenum">
              <a:rPr lang="en-US" smtClean="0"/>
              <a:pPr/>
              <a:t>‹#›</a:t>
            </a:fld>
            <a:endParaRPr lang="en-US"/>
          </a:p>
        </p:txBody>
      </p:sp>
      <p:sp>
        <p:nvSpPr>
          <p:cNvPr id="19" name="Title 18">
            <a:extLst>
              <a:ext uri="{FF2B5EF4-FFF2-40B4-BE49-F238E27FC236}">
                <a16:creationId xmlns:a16="http://schemas.microsoft.com/office/drawing/2014/main" id="{3C9232B9-4C9A-5B46-950F-2103E30AE684}"/>
              </a:ext>
            </a:extLst>
          </p:cNvPr>
          <p:cNvSpPr>
            <a:spLocks noGrp="1"/>
          </p:cNvSpPr>
          <p:nvPr>
            <p:ph type="title"/>
          </p:nvPr>
        </p:nvSpPr>
        <p:spPr/>
        <p:txBody>
          <a:bodyPr/>
          <a:lstStyle>
            <a:lvl1pPr>
              <a:defRPr>
                <a:solidFill>
                  <a:srgbClr val="006190"/>
                </a:solidFill>
              </a:defRPr>
            </a:lvl1pPr>
          </a:lstStyle>
          <a:p>
            <a:r>
              <a:rPr lang="en-US"/>
              <a:t>Click to edit Master title style</a:t>
            </a:r>
          </a:p>
        </p:txBody>
      </p:sp>
    </p:spTree>
    <p:extLst>
      <p:ext uri="{BB962C8B-B14F-4D97-AF65-F5344CB8AC3E}">
        <p14:creationId xmlns:p14="http://schemas.microsoft.com/office/powerpoint/2010/main" val="21231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53CB-3BB2-700F-A832-ADA653412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22A14-09C0-1795-D25A-5AA1CA5A3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BF702-3DB3-99FC-9C4A-41FA7E73037F}"/>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5" name="Footer Placeholder 4">
            <a:extLst>
              <a:ext uri="{FF2B5EF4-FFF2-40B4-BE49-F238E27FC236}">
                <a16:creationId xmlns:a16="http://schemas.microsoft.com/office/drawing/2014/main" id="{20D7D114-C602-BA8B-656C-800DC064F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0D940-796E-DEF2-48D1-021D82E18E13}"/>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144903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 and Text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C498-8313-FC4F-B0CD-00C752E39E51}"/>
              </a:ext>
            </a:extLst>
          </p:cNvPr>
          <p:cNvSpPr>
            <a:spLocks noGrp="1"/>
          </p:cNvSpPr>
          <p:nvPr>
            <p:ph type="title"/>
          </p:nvPr>
        </p:nvSpPr>
        <p:spPr/>
        <p:txBody>
          <a:bodyPr/>
          <a:lstStyle>
            <a:lvl1pPr>
              <a:defRPr>
                <a:solidFill>
                  <a:srgbClr val="006190"/>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D8DA4F8-C5A9-024E-AE2D-D69FF45606BA}"/>
              </a:ext>
            </a:extLst>
          </p:cNvPr>
          <p:cNvSpPr>
            <a:spLocks noGrp="1"/>
          </p:cNvSpPr>
          <p:nvPr>
            <p:ph type="sldNum" sz="quarter" idx="10"/>
          </p:nvPr>
        </p:nvSpPr>
        <p:spPr/>
        <p:txBody>
          <a:bodyPr/>
          <a:lstStyle/>
          <a:p>
            <a:fld id="{5D849C46-704F-5D4E-A697-11855DDE017B}" type="slidenum">
              <a:rPr lang="en-US" smtClean="0"/>
              <a:pPr/>
              <a:t>‹#›</a:t>
            </a:fld>
            <a:endParaRPr lang="en-US"/>
          </a:p>
        </p:txBody>
      </p:sp>
      <p:sp>
        <p:nvSpPr>
          <p:cNvPr id="5" name="Rectangle 4">
            <a:extLst>
              <a:ext uri="{FF2B5EF4-FFF2-40B4-BE49-F238E27FC236}">
                <a16:creationId xmlns:a16="http://schemas.microsoft.com/office/drawing/2014/main" id="{6A9C4E39-5104-8B47-B660-B982C105B5F1}"/>
              </a:ext>
            </a:extLst>
          </p:cNvPr>
          <p:cNvSpPr/>
          <p:nvPr userDrawn="1"/>
        </p:nvSpPr>
        <p:spPr>
          <a:xfrm>
            <a:off x="0" y="6361621"/>
            <a:ext cx="12191999" cy="504386"/>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lvl="0" algn="ctr"/>
            <a:endParaRPr lang="en-GB" noProof="0">
              <a:solidFill>
                <a:srgbClr val="2776BD"/>
              </a:solidFill>
            </a:endParaRPr>
          </a:p>
        </p:txBody>
      </p:sp>
      <p:sp>
        <p:nvSpPr>
          <p:cNvPr id="6" name="Slide Number Placeholder 5">
            <a:extLst>
              <a:ext uri="{FF2B5EF4-FFF2-40B4-BE49-F238E27FC236}">
                <a16:creationId xmlns:a16="http://schemas.microsoft.com/office/drawing/2014/main" id="{D9B061D0-F2F5-0941-B49B-B02F4633CC6E}"/>
              </a:ext>
            </a:extLst>
          </p:cNvPr>
          <p:cNvSpPr txBox="1">
            <a:spLocks/>
          </p:cNvSpPr>
          <p:nvPr userDrawn="1"/>
        </p:nvSpPr>
        <p:spPr>
          <a:xfrm>
            <a:off x="11381025" y="6512672"/>
            <a:ext cx="429975" cy="253923"/>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2"/>
                </a:solidFill>
                <a:latin typeface="+mn-lt"/>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849C46-704F-5D4E-A697-11855DDE017B}" type="slidenum">
              <a:rPr lang="en-US" smtClean="0"/>
              <a:pPr/>
              <a:t>‹#›</a:t>
            </a:fld>
            <a:endParaRPr lang="en-US"/>
          </a:p>
        </p:txBody>
      </p:sp>
      <p:pic>
        <p:nvPicPr>
          <p:cNvPr id="9" name="Picture 8">
            <a:extLst>
              <a:ext uri="{FF2B5EF4-FFF2-40B4-BE49-F238E27FC236}">
                <a16:creationId xmlns:a16="http://schemas.microsoft.com/office/drawing/2014/main" id="{699D2B83-2EF0-8043-A76C-300C6AC8DA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001" y="6367970"/>
            <a:ext cx="506686" cy="478445"/>
          </a:xfrm>
          <a:prstGeom prst="rect">
            <a:avLst/>
          </a:prstGeom>
        </p:spPr>
      </p:pic>
      <p:sp>
        <p:nvSpPr>
          <p:cNvPr id="7" name="Chart Placeholder 6">
            <a:extLst>
              <a:ext uri="{FF2B5EF4-FFF2-40B4-BE49-F238E27FC236}">
                <a16:creationId xmlns:a16="http://schemas.microsoft.com/office/drawing/2014/main" id="{B7F0B48C-9629-4965-9C4D-9A47A486ED8E}"/>
              </a:ext>
            </a:extLst>
          </p:cNvPr>
          <p:cNvSpPr>
            <a:spLocks noGrp="1"/>
          </p:cNvSpPr>
          <p:nvPr>
            <p:ph type="chart" sz="quarter" idx="11"/>
          </p:nvPr>
        </p:nvSpPr>
        <p:spPr>
          <a:xfrm>
            <a:off x="6400801" y="1039813"/>
            <a:ext cx="5702300" cy="5222875"/>
          </a:xfrm>
        </p:spPr>
        <p:txBody>
          <a:bodyPr/>
          <a:lstStyle/>
          <a:p>
            <a:endParaRPr lang="en-US"/>
          </a:p>
        </p:txBody>
      </p:sp>
      <p:sp>
        <p:nvSpPr>
          <p:cNvPr id="11" name="Text Placeholder 10">
            <a:extLst>
              <a:ext uri="{FF2B5EF4-FFF2-40B4-BE49-F238E27FC236}">
                <a16:creationId xmlns:a16="http://schemas.microsoft.com/office/drawing/2014/main" id="{4F756C6E-DF10-4AC5-8872-BA25D7BA412E}"/>
              </a:ext>
            </a:extLst>
          </p:cNvPr>
          <p:cNvSpPr>
            <a:spLocks noGrp="1"/>
          </p:cNvSpPr>
          <p:nvPr>
            <p:ph type="body" sz="quarter" idx="12"/>
          </p:nvPr>
        </p:nvSpPr>
        <p:spPr>
          <a:xfrm>
            <a:off x="381000" y="1676400"/>
            <a:ext cx="5386243" cy="3386008"/>
          </a:xfrm>
          <a:solidFill>
            <a:schemeClr val="bg1">
              <a:lumMod val="95000"/>
            </a:schemeClr>
          </a:solidFill>
        </p:spPr>
        <p:txBody>
          <a:bodyPr/>
          <a:lstStyle>
            <a:lvl1pPr>
              <a:defRPr b="0">
                <a:latin typeface="+mj-lt"/>
              </a:defRPr>
            </a:lvl1pPr>
            <a:lvl2pPr>
              <a:defRPr b="0">
                <a:latin typeface="+mj-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296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Phot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4BF198D-7245-B646-96FE-E7BE6974096F}"/>
              </a:ext>
            </a:extLst>
          </p:cNvPr>
          <p:cNvSpPr>
            <a:spLocks noGrp="1"/>
          </p:cNvSpPr>
          <p:nvPr>
            <p:ph type="pic" sz="quarter" idx="10"/>
          </p:nvPr>
        </p:nvSpPr>
        <p:spPr>
          <a:xfrm>
            <a:off x="0" y="0"/>
            <a:ext cx="12192000" cy="6858000"/>
          </a:xfrm>
        </p:spPr>
        <p:txBody>
          <a:bodyPr/>
          <a:lstStyle/>
          <a:p>
            <a:endParaRPr lang="en-US"/>
          </a:p>
        </p:txBody>
      </p:sp>
      <p:sp>
        <p:nvSpPr>
          <p:cNvPr id="6" name="Title 5">
            <a:extLst>
              <a:ext uri="{FF2B5EF4-FFF2-40B4-BE49-F238E27FC236}">
                <a16:creationId xmlns:a16="http://schemas.microsoft.com/office/drawing/2014/main" id="{4D42D0E8-55BF-7D45-B5E5-20645963BA28}"/>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575573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0513-304D-4006-BA93-F9B99F54BF9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3234C86-BB48-4234-8D52-5707371DBC67}"/>
              </a:ext>
            </a:extLst>
          </p:cNvPr>
          <p:cNvSpPr>
            <a:spLocks noGrp="1"/>
          </p:cNvSpPr>
          <p:nvPr>
            <p:ph type="sldNum" sz="quarter" idx="10"/>
          </p:nvPr>
        </p:nvSpPr>
        <p:spPr/>
        <p:txBody>
          <a:bodyPr/>
          <a:lstStyle/>
          <a:p>
            <a:fld id="{5D849C46-704F-5D4E-A697-11855DDE017B}" type="slidenum">
              <a:rPr lang="en-US" smtClean="0"/>
              <a:pPr/>
              <a:t>‹#›</a:t>
            </a:fld>
            <a:endParaRPr lang="en-US"/>
          </a:p>
        </p:txBody>
      </p:sp>
    </p:spTree>
    <p:extLst>
      <p:ext uri="{BB962C8B-B14F-4D97-AF65-F5344CB8AC3E}">
        <p14:creationId xmlns:p14="http://schemas.microsoft.com/office/powerpoint/2010/main" val="1209898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 Box Layout">
    <p:spTree>
      <p:nvGrpSpPr>
        <p:cNvPr id="1" name=""/>
        <p:cNvGrpSpPr/>
        <p:nvPr/>
      </p:nvGrpSpPr>
      <p:grpSpPr>
        <a:xfrm>
          <a:off x="0" y="0"/>
          <a:ext cx="0" cy="0"/>
          <a:chOff x="0" y="0"/>
          <a:chExt cx="0" cy="0"/>
        </a:xfrm>
      </p:grpSpPr>
      <p:sp>
        <p:nvSpPr>
          <p:cNvPr id="28" name="Freeform: Shape 23">
            <a:extLst>
              <a:ext uri="{FF2B5EF4-FFF2-40B4-BE49-F238E27FC236}">
                <a16:creationId xmlns:a16="http://schemas.microsoft.com/office/drawing/2014/main" id="{694AD2B1-20A7-45B0-894B-8160F580663F}"/>
              </a:ext>
            </a:extLst>
          </p:cNvPr>
          <p:cNvSpPr/>
          <p:nvPr userDrawn="1"/>
        </p:nvSpPr>
        <p:spPr>
          <a:xfrm>
            <a:off x="3697260" y="2254506"/>
            <a:ext cx="2164201" cy="3242764"/>
          </a:xfrm>
          <a:custGeom>
            <a:avLst/>
            <a:gdLst>
              <a:gd name="connsiteX0" fmla="*/ 0 w 3236514"/>
              <a:gd name="connsiteY0" fmla="*/ 0 h 2723040"/>
              <a:gd name="connsiteX1" fmla="*/ 3236514 w 3236514"/>
              <a:gd name="connsiteY1" fmla="*/ 0 h 2723040"/>
              <a:gd name="connsiteX2" fmla="*/ 3236514 w 3236514"/>
              <a:gd name="connsiteY2" fmla="*/ 2723040 h 2723040"/>
              <a:gd name="connsiteX3" fmla="*/ 0 w 3236514"/>
              <a:gd name="connsiteY3" fmla="*/ 2723040 h 2723040"/>
              <a:gd name="connsiteX4" fmla="*/ 0 w 3236514"/>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514" h="2723040">
                <a:moveTo>
                  <a:pt x="0" y="0"/>
                </a:moveTo>
                <a:lnTo>
                  <a:pt x="3236514" y="0"/>
                </a:lnTo>
                <a:lnTo>
                  <a:pt x="3236514" y="2723040"/>
                </a:lnTo>
                <a:lnTo>
                  <a:pt x="0" y="2723040"/>
                </a:lnTo>
                <a:lnTo>
                  <a:pt x="0" y="0"/>
                </a:lnTo>
                <a:close/>
              </a:path>
            </a:pathLst>
          </a:custGeom>
          <a:solidFill>
            <a:srgbClr val="E6E7E8">
              <a:alpha val="67000"/>
            </a:srgbClr>
          </a:solidFill>
          <a:ln w="9525">
            <a:solidFill>
              <a:srgbClr val="0086DB">
                <a:alpha val="74000"/>
              </a:srgbClr>
            </a:solidFill>
            <a:prstDash val="solid"/>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buClr>
                <a:srgbClr val="A5A5A5"/>
              </a:buClr>
              <a:defRPr/>
            </a:pPr>
            <a:br>
              <a:rPr lang="en-US">
                <a:solidFill>
                  <a:srgbClr val="57585B"/>
                </a:solidFill>
                <a:latin typeface="+mj-lt"/>
              </a:rPr>
            </a:br>
            <a:endParaRPr lang="en-US" sz="1600">
              <a:solidFill>
                <a:srgbClr val="57585B"/>
              </a:solidFill>
            </a:endParaRPr>
          </a:p>
        </p:txBody>
      </p:sp>
      <p:sp>
        <p:nvSpPr>
          <p:cNvPr id="30" name="Freeform: Shape 23">
            <a:extLst>
              <a:ext uri="{FF2B5EF4-FFF2-40B4-BE49-F238E27FC236}">
                <a16:creationId xmlns:a16="http://schemas.microsoft.com/office/drawing/2014/main" id="{49DDDDB5-703F-4B61-9FC4-02970F0E8A84}"/>
              </a:ext>
            </a:extLst>
          </p:cNvPr>
          <p:cNvSpPr/>
          <p:nvPr userDrawn="1"/>
        </p:nvSpPr>
        <p:spPr>
          <a:xfrm>
            <a:off x="6336147" y="2254506"/>
            <a:ext cx="2164201" cy="3242764"/>
          </a:xfrm>
          <a:custGeom>
            <a:avLst/>
            <a:gdLst>
              <a:gd name="connsiteX0" fmla="*/ 0 w 3236514"/>
              <a:gd name="connsiteY0" fmla="*/ 0 h 2723040"/>
              <a:gd name="connsiteX1" fmla="*/ 3236514 w 3236514"/>
              <a:gd name="connsiteY1" fmla="*/ 0 h 2723040"/>
              <a:gd name="connsiteX2" fmla="*/ 3236514 w 3236514"/>
              <a:gd name="connsiteY2" fmla="*/ 2723040 h 2723040"/>
              <a:gd name="connsiteX3" fmla="*/ 0 w 3236514"/>
              <a:gd name="connsiteY3" fmla="*/ 2723040 h 2723040"/>
              <a:gd name="connsiteX4" fmla="*/ 0 w 3236514"/>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514" h="2723040">
                <a:moveTo>
                  <a:pt x="0" y="0"/>
                </a:moveTo>
                <a:lnTo>
                  <a:pt x="3236514" y="0"/>
                </a:lnTo>
                <a:lnTo>
                  <a:pt x="3236514" y="2723040"/>
                </a:lnTo>
                <a:lnTo>
                  <a:pt x="0" y="2723040"/>
                </a:lnTo>
                <a:lnTo>
                  <a:pt x="0" y="0"/>
                </a:lnTo>
                <a:close/>
              </a:path>
            </a:pathLst>
          </a:custGeom>
          <a:solidFill>
            <a:srgbClr val="E6E7E8">
              <a:alpha val="67000"/>
            </a:srgbClr>
          </a:solidFill>
          <a:ln w="9525">
            <a:solidFill>
              <a:srgbClr val="54C3EF">
                <a:alpha val="74000"/>
              </a:srgbClr>
            </a:solidFill>
            <a:prstDash val="solid"/>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buClr>
                <a:srgbClr val="A5A5A5"/>
              </a:buClr>
              <a:defRPr/>
            </a:pPr>
            <a:br>
              <a:rPr lang="en-US">
                <a:solidFill>
                  <a:srgbClr val="57585B"/>
                </a:solidFill>
                <a:latin typeface="+mj-lt"/>
              </a:rPr>
            </a:br>
            <a:endParaRPr lang="en-US" sz="1600">
              <a:solidFill>
                <a:srgbClr val="57585B"/>
              </a:solidFill>
            </a:endParaRPr>
          </a:p>
        </p:txBody>
      </p:sp>
      <p:sp>
        <p:nvSpPr>
          <p:cNvPr id="31" name="Text Placeholder 26">
            <a:extLst>
              <a:ext uri="{FF2B5EF4-FFF2-40B4-BE49-F238E27FC236}">
                <a16:creationId xmlns:a16="http://schemas.microsoft.com/office/drawing/2014/main" id="{F00041CA-9CF9-40EF-BC21-5FD21F9827C1}"/>
              </a:ext>
            </a:extLst>
          </p:cNvPr>
          <p:cNvSpPr>
            <a:spLocks noGrp="1"/>
          </p:cNvSpPr>
          <p:nvPr>
            <p:ph type="body" sz="quarter" idx="13" hasCustomPrompt="1"/>
          </p:nvPr>
        </p:nvSpPr>
        <p:spPr>
          <a:xfrm>
            <a:off x="6336147" y="2774309"/>
            <a:ext cx="2164201" cy="2722959"/>
          </a:xfrm>
        </p:spPr>
        <p:txBody>
          <a:bodyPr/>
          <a:lstStyle>
            <a:lvl2pPr marL="0" indent="0">
              <a:buNone/>
              <a:defRPr lang="en-US" sz="1800" b="0" smtClean="0">
                <a:solidFill>
                  <a:srgbClr val="57585B"/>
                </a:solidFill>
              </a:defRPr>
            </a:lvl2pPr>
          </a:lstStyle>
          <a:p>
            <a:pPr marL="0" lvl="1">
              <a:buClr>
                <a:srgbClr val="A5A5A5"/>
              </a:buClr>
              <a:defRPr/>
            </a:pPr>
            <a:r>
              <a:rPr lang="en-US">
                <a:solidFill>
                  <a:srgbClr val="57585B"/>
                </a:solidFill>
                <a:latin typeface="+mj-lt"/>
              </a:rPr>
              <a:t>Title</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p:txBody>
      </p:sp>
      <p:sp>
        <p:nvSpPr>
          <p:cNvPr id="32" name="Freeform: Shape 23">
            <a:extLst>
              <a:ext uri="{FF2B5EF4-FFF2-40B4-BE49-F238E27FC236}">
                <a16:creationId xmlns:a16="http://schemas.microsoft.com/office/drawing/2014/main" id="{CF527DA2-CDAF-4635-9D30-AB35E35B8642}"/>
              </a:ext>
            </a:extLst>
          </p:cNvPr>
          <p:cNvSpPr/>
          <p:nvPr userDrawn="1"/>
        </p:nvSpPr>
        <p:spPr>
          <a:xfrm>
            <a:off x="8963816" y="2254506"/>
            <a:ext cx="2164201" cy="3242764"/>
          </a:xfrm>
          <a:custGeom>
            <a:avLst/>
            <a:gdLst>
              <a:gd name="connsiteX0" fmla="*/ 0 w 3236514"/>
              <a:gd name="connsiteY0" fmla="*/ 0 h 2723040"/>
              <a:gd name="connsiteX1" fmla="*/ 3236514 w 3236514"/>
              <a:gd name="connsiteY1" fmla="*/ 0 h 2723040"/>
              <a:gd name="connsiteX2" fmla="*/ 3236514 w 3236514"/>
              <a:gd name="connsiteY2" fmla="*/ 2723040 h 2723040"/>
              <a:gd name="connsiteX3" fmla="*/ 0 w 3236514"/>
              <a:gd name="connsiteY3" fmla="*/ 2723040 h 2723040"/>
              <a:gd name="connsiteX4" fmla="*/ 0 w 3236514"/>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514" h="2723040">
                <a:moveTo>
                  <a:pt x="0" y="0"/>
                </a:moveTo>
                <a:lnTo>
                  <a:pt x="3236514" y="0"/>
                </a:lnTo>
                <a:lnTo>
                  <a:pt x="3236514" y="2723040"/>
                </a:lnTo>
                <a:lnTo>
                  <a:pt x="0" y="2723040"/>
                </a:lnTo>
                <a:lnTo>
                  <a:pt x="0" y="0"/>
                </a:lnTo>
                <a:close/>
              </a:path>
            </a:pathLst>
          </a:custGeom>
          <a:solidFill>
            <a:srgbClr val="E6E7E8">
              <a:alpha val="67000"/>
            </a:srgbClr>
          </a:solidFill>
          <a:ln w="9525">
            <a:solidFill>
              <a:srgbClr val="EC8427">
                <a:alpha val="74000"/>
              </a:srgbClr>
            </a:solidFill>
            <a:prstDash val="solid"/>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buClr>
                <a:srgbClr val="A5A5A5"/>
              </a:buClr>
              <a:defRPr/>
            </a:pPr>
            <a:br>
              <a:rPr lang="en-US">
                <a:solidFill>
                  <a:srgbClr val="57585B"/>
                </a:solidFill>
                <a:latin typeface="+mj-lt"/>
              </a:rPr>
            </a:br>
            <a:endParaRPr lang="en-US" sz="1600">
              <a:solidFill>
                <a:srgbClr val="57585B"/>
              </a:solidFill>
            </a:endParaRPr>
          </a:p>
        </p:txBody>
      </p:sp>
      <p:sp>
        <p:nvSpPr>
          <p:cNvPr id="33" name="Text Placeholder 26">
            <a:extLst>
              <a:ext uri="{FF2B5EF4-FFF2-40B4-BE49-F238E27FC236}">
                <a16:creationId xmlns:a16="http://schemas.microsoft.com/office/drawing/2014/main" id="{82AB90A3-9EC7-4B1E-8BCE-EF6A30FBDD17}"/>
              </a:ext>
            </a:extLst>
          </p:cNvPr>
          <p:cNvSpPr>
            <a:spLocks noGrp="1"/>
          </p:cNvSpPr>
          <p:nvPr>
            <p:ph type="body" sz="quarter" idx="14" hasCustomPrompt="1"/>
          </p:nvPr>
        </p:nvSpPr>
        <p:spPr>
          <a:xfrm>
            <a:off x="8963816" y="2774309"/>
            <a:ext cx="2164201" cy="2722959"/>
          </a:xfrm>
        </p:spPr>
        <p:txBody>
          <a:bodyPr/>
          <a:lstStyle>
            <a:lvl2pPr marL="0" indent="0">
              <a:buNone/>
              <a:defRPr lang="en-US" sz="1800" b="0" smtClean="0">
                <a:solidFill>
                  <a:srgbClr val="57585B"/>
                </a:solidFill>
              </a:defRPr>
            </a:lvl2pPr>
          </a:lstStyle>
          <a:p>
            <a:pPr marL="0" lvl="1">
              <a:buClr>
                <a:srgbClr val="A5A5A5"/>
              </a:buClr>
              <a:defRPr/>
            </a:pPr>
            <a:r>
              <a:rPr lang="en-US">
                <a:solidFill>
                  <a:srgbClr val="57585B"/>
                </a:solidFill>
                <a:latin typeface="+mj-lt"/>
              </a:rPr>
              <a:t>Title</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p:txBody>
      </p:sp>
      <p:sp>
        <p:nvSpPr>
          <p:cNvPr id="25" name="Freeform: Shape 23">
            <a:extLst>
              <a:ext uri="{FF2B5EF4-FFF2-40B4-BE49-F238E27FC236}">
                <a16:creationId xmlns:a16="http://schemas.microsoft.com/office/drawing/2014/main" id="{88207306-671F-41C2-A17A-E77157BFA67D}"/>
              </a:ext>
            </a:extLst>
          </p:cNvPr>
          <p:cNvSpPr/>
          <p:nvPr userDrawn="1"/>
        </p:nvSpPr>
        <p:spPr>
          <a:xfrm>
            <a:off x="1063982" y="2254506"/>
            <a:ext cx="2164201" cy="3242764"/>
          </a:xfrm>
          <a:custGeom>
            <a:avLst/>
            <a:gdLst>
              <a:gd name="connsiteX0" fmla="*/ 0 w 3236514"/>
              <a:gd name="connsiteY0" fmla="*/ 0 h 2723040"/>
              <a:gd name="connsiteX1" fmla="*/ 3236514 w 3236514"/>
              <a:gd name="connsiteY1" fmla="*/ 0 h 2723040"/>
              <a:gd name="connsiteX2" fmla="*/ 3236514 w 3236514"/>
              <a:gd name="connsiteY2" fmla="*/ 2723040 h 2723040"/>
              <a:gd name="connsiteX3" fmla="*/ 0 w 3236514"/>
              <a:gd name="connsiteY3" fmla="*/ 2723040 h 2723040"/>
              <a:gd name="connsiteX4" fmla="*/ 0 w 3236514"/>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514" h="2723040">
                <a:moveTo>
                  <a:pt x="0" y="0"/>
                </a:moveTo>
                <a:lnTo>
                  <a:pt x="3236514" y="0"/>
                </a:lnTo>
                <a:lnTo>
                  <a:pt x="3236514" y="2723040"/>
                </a:lnTo>
                <a:lnTo>
                  <a:pt x="0" y="2723040"/>
                </a:lnTo>
                <a:lnTo>
                  <a:pt x="0" y="0"/>
                </a:lnTo>
                <a:close/>
              </a:path>
            </a:pathLst>
          </a:custGeom>
          <a:solidFill>
            <a:srgbClr val="E6E7E8">
              <a:alpha val="67000"/>
            </a:srgbClr>
          </a:solidFill>
          <a:ln w="9525">
            <a:solidFill>
              <a:srgbClr val="006190">
                <a:alpha val="74000"/>
              </a:srgbClr>
            </a:solidFill>
            <a:prstDash val="solid"/>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buClr>
                <a:srgbClr val="A5A5A5"/>
              </a:buClr>
              <a:defRPr/>
            </a:pPr>
            <a:br>
              <a:rPr lang="en-US">
                <a:solidFill>
                  <a:srgbClr val="57585B"/>
                </a:solidFill>
                <a:latin typeface="+mj-lt"/>
              </a:rPr>
            </a:br>
            <a:endParaRPr lang="en-US" sz="1600">
              <a:solidFill>
                <a:srgbClr val="57585B"/>
              </a:solidFill>
            </a:endParaRPr>
          </a:p>
        </p:txBody>
      </p:sp>
      <p:sp>
        <p:nvSpPr>
          <p:cNvPr id="2" name="Title 1">
            <a:extLst>
              <a:ext uri="{FF2B5EF4-FFF2-40B4-BE49-F238E27FC236}">
                <a16:creationId xmlns:a16="http://schemas.microsoft.com/office/drawing/2014/main" id="{C1796A9E-D3B4-44BE-83CA-6A3F59F185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5885ED3-53F1-4657-9644-D35716D31D6C}"/>
              </a:ext>
            </a:extLst>
          </p:cNvPr>
          <p:cNvSpPr>
            <a:spLocks noGrp="1"/>
          </p:cNvSpPr>
          <p:nvPr>
            <p:ph type="sldNum" sz="quarter" idx="10"/>
          </p:nvPr>
        </p:nvSpPr>
        <p:spPr/>
        <p:txBody>
          <a:bodyPr/>
          <a:lstStyle/>
          <a:p>
            <a:fld id="{5D849C46-704F-5D4E-A697-11855DDE017B}"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F3674A2C-3F9B-4CC3-9366-AEA30A38D4FD}"/>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54349" y="1621787"/>
            <a:ext cx="799507" cy="640740"/>
          </a:xfrm>
          <a:prstGeom prst="rect">
            <a:avLst/>
          </a:prstGeom>
        </p:spPr>
      </p:pic>
      <p:pic>
        <p:nvPicPr>
          <p:cNvPr id="7" name="Picture 6" descr="A close up of a logo&#10;&#10;Description automatically generated">
            <a:extLst>
              <a:ext uri="{FF2B5EF4-FFF2-40B4-BE49-F238E27FC236}">
                <a16:creationId xmlns:a16="http://schemas.microsoft.com/office/drawing/2014/main" id="{09D3A529-1FE1-4CF4-8FD6-ABD5BE040B7D}"/>
              </a:ext>
            </a:extLst>
          </p:cNvPr>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tretch>
            <a:fillRect/>
          </a:stretch>
        </p:blipFill>
        <p:spPr>
          <a:xfrm>
            <a:off x="4482359" y="1704135"/>
            <a:ext cx="594002" cy="476044"/>
          </a:xfrm>
          <a:prstGeom prst="rect">
            <a:avLst/>
          </a:prstGeom>
        </p:spPr>
      </p:pic>
      <p:pic>
        <p:nvPicPr>
          <p:cNvPr id="9" name="Picture 8" descr="A close up of a sign&#10;&#10;Description automatically generated">
            <a:extLst>
              <a:ext uri="{FF2B5EF4-FFF2-40B4-BE49-F238E27FC236}">
                <a16:creationId xmlns:a16="http://schemas.microsoft.com/office/drawing/2014/main" id="{6FD7DA87-1BC9-4049-ACAB-E4CE4BB34224}"/>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tretch>
            <a:fillRect/>
          </a:stretch>
        </p:blipFill>
        <p:spPr>
          <a:xfrm>
            <a:off x="7091382" y="1676571"/>
            <a:ext cx="662790" cy="531172"/>
          </a:xfrm>
          <a:prstGeom prst="rect">
            <a:avLst/>
          </a:prstGeom>
        </p:spPr>
      </p:pic>
      <p:pic>
        <p:nvPicPr>
          <p:cNvPr id="11" name="Picture 10" descr="A close up of a logo&#10;&#10;Description automatically generated">
            <a:extLst>
              <a:ext uri="{FF2B5EF4-FFF2-40B4-BE49-F238E27FC236}">
                <a16:creationId xmlns:a16="http://schemas.microsoft.com/office/drawing/2014/main" id="{C9597517-566C-4F0E-87FC-D87A144B7A47}"/>
              </a:ext>
            </a:extLst>
          </p:cNvPr>
          <p:cNvPicPr>
            <a:picLocks noChangeAspect="1"/>
          </p:cNvPicPr>
          <p:nvPr userDrawn="1"/>
        </p:nvPicPr>
        <p:blipFill>
          <a:blip r:embed="rId5" cstate="email">
            <a:biLevel thresh="50000"/>
            <a:extLst>
              <a:ext uri="{28A0092B-C50C-407E-A947-70E740481C1C}">
                <a14:useLocalDpi xmlns:a14="http://schemas.microsoft.com/office/drawing/2010/main"/>
              </a:ext>
            </a:extLst>
          </a:blip>
          <a:stretch>
            <a:fillRect/>
          </a:stretch>
        </p:blipFill>
        <p:spPr>
          <a:xfrm>
            <a:off x="9753157" y="1676571"/>
            <a:ext cx="684025" cy="548190"/>
          </a:xfrm>
          <a:prstGeom prst="rect">
            <a:avLst/>
          </a:prstGeom>
        </p:spPr>
      </p:pic>
      <p:grpSp>
        <p:nvGrpSpPr>
          <p:cNvPr id="24" name="Group 23">
            <a:extLst>
              <a:ext uri="{FF2B5EF4-FFF2-40B4-BE49-F238E27FC236}">
                <a16:creationId xmlns:a16="http://schemas.microsoft.com/office/drawing/2014/main" id="{7FC04FB9-DE7C-4D2F-A8C0-C1711C15E59E}"/>
              </a:ext>
            </a:extLst>
          </p:cNvPr>
          <p:cNvGrpSpPr/>
          <p:nvPr userDrawn="1"/>
        </p:nvGrpSpPr>
        <p:grpSpPr>
          <a:xfrm>
            <a:off x="1533059" y="1360731"/>
            <a:ext cx="1226047" cy="1226047"/>
            <a:chOff x="1533059" y="1360731"/>
            <a:chExt cx="1226047" cy="1226047"/>
          </a:xfrm>
        </p:grpSpPr>
        <p:sp>
          <p:nvSpPr>
            <p:cNvPr id="12" name="Oval 11">
              <a:extLst>
                <a:ext uri="{FF2B5EF4-FFF2-40B4-BE49-F238E27FC236}">
                  <a16:creationId xmlns:a16="http://schemas.microsoft.com/office/drawing/2014/main" id="{EDAFC036-B035-4CA1-8420-D456029D8C38}"/>
                </a:ext>
              </a:extLst>
            </p:cNvPr>
            <p:cNvSpPr/>
            <p:nvPr userDrawn="1"/>
          </p:nvSpPr>
          <p:spPr>
            <a:xfrm>
              <a:off x="1533059" y="1360731"/>
              <a:ext cx="1226047" cy="1226047"/>
            </a:xfrm>
            <a:prstGeom prst="ellipse">
              <a:avLst/>
            </a:prstGeom>
            <a:solidFill>
              <a:srgbClr val="006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5B06E5D2-5E0D-4D4C-B39A-33D545E64D3A}"/>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46328" y="1630296"/>
              <a:ext cx="799507" cy="640740"/>
            </a:xfrm>
            <a:prstGeom prst="rect">
              <a:avLst/>
            </a:prstGeom>
          </p:spPr>
        </p:pic>
      </p:grpSp>
      <p:sp>
        <p:nvSpPr>
          <p:cNvPr id="14" name="Oval 13">
            <a:extLst>
              <a:ext uri="{FF2B5EF4-FFF2-40B4-BE49-F238E27FC236}">
                <a16:creationId xmlns:a16="http://schemas.microsoft.com/office/drawing/2014/main" id="{7950FB57-CA6F-460C-85AA-A354F2A745AF}"/>
              </a:ext>
            </a:extLst>
          </p:cNvPr>
          <p:cNvSpPr/>
          <p:nvPr userDrawn="1"/>
        </p:nvSpPr>
        <p:spPr>
          <a:xfrm>
            <a:off x="4166337" y="1360731"/>
            <a:ext cx="1226047" cy="1226047"/>
          </a:xfrm>
          <a:prstGeom prst="ellipse">
            <a:avLst/>
          </a:prstGeom>
          <a:solidFill>
            <a:srgbClr val="00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AABD05-3E02-4183-9374-3A8DD7C63A35}"/>
              </a:ext>
            </a:extLst>
          </p:cNvPr>
          <p:cNvSpPr/>
          <p:nvPr userDrawn="1"/>
        </p:nvSpPr>
        <p:spPr>
          <a:xfrm>
            <a:off x="6799615" y="1360731"/>
            <a:ext cx="1226047" cy="1226047"/>
          </a:xfrm>
          <a:prstGeom prst="ellipse">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2CC07A6-5833-459C-A172-C6886990BF8C}"/>
              </a:ext>
            </a:extLst>
          </p:cNvPr>
          <p:cNvSpPr/>
          <p:nvPr userDrawn="1"/>
        </p:nvSpPr>
        <p:spPr>
          <a:xfrm>
            <a:off x="9432893" y="1360731"/>
            <a:ext cx="1226047" cy="1226047"/>
          </a:xfrm>
          <a:prstGeom prst="ellipse">
            <a:avLst/>
          </a:prstGeom>
          <a:solidFill>
            <a:srgbClr val="EC8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01B23F59-FED9-4800-83D0-832450A77EBF}"/>
              </a:ext>
            </a:extLst>
          </p:cNvPr>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tretch>
            <a:fillRect/>
          </a:stretch>
        </p:blipFill>
        <p:spPr>
          <a:xfrm>
            <a:off x="4463309" y="1704135"/>
            <a:ext cx="594002" cy="476044"/>
          </a:xfrm>
          <a:prstGeom prst="rect">
            <a:avLst/>
          </a:prstGeom>
        </p:spPr>
      </p:pic>
      <p:pic>
        <p:nvPicPr>
          <p:cNvPr id="18" name="Picture 17" descr="A close up of a sign&#10;&#10;Description automatically generated">
            <a:extLst>
              <a:ext uri="{FF2B5EF4-FFF2-40B4-BE49-F238E27FC236}">
                <a16:creationId xmlns:a16="http://schemas.microsoft.com/office/drawing/2014/main" id="{3988848F-8D93-459E-9DBA-D3F91A69ED19}"/>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tretch>
            <a:fillRect/>
          </a:stretch>
        </p:blipFill>
        <p:spPr>
          <a:xfrm>
            <a:off x="7091382" y="1649007"/>
            <a:ext cx="662790" cy="531172"/>
          </a:xfrm>
          <a:prstGeom prst="rect">
            <a:avLst/>
          </a:prstGeom>
        </p:spPr>
      </p:pic>
      <p:pic>
        <p:nvPicPr>
          <p:cNvPr id="19" name="Picture 18" descr="A close up of a logo&#10;&#10;Description automatically generated">
            <a:extLst>
              <a:ext uri="{FF2B5EF4-FFF2-40B4-BE49-F238E27FC236}">
                <a16:creationId xmlns:a16="http://schemas.microsoft.com/office/drawing/2014/main" id="{054D70BE-915E-4F31-A431-CEF46CF13D4A}"/>
              </a:ext>
            </a:extLst>
          </p:cNvPr>
          <p:cNvPicPr>
            <a:picLocks noChangeAspect="1"/>
          </p:cNvPicPr>
          <p:nvPr userDrawn="1"/>
        </p:nvPicPr>
        <p:blipFill>
          <a:blip r:embed="rId5" cstate="email">
            <a:biLevel thresh="50000"/>
            <a:extLst>
              <a:ext uri="{28A0092B-C50C-407E-A947-70E740481C1C}">
                <a14:useLocalDpi xmlns:a14="http://schemas.microsoft.com/office/drawing/2010/main"/>
              </a:ext>
            </a:extLst>
          </a:blip>
          <a:stretch>
            <a:fillRect/>
          </a:stretch>
        </p:blipFill>
        <p:spPr>
          <a:xfrm>
            <a:off x="9734107" y="1649007"/>
            <a:ext cx="684025" cy="548190"/>
          </a:xfrm>
          <a:prstGeom prst="rect">
            <a:avLst/>
          </a:prstGeom>
        </p:spPr>
      </p:pic>
      <p:sp>
        <p:nvSpPr>
          <p:cNvPr id="27" name="Text Placeholder 26">
            <a:extLst>
              <a:ext uri="{FF2B5EF4-FFF2-40B4-BE49-F238E27FC236}">
                <a16:creationId xmlns:a16="http://schemas.microsoft.com/office/drawing/2014/main" id="{90E6C0AB-4996-48F7-B288-4A8223BCFEEB}"/>
              </a:ext>
            </a:extLst>
          </p:cNvPr>
          <p:cNvSpPr>
            <a:spLocks noGrp="1"/>
          </p:cNvSpPr>
          <p:nvPr>
            <p:ph type="body" sz="quarter" idx="11" hasCustomPrompt="1"/>
          </p:nvPr>
        </p:nvSpPr>
        <p:spPr>
          <a:xfrm>
            <a:off x="1063982" y="2774309"/>
            <a:ext cx="2164201" cy="2722959"/>
          </a:xfrm>
        </p:spPr>
        <p:txBody>
          <a:bodyPr/>
          <a:lstStyle>
            <a:lvl2pPr marL="0" indent="0">
              <a:buNone/>
              <a:defRPr lang="en-US" sz="1800" b="0" smtClean="0">
                <a:solidFill>
                  <a:srgbClr val="57585B"/>
                </a:solidFill>
              </a:defRPr>
            </a:lvl2pPr>
          </a:lstStyle>
          <a:p>
            <a:pPr marL="0" lvl="1">
              <a:buClr>
                <a:srgbClr val="A5A5A5"/>
              </a:buClr>
              <a:defRPr/>
            </a:pPr>
            <a:r>
              <a:rPr lang="en-US">
                <a:solidFill>
                  <a:srgbClr val="57585B"/>
                </a:solidFill>
                <a:latin typeface="+mj-lt"/>
              </a:rPr>
              <a:t>Title</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p:txBody>
      </p:sp>
      <p:sp>
        <p:nvSpPr>
          <p:cNvPr id="29" name="Text Placeholder 26">
            <a:extLst>
              <a:ext uri="{FF2B5EF4-FFF2-40B4-BE49-F238E27FC236}">
                <a16:creationId xmlns:a16="http://schemas.microsoft.com/office/drawing/2014/main" id="{A7E41028-2E23-4328-9573-1ADACA0E77DF}"/>
              </a:ext>
            </a:extLst>
          </p:cNvPr>
          <p:cNvSpPr>
            <a:spLocks noGrp="1"/>
          </p:cNvSpPr>
          <p:nvPr>
            <p:ph type="body" sz="quarter" idx="12" hasCustomPrompt="1"/>
          </p:nvPr>
        </p:nvSpPr>
        <p:spPr>
          <a:xfrm>
            <a:off x="3697260" y="2774309"/>
            <a:ext cx="2164201" cy="2722959"/>
          </a:xfrm>
        </p:spPr>
        <p:txBody>
          <a:bodyPr/>
          <a:lstStyle>
            <a:lvl2pPr marL="0" indent="0">
              <a:buNone/>
              <a:defRPr lang="en-US" sz="1800" b="0" smtClean="0">
                <a:solidFill>
                  <a:srgbClr val="57585B"/>
                </a:solidFill>
              </a:defRPr>
            </a:lvl2pPr>
          </a:lstStyle>
          <a:p>
            <a:pPr marL="0" lvl="1">
              <a:buClr>
                <a:srgbClr val="A5A5A5"/>
              </a:buClr>
              <a:defRPr/>
            </a:pPr>
            <a:r>
              <a:rPr lang="en-US">
                <a:solidFill>
                  <a:srgbClr val="57585B"/>
                </a:solidFill>
                <a:latin typeface="+mj-lt"/>
              </a:rPr>
              <a:t>Title</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a:p>
            <a:pPr marL="285750" lvl="1" indent="-166688">
              <a:buClr>
                <a:srgbClr val="A5A5A5"/>
              </a:buClr>
              <a:buFont typeface="Arial" panose="020B0604020202020204" pitchFamily="34" charset="0"/>
              <a:buChar char="•"/>
              <a:defRPr/>
            </a:pPr>
            <a:r>
              <a:rPr lang="en-US" sz="1600">
                <a:solidFill>
                  <a:srgbClr val="57585B"/>
                </a:solidFill>
              </a:rPr>
              <a:t>Info</a:t>
            </a:r>
          </a:p>
        </p:txBody>
      </p:sp>
    </p:spTree>
    <p:extLst>
      <p:ext uri="{BB962C8B-B14F-4D97-AF65-F5344CB8AC3E}">
        <p14:creationId xmlns:p14="http://schemas.microsoft.com/office/powerpoint/2010/main" val="2019929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79CF-5899-44E6-82E5-42411095C7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BD19A9F-93E4-4405-B20A-B23777FB272A}"/>
              </a:ext>
            </a:extLst>
          </p:cNvPr>
          <p:cNvSpPr>
            <a:spLocks noGrp="1"/>
          </p:cNvSpPr>
          <p:nvPr>
            <p:ph type="sldNum" sz="quarter" idx="10"/>
          </p:nvPr>
        </p:nvSpPr>
        <p:spPr/>
        <p:txBody>
          <a:bodyPr/>
          <a:lstStyle/>
          <a:p>
            <a:fld id="{5D849C46-704F-5D4E-A697-11855DDE017B}" type="slidenum">
              <a:rPr lang="en-US" smtClean="0"/>
              <a:pPr/>
              <a:t>‹#›</a:t>
            </a:fld>
            <a:endParaRPr lang="en-US"/>
          </a:p>
        </p:txBody>
      </p:sp>
      <p:cxnSp>
        <p:nvCxnSpPr>
          <p:cNvPr id="4" name="Straight Connector 3">
            <a:extLst>
              <a:ext uri="{FF2B5EF4-FFF2-40B4-BE49-F238E27FC236}">
                <a16:creationId xmlns:a16="http://schemas.microsoft.com/office/drawing/2014/main" id="{C3917A4A-46FB-4F72-A7EC-846A1E0FFC5F}"/>
              </a:ext>
            </a:extLst>
          </p:cNvPr>
          <p:cNvCxnSpPr/>
          <p:nvPr userDrawn="1"/>
        </p:nvCxnSpPr>
        <p:spPr>
          <a:xfrm flipH="1">
            <a:off x="381000" y="3429000"/>
            <a:ext cx="11430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0E0E228-23C2-41F8-98B1-AD04D4363398}"/>
              </a:ext>
            </a:extLst>
          </p:cNvPr>
          <p:cNvGrpSpPr/>
          <p:nvPr userDrawn="1"/>
        </p:nvGrpSpPr>
        <p:grpSpPr>
          <a:xfrm>
            <a:off x="597294" y="3340496"/>
            <a:ext cx="1839269" cy="1721779"/>
            <a:chOff x="597294" y="3340496"/>
            <a:chExt cx="1839269" cy="1721779"/>
          </a:xfrm>
        </p:grpSpPr>
        <p:grpSp>
          <p:nvGrpSpPr>
            <p:cNvPr id="6" name="Group 5">
              <a:extLst>
                <a:ext uri="{FF2B5EF4-FFF2-40B4-BE49-F238E27FC236}">
                  <a16:creationId xmlns:a16="http://schemas.microsoft.com/office/drawing/2014/main" id="{BC8326C6-C0DC-4204-A014-FC377AD0FFAD}"/>
                </a:ext>
              </a:extLst>
            </p:cNvPr>
            <p:cNvGrpSpPr/>
            <p:nvPr/>
          </p:nvGrpSpPr>
          <p:grpSpPr>
            <a:xfrm>
              <a:off x="597294" y="3340496"/>
              <a:ext cx="182880" cy="1651410"/>
              <a:chOff x="597294" y="3340496"/>
              <a:chExt cx="182880" cy="1651410"/>
            </a:xfrm>
          </p:grpSpPr>
          <p:cxnSp>
            <p:nvCxnSpPr>
              <p:cNvPr id="8" name="Straight Connector 7">
                <a:extLst>
                  <a:ext uri="{FF2B5EF4-FFF2-40B4-BE49-F238E27FC236}">
                    <a16:creationId xmlns:a16="http://schemas.microsoft.com/office/drawing/2014/main" id="{B3BFF2A4-3A8D-4F06-824A-5687A4B673A1}"/>
                  </a:ext>
                </a:extLst>
              </p:cNvPr>
              <p:cNvCxnSpPr>
                <a:cxnSpLocks/>
              </p:cNvCxnSpPr>
              <p:nvPr/>
            </p:nvCxnSpPr>
            <p:spPr>
              <a:xfrm flipV="1">
                <a:off x="688734" y="3429001"/>
                <a:ext cx="0" cy="1562905"/>
              </a:xfrm>
              <a:prstGeom prst="line">
                <a:avLst/>
              </a:prstGeom>
              <a:ln w="31750">
                <a:solidFill>
                  <a:srgbClr val="FE4F3B"/>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0FEF5CF-C150-4169-A0E4-07154EF78B0D}"/>
                  </a:ext>
                </a:extLst>
              </p:cNvPr>
              <p:cNvSpPr/>
              <p:nvPr/>
            </p:nvSpPr>
            <p:spPr>
              <a:xfrm>
                <a:off x="597294" y="3340496"/>
                <a:ext cx="182880" cy="182880"/>
              </a:xfrm>
              <a:prstGeom prst="ellipse">
                <a:avLst/>
              </a:prstGeom>
              <a:solidFill>
                <a:schemeClr val="bg1"/>
              </a:solidFill>
              <a:ln w="31750">
                <a:solidFill>
                  <a:srgbClr val="FF4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D9F22F1-5EB3-4AE2-8102-7F485341AE31}"/>
                </a:ext>
              </a:extLst>
            </p:cNvPr>
            <p:cNvSpPr txBox="1"/>
            <p:nvPr/>
          </p:nvSpPr>
          <p:spPr>
            <a:xfrm>
              <a:off x="748868" y="4508277"/>
              <a:ext cx="1687695" cy="553998"/>
            </a:xfrm>
            <a:prstGeom prst="rect">
              <a:avLst/>
            </a:prstGeom>
            <a:noFill/>
          </p:spPr>
          <p:txBody>
            <a:bodyPr wrap="square" rtlCol="0">
              <a:spAutoFit/>
            </a:bodyPr>
            <a:lstStyle/>
            <a:p>
              <a:pPr algn="l"/>
              <a:r>
                <a:rPr lang="en-US" sz="1600">
                  <a:solidFill>
                    <a:srgbClr val="FF4F3C"/>
                  </a:solidFill>
                  <a:latin typeface="+mj-lt"/>
                </a:rPr>
                <a:t>Title</a:t>
              </a:r>
            </a:p>
            <a:p>
              <a:pPr algn="l"/>
              <a:r>
                <a:rPr lang="en-US" sz="1400">
                  <a:solidFill>
                    <a:schemeClr val="tx1">
                      <a:lumMod val="75000"/>
                      <a:lumOff val="25000"/>
                    </a:schemeClr>
                  </a:solidFill>
                </a:rPr>
                <a:t>Body copy</a:t>
              </a:r>
            </a:p>
          </p:txBody>
        </p:sp>
      </p:grpSp>
      <p:grpSp>
        <p:nvGrpSpPr>
          <p:cNvPr id="10" name="Group 9">
            <a:extLst>
              <a:ext uri="{FF2B5EF4-FFF2-40B4-BE49-F238E27FC236}">
                <a16:creationId xmlns:a16="http://schemas.microsoft.com/office/drawing/2014/main" id="{EFD031DB-0B60-49C8-BEAB-7F26B7980C34}"/>
              </a:ext>
            </a:extLst>
          </p:cNvPr>
          <p:cNvGrpSpPr/>
          <p:nvPr userDrawn="1"/>
        </p:nvGrpSpPr>
        <p:grpSpPr>
          <a:xfrm>
            <a:off x="3321578" y="3337559"/>
            <a:ext cx="1839269" cy="1724716"/>
            <a:chOff x="3668727" y="3337559"/>
            <a:chExt cx="1839269" cy="1724716"/>
          </a:xfrm>
        </p:grpSpPr>
        <p:grpSp>
          <p:nvGrpSpPr>
            <p:cNvPr id="11" name="Group 10">
              <a:extLst>
                <a:ext uri="{FF2B5EF4-FFF2-40B4-BE49-F238E27FC236}">
                  <a16:creationId xmlns:a16="http://schemas.microsoft.com/office/drawing/2014/main" id="{FB02F940-6F3E-44BD-B545-1F24876A2746}"/>
                </a:ext>
              </a:extLst>
            </p:cNvPr>
            <p:cNvGrpSpPr/>
            <p:nvPr/>
          </p:nvGrpSpPr>
          <p:grpSpPr>
            <a:xfrm>
              <a:off x="3668727" y="3337559"/>
              <a:ext cx="182880" cy="1654347"/>
              <a:chOff x="3668727" y="3337559"/>
              <a:chExt cx="182880" cy="1654347"/>
            </a:xfrm>
          </p:grpSpPr>
          <p:cxnSp>
            <p:nvCxnSpPr>
              <p:cNvPr id="13" name="Straight Connector 12">
                <a:extLst>
                  <a:ext uri="{FF2B5EF4-FFF2-40B4-BE49-F238E27FC236}">
                    <a16:creationId xmlns:a16="http://schemas.microsoft.com/office/drawing/2014/main" id="{6EB3FE9C-5506-40A4-A126-36F0552215E5}"/>
                  </a:ext>
                </a:extLst>
              </p:cNvPr>
              <p:cNvCxnSpPr>
                <a:cxnSpLocks/>
              </p:cNvCxnSpPr>
              <p:nvPr/>
            </p:nvCxnSpPr>
            <p:spPr>
              <a:xfrm flipV="1">
                <a:off x="3760168" y="3429001"/>
                <a:ext cx="0" cy="1562905"/>
              </a:xfrm>
              <a:prstGeom prst="line">
                <a:avLst/>
              </a:prstGeom>
              <a:ln w="31750">
                <a:solidFill>
                  <a:srgbClr val="712F9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B14209E-8830-4F7F-9859-19EB7F4AD64A}"/>
                  </a:ext>
                </a:extLst>
              </p:cNvPr>
              <p:cNvSpPr/>
              <p:nvPr/>
            </p:nvSpPr>
            <p:spPr>
              <a:xfrm>
                <a:off x="3668727" y="3337559"/>
                <a:ext cx="182880" cy="182880"/>
              </a:xfrm>
              <a:prstGeom prst="ellipse">
                <a:avLst/>
              </a:prstGeom>
              <a:solidFill>
                <a:schemeClr val="bg1"/>
              </a:solidFill>
              <a:ln w="31750">
                <a:solidFill>
                  <a:srgbClr val="71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C6F6EDE-4C7B-49B0-B4D8-0C988733E206}"/>
                </a:ext>
              </a:extLst>
            </p:cNvPr>
            <p:cNvSpPr txBox="1"/>
            <p:nvPr/>
          </p:nvSpPr>
          <p:spPr>
            <a:xfrm>
              <a:off x="3820301" y="4508277"/>
              <a:ext cx="1687695" cy="553998"/>
            </a:xfrm>
            <a:prstGeom prst="rect">
              <a:avLst/>
            </a:prstGeom>
            <a:noFill/>
          </p:spPr>
          <p:txBody>
            <a:bodyPr wrap="square" rtlCol="0">
              <a:spAutoFit/>
            </a:bodyPr>
            <a:lstStyle/>
            <a:p>
              <a:pPr algn="l"/>
              <a:r>
                <a:rPr lang="en-US" sz="1600">
                  <a:solidFill>
                    <a:srgbClr val="712F92"/>
                  </a:solidFill>
                  <a:latin typeface="+mj-lt"/>
                </a:rPr>
                <a:t>Title</a:t>
              </a:r>
            </a:p>
            <a:p>
              <a:pPr algn="l"/>
              <a:r>
                <a:rPr lang="en-US" sz="1400">
                  <a:solidFill>
                    <a:schemeClr val="tx1">
                      <a:lumMod val="75000"/>
                      <a:lumOff val="25000"/>
                    </a:schemeClr>
                  </a:solidFill>
                </a:rPr>
                <a:t>Body copy</a:t>
              </a:r>
            </a:p>
          </p:txBody>
        </p:sp>
      </p:grpSp>
      <p:grpSp>
        <p:nvGrpSpPr>
          <p:cNvPr id="15" name="Group 14">
            <a:extLst>
              <a:ext uri="{FF2B5EF4-FFF2-40B4-BE49-F238E27FC236}">
                <a16:creationId xmlns:a16="http://schemas.microsoft.com/office/drawing/2014/main" id="{66C335BD-5A33-4CCD-9569-2ED2C1C1804C}"/>
              </a:ext>
            </a:extLst>
          </p:cNvPr>
          <p:cNvGrpSpPr/>
          <p:nvPr userDrawn="1"/>
        </p:nvGrpSpPr>
        <p:grpSpPr>
          <a:xfrm>
            <a:off x="6048089" y="3337560"/>
            <a:ext cx="1837149" cy="1724715"/>
            <a:chOff x="6740161" y="3337560"/>
            <a:chExt cx="1837149" cy="1724715"/>
          </a:xfrm>
        </p:grpSpPr>
        <p:grpSp>
          <p:nvGrpSpPr>
            <p:cNvPr id="16" name="Group 15">
              <a:extLst>
                <a:ext uri="{FF2B5EF4-FFF2-40B4-BE49-F238E27FC236}">
                  <a16:creationId xmlns:a16="http://schemas.microsoft.com/office/drawing/2014/main" id="{8B8BAF64-09D9-46B9-BED0-030DAD503045}"/>
                </a:ext>
              </a:extLst>
            </p:cNvPr>
            <p:cNvGrpSpPr/>
            <p:nvPr/>
          </p:nvGrpSpPr>
          <p:grpSpPr>
            <a:xfrm>
              <a:off x="6740161" y="3337560"/>
              <a:ext cx="182880" cy="1654346"/>
              <a:chOff x="6740161" y="3337560"/>
              <a:chExt cx="182880" cy="1654346"/>
            </a:xfrm>
          </p:grpSpPr>
          <p:cxnSp>
            <p:nvCxnSpPr>
              <p:cNvPr id="18" name="Straight Connector 17">
                <a:extLst>
                  <a:ext uri="{FF2B5EF4-FFF2-40B4-BE49-F238E27FC236}">
                    <a16:creationId xmlns:a16="http://schemas.microsoft.com/office/drawing/2014/main" id="{AE5BB57F-DC08-41FD-B62D-AF864B5C572B}"/>
                  </a:ext>
                </a:extLst>
              </p:cNvPr>
              <p:cNvCxnSpPr>
                <a:cxnSpLocks/>
              </p:cNvCxnSpPr>
              <p:nvPr/>
            </p:nvCxnSpPr>
            <p:spPr>
              <a:xfrm flipV="1">
                <a:off x="6831602" y="3429001"/>
                <a:ext cx="0" cy="1562905"/>
              </a:xfrm>
              <a:prstGeom prst="line">
                <a:avLst/>
              </a:prstGeom>
              <a:ln w="31750">
                <a:solidFill>
                  <a:srgbClr val="EC842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C9F13D0-D878-4067-9F64-2A4678D95601}"/>
                  </a:ext>
                </a:extLst>
              </p:cNvPr>
              <p:cNvSpPr/>
              <p:nvPr/>
            </p:nvSpPr>
            <p:spPr>
              <a:xfrm>
                <a:off x="6740161" y="3337560"/>
                <a:ext cx="182880" cy="182880"/>
              </a:xfrm>
              <a:prstGeom prst="ellipse">
                <a:avLst/>
              </a:prstGeom>
              <a:solidFill>
                <a:schemeClr val="bg1"/>
              </a:solidFill>
              <a:ln w="31750">
                <a:solidFill>
                  <a:srgbClr val="EC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5F26FB0-3E76-47E5-9DFD-2C18C87C2046}"/>
                </a:ext>
              </a:extLst>
            </p:cNvPr>
            <p:cNvSpPr txBox="1"/>
            <p:nvPr/>
          </p:nvSpPr>
          <p:spPr>
            <a:xfrm>
              <a:off x="6889615" y="4508277"/>
              <a:ext cx="1687695" cy="553998"/>
            </a:xfrm>
            <a:prstGeom prst="rect">
              <a:avLst/>
            </a:prstGeom>
            <a:noFill/>
          </p:spPr>
          <p:txBody>
            <a:bodyPr wrap="square" rtlCol="0">
              <a:spAutoFit/>
            </a:bodyPr>
            <a:lstStyle/>
            <a:p>
              <a:pPr algn="l"/>
              <a:r>
                <a:rPr lang="en-US" sz="1600">
                  <a:solidFill>
                    <a:srgbClr val="EC8427"/>
                  </a:solidFill>
                  <a:latin typeface="+mj-lt"/>
                </a:rPr>
                <a:t>Title</a:t>
              </a:r>
            </a:p>
            <a:p>
              <a:pPr algn="l"/>
              <a:r>
                <a:rPr lang="en-US" sz="1400">
                  <a:solidFill>
                    <a:schemeClr val="tx1">
                      <a:lumMod val="75000"/>
                      <a:lumOff val="25000"/>
                    </a:schemeClr>
                  </a:solidFill>
                </a:rPr>
                <a:t>Body copy</a:t>
              </a:r>
            </a:p>
          </p:txBody>
        </p:sp>
      </p:grpSp>
      <p:grpSp>
        <p:nvGrpSpPr>
          <p:cNvPr id="20" name="Group 19">
            <a:extLst>
              <a:ext uri="{FF2B5EF4-FFF2-40B4-BE49-F238E27FC236}">
                <a16:creationId xmlns:a16="http://schemas.microsoft.com/office/drawing/2014/main" id="{54BA39E0-8579-4522-88AE-AC73E2B54F63}"/>
              </a:ext>
            </a:extLst>
          </p:cNvPr>
          <p:cNvGrpSpPr/>
          <p:nvPr userDrawn="1"/>
        </p:nvGrpSpPr>
        <p:grpSpPr>
          <a:xfrm>
            <a:off x="8756057" y="3340705"/>
            <a:ext cx="1831295" cy="1721570"/>
            <a:chOff x="9823300" y="3340705"/>
            <a:chExt cx="1831295" cy="1721570"/>
          </a:xfrm>
        </p:grpSpPr>
        <p:grpSp>
          <p:nvGrpSpPr>
            <p:cNvPr id="21" name="Group 20">
              <a:extLst>
                <a:ext uri="{FF2B5EF4-FFF2-40B4-BE49-F238E27FC236}">
                  <a16:creationId xmlns:a16="http://schemas.microsoft.com/office/drawing/2014/main" id="{70C5559A-AE0C-4370-BA04-D3B579D08304}"/>
                </a:ext>
              </a:extLst>
            </p:cNvPr>
            <p:cNvGrpSpPr/>
            <p:nvPr/>
          </p:nvGrpSpPr>
          <p:grpSpPr>
            <a:xfrm>
              <a:off x="9823300" y="3340705"/>
              <a:ext cx="182880" cy="1651201"/>
              <a:chOff x="9823300" y="3340705"/>
              <a:chExt cx="182880" cy="1651201"/>
            </a:xfrm>
          </p:grpSpPr>
          <p:cxnSp>
            <p:nvCxnSpPr>
              <p:cNvPr id="23" name="Straight Connector 22">
                <a:extLst>
                  <a:ext uri="{FF2B5EF4-FFF2-40B4-BE49-F238E27FC236}">
                    <a16:creationId xmlns:a16="http://schemas.microsoft.com/office/drawing/2014/main" id="{B08A6928-B270-42CE-86AF-A2180B0F092F}"/>
                  </a:ext>
                </a:extLst>
              </p:cNvPr>
              <p:cNvCxnSpPr>
                <a:cxnSpLocks/>
              </p:cNvCxnSpPr>
              <p:nvPr/>
            </p:nvCxnSpPr>
            <p:spPr>
              <a:xfrm flipV="1">
                <a:off x="9908888" y="3429001"/>
                <a:ext cx="0" cy="1562905"/>
              </a:xfrm>
              <a:prstGeom prst="line">
                <a:avLst/>
              </a:prstGeom>
              <a:ln w="31750">
                <a:solidFill>
                  <a:srgbClr val="00629F"/>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4B391CD-9709-4032-B506-568D5CA30C4C}"/>
                  </a:ext>
                </a:extLst>
              </p:cNvPr>
              <p:cNvSpPr/>
              <p:nvPr/>
            </p:nvSpPr>
            <p:spPr>
              <a:xfrm>
                <a:off x="9823300" y="3340705"/>
                <a:ext cx="182880" cy="182880"/>
              </a:xfrm>
              <a:prstGeom prst="ellipse">
                <a:avLst/>
              </a:prstGeom>
              <a:solidFill>
                <a:schemeClr val="bg1"/>
              </a:solidFill>
              <a:ln w="31750">
                <a:solidFill>
                  <a:srgbClr val="006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D9191C6E-0421-422C-8EB6-142E3D44E59C}"/>
                </a:ext>
              </a:extLst>
            </p:cNvPr>
            <p:cNvSpPr txBox="1"/>
            <p:nvPr/>
          </p:nvSpPr>
          <p:spPr>
            <a:xfrm>
              <a:off x="9966900" y="4508277"/>
              <a:ext cx="1687695" cy="553998"/>
            </a:xfrm>
            <a:prstGeom prst="rect">
              <a:avLst/>
            </a:prstGeom>
            <a:noFill/>
          </p:spPr>
          <p:txBody>
            <a:bodyPr wrap="square" rtlCol="0">
              <a:spAutoFit/>
            </a:bodyPr>
            <a:lstStyle/>
            <a:p>
              <a:pPr algn="l"/>
              <a:r>
                <a:rPr lang="en-US" sz="1600">
                  <a:solidFill>
                    <a:srgbClr val="00629F"/>
                  </a:solidFill>
                  <a:latin typeface="+mj-lt"/>
                </a:rPr>
                <a:t>Title</a:t>
              </a:r>
            </a:p>
            <a:p>
              <a:pPr algn="l"/>
              <a:r>
                <a:rPr lang="en-US" sz="1400">
                  <a:solidFill>
                    <a:schemeClr val="tx1">
                      <a:lumMod val="75000"/>
                      <a:lumOff val="25000"/>
                    </a:schemeClr>
                  </a:solidFill>
                </a:rPr>
                <a:t>Body copy</a:t>
              </a:r>
            </a:p>
          </p:txBody>
        </p:sp>
      </p:grpSp>
      <p:grpSp>
        <p:nvGrpSpPr>
          <p:cNvPr id="25" name="Group 24">
            <a:extLst>
              <a:ext uri="{FF2B5EF4-FFF2-40B4-BE49-F238E27FC236}">
                <a16:creationId xmlns:a16="http://schemas.microsoft.com/office/drawing/2014/main" id="{4391B2F8-CFCD-4F1F-BE20-2B64C3F79EC3}"/>
              </a:ext>
            </a:extLst>
          </p:cNvPr>
          <p:cNvGrpSpPr/>
          <p:nvPr userDrawn="1"/>
        </p:nvGrpSpPr>
        <p:grpSpPr>
          <a:xfrm>
            <a:off x="1959436" y="1795723"/>
            <a:ext cx="1852017" cy="1724717"/>
            <a:chOff x="2130086" y="1795723"/>
            <a:chExt cx="1852017" cy="1724717"/>
          </a:xfrm>
        </p:grpSpPr>
        <p:grpSp>
          <p:nvGrpSpPr>
            <p:cNvPr id="26" name="Group 25">
              <a:extLst>
                <a:ext uri="{FF2B5EF4-FFF2-40B4-BE49-F238E27FC236}">
                  <a16:creationId xmlns:a16="http://schemas.microsoft.com/office/drawing/2014/main" id="{67B5FA25-7DB4-490D-9B8D-4B5E36E045FD}"/>
                </a:ext>
              </a:extLst>
            </p:cNvPr>
            <p:cNvGrpSpPr/>
            <p:nvPr/>
          </p:nvGrpSpPr>
          <p:grpSpPr>
            <a:xfrm>
              <a:off x="2130086" y="1866095"/>
              <a:ext cx="182880" cy="1654345"/>
              <a:chOff x="2130086" y="1866095"/>
              <a:chExt cx="182880" cy="1654345"/>
            </a:xfrm>
          </p:grpSpPr>
          <p:cxnSp>
            <p:nvCxnSpPr>
              <p:cNvPr id="28" name="Straight Connector 27">
                <a:extLst>
                  <a:ext uri="{FF2B5EF4-FFF2-40B4-BE49-F238E27FC236}">
                    <a16:creationId xmlns:a16="http://schemas.microsoft.com/office/drawing/2014/main" id="{FC4EDD9C-E3AB-41F2-9431-5C95FD3D53FF}"/>
                  </a:ext>
                </a:extLst>
              </p:cNvPr>
              <p:cNvCxnSpPr>
                <a:cxnSpLocks/>
              </p:cNvCxnSpPr>
              <p:nvPr/>
            </p:nvCxnSpPr>
            <p:spPr>
              <a:xfrm flipV="1">
                <a:off x="2224451" y="1866095"/>
                <a:ext cx="0" cy="1562905"/>
              </a:xfrm>
              <a:prstGeom prst="line">
                <a:avLst/>
              </a:prstGeom>
              <a:ln w="31750">
                <a:solidFill>
                  <a:srgbClr val="D636C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4AAF09E-3096-4901-BDA5-0339096D15E6}"/>
                  </a:ext>
                </a:extLst>
              </p:cNvPr>
              <p:cNvSpPr/>
              <p:nvPr/>
            </p:nvSpPr>
            <p:spPr>
              <a:xfrm>
                <a:off x="2130086" y="3337560"/>
                <a:ext cx="182880" cy="182880"/>
              </a:xfrm>
              <a:prstGeom prst="ellipse">
                <a:avLst/>
              </a:prstGeom>
              <a:solidFill>
                <a:schemeClr val="bg1"/>
              </a:solidFill>
              <a:ln w="31750">
                <a:solidFill>
                  <a:srgbClr val="D63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DE084EF-6D25-46BB-99C6-D50729A94C99}"/>
                </a:ext>
              </a:extLst>
            </p:cNvPr>
            <p:cNvSpPr txBox="1"/>
            <p:nvPr/>
          </p:nvSpPr>
          <p:spPr>
            <a:xfrm>
              <a:off x="2294408" y="1795723"/>
              <a:ext cx="1687695" cy="553998"/>
            </a:xfrm>
            <a:prstGeom prst="rect">
              <a:avLst/>
            </a:prstGeom>
            <a:noFill/>
          </p:spPr>
          <p:txBody>
            <a:bodyPr wrap="square" rtlCol="0">
              <a:spAutoFit/>
            </a:bodyPr>
            <a:lstStyle/>
            <a:p>
              <a:pPr algn="l"/>
              <a:r>
                <a:rPr lang="en-US" sz="1600">
                  <a:solidFill>
                    <a:srgbClr val="D636C2"/>
                  </a:solidFill>
                  <a:latin typeface="+mj-lt"/>
                </a:rPr>
                <a:t>Title</a:t>
              </a:r>
            </a:p>
            <a:p>
              <a:pPr algn="l"/>
              <a:r>
                <a:rPr lang="en-US" sz="1400">
                  <a:solidFill>
                    <a:schemeClr val="tx1">
                      <a:lumMod val="75000"/>
                      <a:lumOff val="25000"/>
                    </a:schemeClr>
                  </a:solidFill>
                </a:rPr>
                <a:t>Body copy</a:t>
              </a:r>
            </a:p>
          </p:txBody>
        </p:sp>
      </p:grpSp>
      <p:grpSp>
        <p:nvGrpSpPr>
          <p:cNvPr id="30" name="Group 29">
            <a:extLst>
              <a:ext uri="{FF2B5EF4-FFF2-40B4-BE49-F238E27FC236}">
                <a16:creationId xmlns:a16="http://schemas.microsoft.com/office/drawing/2014/main" id="{E1A7673E-7EEB-4FC9-B687-342BF9A222B5}"/>
              </a:ext>
            </a:extLst>
          </p:cNvPr>
          <p:cNvGrpSpPr/>
          <p:nvPr userDrawn="1"/>
        </p:nvGrpSpPr>
        <p:grpSpPr>
          <a:xfrm>
            <a:off x="4674452" y="1795723"/>
            <a:ext cx="1854942" cy="1724717"/>
            <a:chOff x="5198594" y="1795723"/>
            <a:chExt cx="1854942" cy="1724717"/>
          </a:xfrm>
        </p:grpSpPr>
        <p:grpSp>
          <p:nvGrpSpPr>
            <p:cNvPr id="31" name="Group 30">
              <a:extLst>
                <a:ext uri="{FF2B5EF4-FFF2-40B4-BE49-F238E27FC236}">
                  <a16:creationId xmlns:a16="http://schemas.microsoft.com/office/drawing/2014/main" id="{6D53F0AE-0F78-4194-9942-81F7070248DC}"/>
                </a:ext>
              </a:extLst>
            </p:cNvPr>
            <p:cNvGrpSpPr/>
            <p:nvPr/>
          </p:nvGrpSpPr>
          <p:grpSpPr>
            <a:xfrm>
              <a:off x="5198594" y="1866095"/>
              <a:ext cx="182880" cy="1654345"/>
              <a:chOff x="5198594" y="1866095"/>
              <a:chExt cx="182880" cy="1654345"/>
            </a:xfrm>
          </p:grpSpPr>
          <p:cxnSp>
            <p:nvCxnSpPr>
              <p:cNvPr id="33" name="Straight Connector 32">
                <a:extLst>
                  <a:ext uri="{FF2B5EF4-FFF2-40B4-BE49-F238E27FC236}">
                    <a16:creationId xmlns:a16="http://schemas.microsoft.com/office/drawing/2014/main" id="{63A2031A-53E5-4BB9-9DC6-7B4CC6C3794E}"/>
                  </a:ext>
                </a:extLst>
              </p:cNvPr>
              <p:cNvCxnSpPr>
                <a:cxnSpLocks/>
              </p:cNvCxnSpPr>
              <p:nvPr/>
            </p:nvCxnSpPr>
            <p:spPr>
              <a:xfrm flipV="1">
                <a:off x="5295885" y="1866095"/>
                <a:ext cx="0" cy="1562905"/>
              </a:xfrm>
              <a:prstGeom prst="line">
                <a:avLst/>
              </a:prstGeom>
              <a:ln w="31750">
                <a:solidFill>
                  <a:srgbClr val="00A18A"/>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435A18B-17E3-447C-8E71-46134FBF7E1B}"/>
                  </a:ext>
                </a:extLst>
              </p:cNvPr>
              <p:cNvSpPr/>
              <p:nvPr/>
            </p:nvSpPr>
            <p:spPr>
              <a:xfrm>
                <a:off x="5198594" y="3337560"/>
                <a:ext cx="182880" cy="182880"/>
              </a:xfrm>
              <a:prstGeom prst="ellipse">
                <a:avLst/>
              </a:prstGeom>
              <a:solidFill>
                <a:schemeClr val="bg1"/>
              </a:solidFill>
              <a:ln w="31750">
                <a:solidFill>
                  <a:srgbClr val="00A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425F1A72-E0C0-423B-A7D7-F26710C4DF06}"/>
                </a:ext>
              </a:extLst>
            </p:cNvPr>
            <p:cNvSpPr txBox="1"/>
            <p:nvPr/>
          </p:nvSpPr>
          <p:spPr>
            <a:xfrm>
              <a:off x="5365841" y="1795723"/>
              <a:ext cx="1687695" cy="553998"/>
            </a:xfrm>
            <a:prstGeom prst="rect">
              <a:avLst/>
            </a:prstGeom>
            <a:noFill/>
          </p:spPr>
          <p:txBody>
            <a:bodyPr wrap="square" rtlCol="0">
              <a:spAutoFit/>
            </a:bodyPr>
            <a:lstStyle/>
            <a:p>
              <a:pPr algn="l"/>
              <a:r>
                <a:rPr lang="en-US" sz="1600">
                  <a:solidFill>
                    <a:srgbClr val="00A18A"/>
                  </a:solidFill>
                  <a:latin typeface="+mj-lt"/>
                </a:rPr>
                <a:t>Title</a:t>
              </a:r>
            </a:p>
            <a:p>
              <a:pPr algn="l"/>
              <a:r>
                <a:rPr lang="en-US" sz="1400">
                  <a:solidFill>
                    <a:schemeClr val="tx1">
                      <a:lumMod val="75000"/>
                      <a:lumOff val="25000"/>
                    </a:schemeClr>
                  </a:solidFill>
                </a:rPr>
                <a:t>Body copy</a:t>
              </a:r>
            </a:p>
          </p:txBody>
        </p:sp>
      </p:grpSp>
      <p:grpSp>
        <p:nvGrpSpPr>
          <p:cNvPr id="35" name="Group 34">
            <a:extLst>
              <a:ext uri="{FF2B5EF4-FFF2-40B4-BE49-F238E27FC236}">
                <a16:creationId xmlns:a16="http://schemas.microsoft.com/office/drawing/2014/main" id="{4D96AB18-7F65-489B-B078-8BFC4DF739BC}"/>
              </a:ext>
            </a:extLst>
          </p:cNvPr>
          <p:cNvGrpSpPr/>
          <p:nvPr userDrawn="1"/>
        </p:nvGrpSpPr>
        <p:grpSpPr>
          <a:xfrm>
            <a:off x="7394821" y="1791705"/>
            <a:ext cx="1849089" cy="1724717"/>
            <a:chOff x="8275880" y="1795723"/>
            <a:chExt cx="1849089" cy="1724717"/>
          </a:xfrm>
        </p:grpSpPr>
        <p:grpSp>
          <p:nvGrpSpPr>
            <p:cNvPr id="36" name="Group 35">
              <a:extLst>
                <a:ext uri="{FF2B5EF4-FFF2-40B4-BE49-F238E27FC236}">
                  <a16:creationId xmlns:a16="http://schemas.microsoft.com/office/drawing/2014/main" id="{346F995B-9451-43C3-A1BD-090A738CF027}"/>
                </a:ext>
              </a:extLst>
            </p:cNvPr>
            <p:cNvGrpSpPr/>
            <p:nvPr/>
          </p:nvGrpSpPr>
          <p:grpSpPr>
            <a:xfrm>
              <a:off x="8275880" y="1866095"/>
              <a:ext cx="182880" cy="1654345"/>
              <a:chOff x="8275880" y="1866095"/>
              <a:chExt cx="182880" cy="1654345"/>
            </a:xfrm>
          </p:grpSpPr>
          <p:cxnSp>
            <p:nvCxnSpPr>
              <p:cNvPr id="38" name="Straight Connector 37">
                <a:extLst>
                  <a:ext uri="{FF2B5EF4-FFF2-40B4-BE49-F238E27FC236}">
                    <a16:creationId xmlns:a16="http://schemas.microsoft.com/office/drawing/2014/main" id="{CA515868-E5BE-4066-80A7-1C5711B16678}"/>
                  </a:ext>
                </a:extLst>
              </p:cNvPr>
              <p:cNvCxnSpPr>
                <a:cxnSpLocks/>
              </p:cNvCxnSpPr>
              <p:nvPr/>
            </p:nvCxnSpPr>
            <p:spPr>
              <a:xfrm flipV="1">
                <a:off x="8367319" y="1866095"/>
                <a:ext cx="0" cy="1562905"/>
              </a:xfrm>
              <a:prstGeom prst="line">
                <a:avLst/>
              </a:prstGeom>
              <a:ln w="31750">
                <a:solidFill>
                  <a:srgbClr val="54C3EF"/>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3C02014-A932-4F0B-99D6-10720C18F69A}"/>
                  </a:ext>
                </a:extLst>
              </p:cNvPr>
              <p:cNvSpPr/>
              <p:nvPr/>
            </p:nvSpPr>
            <p:spPr>
              <a:xfrm>
                <a:off x="8275880" y="3337560"/>
                <a:ext cx="182880" cy="182880"/>
              </a:xfrm>
              <a:prstGeom prst="ellipse">
                <a:avLst/>
              </a:prstGeom>
              <a:solidFill>
                <a:schemeClr val="bg1"/>
              </a:solidFill>
              <a:ln w="31750">
                <a:solidFill>
                  <a:srgbClr val="54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91D03DCC-D311-4AB3-90BA-2DBBA3910E72}"/>
                </a:ext>
              </a:extLst>
            </p:cNvPr>
            <p:cNvSpPr txBox="1"/>
            <p:nvPr/>
          </p:nvSpPr>
          <p:spPr>
            <a:xfrm>
              <a:off x="8437274" y="1795723"/>
              <a:ext cx="1687695" cy="553998"/>
            </a:xfrm>
            <a:prstGeom prst="rect">
              <a:avLst/>
            </a:prstGeom>
            <a:noFill/>
          </p:spPr>
          <p:txBody>
            <a:bodyPr wrap="square" rtlCol="0">
              <a:spAutoFit/>
            </a:bodyPr>
            <a:lstStyle/>
            <a:p>
              <a:pPr algn="l"/>
              <a:r>
                <a:rPr lang="en-US" sz="1600">
                  <a:solidFill>
                    <a:srgbClr val="54C3EF"/>
                  </a:solidFill>
                  <a:latin typeface="+mj-lt"/>
                </a:rPr>
                <a:t>Title</a:t>
              </a:r>
            </a:p>
            <a:p>
              <a:pPr algn="l"/>
              <a:r>
                <a:rPr lang="en-US" sz="1400">
                  <a:solidFill>
                    <a:schemeClr val="tx1">
                      <a:lumMod val="75000"/>
                      <a:lumOff val="25000"/>
                    </a:schemeClr>
                  </a:solidFill>
                </a:rPr>
                <a:t>Body copy</a:t>
              </a:r>
            </a:p>
          </p:txBody>
        </p:sp>
      </p:grpSp>
      <p:grpSp>
        <p:nvGrpSpPr>
          <p:cNvPr id="40" name="Group 39">
            <a:extLst>
              <a:ext uri="{FF2B5EF4-FFF2-40B4-BE49-F238E27FC236}">
                <a16:creationId xmlns:a16="http://schemas.microsoft.com/office/drawing/2014/main" id="{833E4B34-316A-43BA-A2E5-F7162DE458EF}"/>
              </a:ext>
            </a:extLst>
          </p:cNvPr>
          <p:cNvGrpSpPr/>
          <p:nvPr userDrawn="1"/>
        </p:nvGrpSpPr>
        <p:grpSpPr>
          <a:xfrm>
            <a:off x="10134239" y="1795723"/>
            <a:ext cx="1837385" cy="1719262"/>
            <a:chOff x="11359017" y="1795723"/>
            <a:chExt cx="1837385" cy="1719262"/>
          </a:xfrm>
        </p:grpSpPr>
        <p:grpSp>
          <p:nvGrpSpPr>
            <p:cNvPr id="41" name="Group 40">
              <a:extLst>
                <a:ext uri="{FF2B5EF4-FFF2-40B4-BE49-F238E27FC236}">
                  <a16:creationId xmlns:a16="http://schemas.microsoft.com/office/drawing/2014/main" id="{3BCC448C-0BEE-466E-BB32-470077E05E96}"/>
                </a:ext>
              </a:extLst>
            </p:cNvPr>
            <p:cNvGrpSpPr/>
            <p:nvPr/>
          </p:nvGrpSpPr>
          <p:grpSpPr>
            <a:xfrm>
              <a:off x="11359017" y="1866095"/>
              <a:ext cx="182880" cy="1648890"/>
              <a:chOff x="11359017" y="1866095"/>
              <a:chExt cx="182880" cy="1648890"/>
            </a:xfrm>
          </p:grpSpPr>
          <p:cxnSp>
            <p:nvCxnSpPr>
              <p:cNvPr id="43" name="Straight Connector 42">
                <a:extLst>
                  <a:ext uri="{FF2B5EF4-FFF2-40B4-BE49-F238E27FC236}">
                    <a16:creationId xmlns:a16="http://schemas.microsoft.com/office/drawing/2014/main" id="{274E1DEA-BBE9-4FAA-84CA-74C032CEF765}"/>
                  </a:ext>
                </a:extLst>
              </p:cNvPr>
              <p:cNvCxnSpPr>
                <a:cxnSpLocks/>
              </p:cNvCxnSpPr>
              <p:nvPr/>
            </p:nvCxnSpPr>
            <p:spPr>
              <a:xfrm flipV="1">
                <a:off x="11450457" y="1866095"/>
                <a:ext cx="0" cy="1562905"/>
              </a:xfrm>
              <a:prstGeom prst="line">
                <a:avLst/>
              </a:prstGeom>
              <a:ln w="31750">
                <a:solidFill>
                  <a:srgbClr val="0086DB"/>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51C5F6F-0382-470F-91EF-F1C612C372FD}"/>
                  </a:ext>
                </a:extLst>
              </p:cNvPr>
              <p:cNvSpPr/>
              <p:nvPr/>
            </p:nvSpPr>
            <p:spPr>
              <a:xfrm>
                <a:off x="11359017" y="3332105"/>
                <a:ext cx="182880" cy="182880"/>
              </a:xfrm>
              <a:prstGeom prst="ellipse">
                <a:avLst/>
              </a:prstGeom>
              <a:solidFill>
                <a:schemeClr val="bg1"/>
              </a:solidFill>
              <a:ln w="31750">
                <a:solidFill>
                  <a:srgbClr val="008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04E312B-185E-460D-A13A-0745685ABC8C}"/>
                </a:ext>
              </a:extLst>
            </p:cNvPr>
            <p:cNvSpPr txBox="1"/>
            <p:nvPr/>
          </p:nvSpPr>
          <p:spPr>
            <a:xfrm>
              <a:off x="11508707" y="1795723"/>
              <a:ext cx="1687695" cy="553998"/>
            </a:xfrm>
            <a:prstGeom prst="rect">
              <a:avLst/>
            </a:prstGeom>
            <a:noFill/>
          </p:spPr>
          <p:txBody>
            <a:bodyPr wrap="square" rtlCol="0">
              <a:spAutoFit/>
            </a:bodyPr>
            <a:lstStyle/>
            <a:p>
              <a:pPr algn="l"/>
              <a:r>
                <a:rPr lang="en-US" sz="1600">
                  <a:solidFill>
                    <a:srgbClr val="0086DB"/>
                  </a:solidFill>
                  <a:latin typeface="+mj-lt"/>
                </a:rPr>
                <a:t>Title</a:t>
              </a:r>
            </a:p>
            <a:p>
              <a:pPr algn="l"/>
              <a:r>
                <a:rPr lang="en-US" sz="1400">
                  <a:solidFill>
                    <a:schemeClr val="tx1">
                      <a:lumMod val="75000"/>
                      <a:lumOff val="25000"/>
                    </a:schemeClr>
                  </a:solidFill>
                </a:rPr>
                <a:t>Body copy</a:t>
              </a:r>
            </a:p>
          </p:txBody>
        </p:sp>
      </p:grpSp>
    </p:spTree>
    <p:extLst>
      <p:ext uri="{BB962C8B-B14F-4D97-AF65-F5344CB8AC3E}">
        <p14:creationId xmlns:p14="http://schemas.microsoft.com/office/powerpoint/2010/main" val="307997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and Guidelin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73C1BC-A9EB-044D-9D69-C2B652D13ABF}"/>
              </a:ext>
            </a:extLst>
          </p:cNvPr>
          <p:cNvSpPr>
            <a:spLocks noGrp="1"/>
          </p:cNvSpPr>
          <p:nvPr>
            <p:ph type="sldNum" sz="quarter" idx="4"/>
          </p:nvPr>
        </p:nvSpPr>
        <p:spPr>
          <a:xfrm>
            <a:off x="11381025" y="6512672"/>
            <a:ext cx="429975" cy="253923"/>
          </a:xfrm>
          <a:prstGeom prst="rect">
            <a:avLst/>
          </a:prstGeom>
        </p:spPr>
        <p:txBody>
          <a:bodyPr vert="horz" lIns="0" tIns="0" rIns="0" bIns="0" rtlCol="0" anchor="ctr"/>
          <a:lstStyle>
            <a:lvl1pPr algn="r">
              <a:defRPr sz="1200">
                <a:solidFill>
                  <a:schemeClr val="tx2"/>
                </a:solidFill>
                <a:latin typeface="+mn-lt"/>
                <a:ea typeface="Franklin Gothic Book" charset="0"/>
                <a:cs typeface="Franklin Gothic Book" charset="0"/>
              </a:defRPr>
            </a:lvl1pPr>
          </a:lstStyle>
          <a:p>
            <a:fld id="{5D849C46-704F-5D4E-A697-11855DDE017B}" type="slidenum">
              <a:rPr lang="en-US" smtClean="0"/>
              <a:pPr/>
              <a:t>‹#›</a:t>
            </a:fld>
            <a:endParaRPr lang="en-US"/>
          </a:p>
        </p:txBody>
      </p:sp>
      <p:cxnSp>
        <p:nvCxnSpPr>
          <p:cNvPr id="17" name="Straight Connector 16">
            <a:extLst>
              <a:ext uri="{FF2B5EF4-FFF2-40B4-BE49-F238E27FC236}">
                <a16:creationId xmlns:a16="http://schemas.microsoft.com/office/drawing/2014/main" id="{A055B650-5B27-0644-B87C-400835CFA584}"/>
              </a:ext>
            </a:extLst>
          </p:cNvPr>
          <p:cNvCxnSpPr>
            <a:cxnSpLocks/>
          </p:cNvCxnSpPr>
          <p:nvPr userDrawn="1"/>
        </p:nvCxnSpPr>
        <p:spPr>
          <a:xfrm>
            <a:off x="1182273" y="2654432"/>
            <a:ext cx="98274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E42AF17-F029-6944-8F47-3AB2FFBC4021}"/>
              </a:ext>
            </a:extLst>
          </p:cNvPr>
          <p:cNvSpPr/>
          <p:nvPr userDrawn="1"/>
        </p:nvSpPr>
        <p:spPr>
          <a:xfrm>
            <a:off x="1239994" y="2975708"/>
            <a:ext cx="887002" cy="887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30FD73-0C0A-4B4F-93C1-F7F394853C35}"/>
              </a:ext>
            </a:extLst>
          </p:cNvPr>
          <p:cNvSpPr/>
          <p:nvPr userDrawn="1"/>
        </p:nvSpPr>
        <p:spPr>
          <a:xfrm>
            <a:off x="2249159" y="2975708"/>
            <a:ext cx="887002" cy="88700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11798A9-ACCA-4941-A743-1EEBC4BBB6EF}"/>
              </a:ext>
            </a:extLst>
          </p:cNvPr>
          <p:cNvSpPr/>
          <p:nvPr userDrawn="1"/>
        </p:nvSpPr>
        <p:spPr>
          <a:xfrm>
            <a:off x="3258324" y="2975708"/>
            <a:ext cx="887002" cy="887002"/>
          </a:xfrm>
          <a:prstGeom prst="rect">
            <a:avLst/>
          </a:prstGeom>
          <a:solidFill>
            <a:srgbClr val="008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p>
          <a:p>
            <a:pPr algn="ctr"/>
            <a:r>
              <a:rPr lang="en-US"/>
              <a:t>135</a:t>
            </a:r>
          </a:p>
          <a:p>
            <a:pPr algn="ctr"/>
            <a:r>
              <a:rPr lang="en-US"/>
              <a:t>220</a:t>
            </a:r>
          </a:p>
        </p:txBody>
      </p:sp>
      <p:sp>
        <p:nvSpPr>
          <p:cNvPr id="35" name="Rectangle 34">
            <a:extLst>
              <a:ext uri="{FF2B5EF4-FFF2-40B4-BE49-F238E27FC236}">
                <a16:creationId xmlns:a16="http://schemas.microsoft.com/office/drawing/2014/main" id="{B222E714-AC7B-A042-A6F1-746A838D3FD8}"/>
              </a:ext>
            </a:extLst>
          </p:cNvPr>
          <p:cNvSpPr/>
          <p:nvPr userDrawn="1"/>
        </p:nvSpPr>
        <p:spPr>
          <a:xfrm>
            <a:off x="8304149" y="2975708"/>
            <a:ext cx="887002" cy="887002"/>
          </a:xfrm>
          <a:prstGeom prst="rect">
            <a:avLst/>
          </a:prstGeom>
          <a:solidFill>
            <a:srgbClr val="71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113</a:t>
            </a:r>
          </a:p>
          <a:p>
            <a:pPr algn="ctr"/>
            <a:r>
              <a:rPr lang="en-US"/>
              <a:t>47</a:t>
            </a:r>
          </a:p>
          <a:p>
            <a:pPr algn="ctr"/>
            <a:r>
              <a:rPr lang="en-US"/>
              <a:t>145</a:t>
            </a:r>
          </a:p>
        </p:txBody>
      </p:sp>
      <p:sp>
        <p:nvSpPr>
          <p:cNvPr id="36" name="Rectangle 35">
            <a:extLst>
              <a:ext uri="{FF2B5EF4-FFF2-40B4-BE49-F238E27FC236}">
                <a16:creationId xmlns:a16="http://schemas.microsoft.com/office/drawing/2014/main" id="{8C0A382E-6F4F-9F46-98E5-F7B1E1DDA422}"/>
              </a:ext>
            </a:extLst>
          </p:cNvPr>
          <p:cNvSpPr/>
          <p:nvPr userDrawn="1"/>
        </p:nvSpPr>
        <p:spPr>
          <a:xfrm>
            <a:off x="9313314" y="2975708"/>
            <a:ext cx="887002" cy="887002"/>
          </a:xfrm>
          <a:prstGeom prst="rect">
            <a:avLst/>
          </a:prstGeom>
          <a:solidFill>
            <a:srgbClr val="D63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214</a:t>
            </a:r>
          </a:p>
          <a:p>
            <a:pPr algn="ctr"/>
            <a:r>
              <a:rPr lang="en-US"/>
              <a:t>56</a:t>
            </a:r>
          </a:p>
          <a:p>
            <a:pPr algn="ctr"/>
            <a:r>
              <a:rPr lang="en-US"/>
              <a:t>193</a:t>
            </a:r>
          </a:p>
        </p:txBody>
      </p:sp>
      <p:sp>
        <p:nvSpPr>
          <p:cNvPr id="37" name="Rectangle 36">
            <a:extLst>
              <a:ext uri="{FF2B5EF4-FFF2-40B4-BE49-F238E27FC236}">
                <a16:creationId xmlns:a16="http://schemas.microsoft.com/office/drawing/2014/main" id="{36EF7C83-958E-2049-ABF3-AB7F9941FD81}"/>
              </a:ext>
            </a:extLst>
          </p:cNvPr>
          <p:cNvSpPr/>
          <p:nvPr userDrawn="1"/>
        </p:nvSpPr>
        <p:spPr>
          <a:xfrm>
            <a:off x="10322476" y="2975708"/>
            <a:ext cx="887002" cy="887002"/>
          </a:xfrm>
          <a:prstGeom prst="rect">
            <a:avLst/>
          </a:prstGeom>
          <a:solidFill>
            <a:srgbClr val="FF4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255</a:t>
            </a:r>
          </a:p>
          <a:p>
            <a:pPr algn="ctr"/>
            <a:r>
              <a:rPr lang="en-US"/>
              <a:t>79</a:t>
            </a:r>
          </a:p>
          <a:p>
            <a:pPr algn="ctr"/>
            <a:r>
              <a:rPr lang="en-US"/>
              <a:t>61</a:t>
            </a:r>
          </a:p>
        </p:txBody>
      </p:sp>
      <p:sp>
        <p:nvSpPr>
          <p:cNvPr id="38" name="Rectangle 37">
            <a:extLst>
              <a:ext uri="{FF2B5EF4-FFF2-40B4-BE49-F238E27FC236}">
                <a16:creationId xmlns:a16="http://schemas.microsoft.com/office/drawing/2014/main" id="{18815149-8C0C-B54E-8557-66F89D617C01}"/>
              </a:ext>
            </a:extLst>
          </p:cNvPr>
          <p:cNvSpPr/>
          <p:nvPr userDrawn="1"/>
        </p:nvSpPr>
        <p:spPr>
          <a:xfrm>
            <a:off x="4267489" y="2975708"/>
            <a:ext cx="887002" cy="887002"/>
          </a:xfrm>
          <a:prstGeom prst="rect">
            <a:avLst/>
          </a:prstGeom>
          <a:solidFill>
            <a:srgbClr val="00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p>
          <a:p>
            <a:pPr algn="ctr"/>
            <a:r>
              <a:rPr lang="en-US"/>
              <a:t>98</a:t>
            </a:r>
          </a:p>
          <a:p>
            <a:pPr algn="ctr"/>
            <a:r>
              <a:rPr lang="en-US"/>
              <a:t>159</a:t>
            </a:r>
          </a:p>
        </p:txBody>
      </p:sp>
      <p:sp>
        <p:nvSpPr>
          <p:cNvPr id="39" name="Rectangle 38">
            <a:extLst>
              <a:ext uri="{FF2B5EF4-FFF2-40B4-BE49-F238E27FC236}">
                <a16:creationId xmlns:a16="http://schemas.microsoft.com/office/drawing/2014/main" id="{11E5CAAD-C710-114F-BB8D-25A2B8D8BEDC}"/>
              </a:ext>
            </a:extLst>
          </p:cNvPr>
          <p:cNvSpPr/>
          <p:nvPr userDrawn="1"/>
        </p:nvSpPr>
        <p:spPr>
          <a:xfrm>
            <a:off x="5276654" y="2975708"/>
            <a:ext cx="887002" cy="887002"/>
          </a:xfrm>
          <a:prstGeom prst="rect">
            <a:avLst/>
          </a:prstGeom>
          <a:solidFill>
            <a:srgbClr val="57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87</a:t>
            </a:r>
          </a:p>
          <a:p>
            <a:pPr algn="ctr"/>
            <a:r>
              <a:rPr lang="en-US"/>
              <a:t>204</a:t>
            </a:r>
          </a:p>
          <a:p>
            <a:pPr algn="ctr"/>
            <a:r>
              <a:rPr lang="en-US"/>
              <a:t>246</a:t>
            </a:r>
          </a:p>
        </p:txBody>
      </p:sp>
      <p:sp>
        <p:nvSpPr>
          <p:cNvPr id="40" name="Rectangle 39">
            <a:extLst>
              <a:ext uri="{FF2B5EF4-FFF2-40B4-BE49-F238E27FC236}">
                <a16:creationId xmlns:a16="http://schemas.microsoft.com/office/drawing/2014/main" id="{75BBC1A0-6926-254F-BE92-B310D7453AE2}"/>
              </a:ext>
            </a:extLst>
          </p:cNvPr>
          <p:cNvSpPr/>
          <p:nvPr userDrawn="1"/>
        </p:nvSpPr>
        <p:spPr>
          <a:xfrm>
            <a:off x="6285819" y="2975708"/>
            <a:ext cx="887002" cy="887002"/>
          </a:xfrm>
          <a:prstGeom prst="rect">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255</a:t>
            </a:r>
          </a:p>
          <a:p>
            <a:pPr algn="ctr"/>
            <a:r>
              <a:rPr lang="en-US"/>
              <a:t>143</a:t>
            </a:r>
          </a:p>
          <a:p>
            <a:pPr algn="ctr"/>
            <a:r>
              <a:rPr lang="en-US"/>
              <a:t>41</a:t>
            </a:r>
          </a:p>
        </p:txBody>
      </p:sp>
      <p:sp>
        <p:nvSpPr>
          <p:cNvPr id="41" name="Rectangle 40">
            <a:extLst>
              <a:ext uri="{FF2B5EF4-FFF2-40B4-BE49-F238E27FC236}">
                <a16:creationId xmlns:a16="http://schemas.microsoft.com/office/drawing/2014/main" id="{B4B79CC2-EC28-E846-8B40-ED0D70101A15}"/>
              </a:ext>
            </a:extLst>
          </p:cNvPr>
          <p:cNvSpPr/>
          <p:nvPr userDrawn="1"/>
        </p:nvSpPr>
        <p:spPr>
          <a:xfrm>
            <a:off x="7294984" y="2975708"/>
            <a:ext cx="887002" cy="887002"/>
          </a:xfrm>
          <a:prstGeom prst="rect">
            <a:avLst/>
          </a:prstGeom>
          <a:solidFill>
            <a:srgbClr val="00A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p>
          <a:p>
            <a:pPr algn="ctr"/>
            <a:r>
              <a:rPr lang="en-US"/>
              <a:t>172</a:t>
            </a:r>
          </a:p>
          <a:p>
            <a:pPr algn="ctr"/>
            <a:r>
              <a:rPr lang="en-US"/>
              <a:t>148</a:t>
            </a:r>
          </a:p>
        </p:txBody>
      </p:sp>
      <p:sp>
        <p:nvSpPr>
          <p:cNvPr id="42" name="Content Placeholder 2">
            <a:extLst>
              <a:ext uri="{FF2B5EF4-FFF2-40B4-BE49-F238E27FC236}">
                <a16:creationId xmlns:a16="http://schemas.microsoft.com/office/drawing/2014/main" id="{EF5F76F8-37C2-4E40-83F1-3A89DFA42AF3}"/>
              </a:ext>
            </a:extLst>
          </p:cNvPr>
          <p:cNvSpPr txBox="1">
            <a:spLocks/>
          </p:cNvSpPr>
          <p:nvPr userDrawn="1"/>
        </p:nvSpPr>
        <p:spPr>
          <a:xfrm>
            <a:off x="381000" y="4203568"/>
            <a:ext cx="6197930" cy="1860960"/>
          </a:xfrm>
          <a:prstGeom prst="rect">
            <a:avLst/>
          </a:prstGeom>
        </p:spPr>
        <p:txBody>
          <a:bodyPr>
            <a:norm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1" i="0">
                <a:solidFill>
                  <a:schemeClr val="tx1">
                    <a:lumMod val="65000"/>
                    <a:lumOff val="35000"/>
                  </a:schemeClr>
                </a:solidFill>
                <a:latin typeface="+mn-lt"/>
                <a:ea typeface="Helvetica Neue" panose="02000503000000020004" pitchFamily="2" charset="0"/>
                <a:cs typeface="Helvetica Neue" panose="02000503000000020004" pitchFamily="2" charset="0"/>
              </a:rPr>
              <a:t>Colors have been tested for the factory settings on an InFocus projector:</a:t>
            </a:r>
          </a:p>
          <a:p>
            <a:pPr lvl="1"/>
            <a:r>
              <a:rPr lang="en-US" sz="1400" b="0" i="0">
                <a:latin typeface="+mn-lt"/>
                <a:ea typeface="Helvetica Neue" panose="02000503000000020004" pitchFamily="2" charset="0"/>
                <a:cs typeface="Helvetica Neue" panose="02000503000000020004" pitchFamily="2" charset="0"/>
              </a:rPr>
              <a:t>White: 100%</a:t>
            </a:r>
          </a:p>
          <a:p>
            <a:pPr lvl="1"/>
            <a:r>
              <a:rPr lang="en-US" sz="1400" b="0" i="0">
                <a:latin typeface="+mn-lt"/>
                <a:ea typeface="Helvetica Neue" panose="02000503000000020004" pitchFamily="2" charset="0"/>
                <a:cs typeface="Helvetica Neue" panose="02000503000000020004" pitchFamily="2" charset="0"/>
              </a:rPr>
              <a:t>Brightness: 50%</a:t>
            </a:r>
          </a:p>
          <a:p>
            <a:pPr lvl="1"/>
            <a:r>
              <a:rPr lang="en-US" sz="1400" b="0" i="0">
                <a:latin typeface="+mn-lt"/>
                <a:ea typeface="Helvetica Neue" panose="02000503000000020004" pitchFamily="2" charset="0"/>
                <a:cs typeface="Helvetica Neue" panose="02000503000000020004" pitchFamily="2" charset="0"/>
              </a:rPr>
              <a:t>Contrast: 50%</a:t>
            </a:r>
          </a:p>
          <a:p>
            <a:r>
              <a:rPr lang="en-US" sz="1400" b="1" i="0">
                <a:solidFill>
                  <a:schemeClr val="tx1">
                    <a:lumMod val="65000"/>
                    <a:lumOff val="35000"/>
                  </a:schemeClr>
                </a:solidFill>
                <a:latin typeface="+mn-lt"/>
                <a:ea typeface="Helvetica Neue" panose="02000503000000020004" pitchFamily="2" charset="0"/>
                <a:cs typeface="Helvetica Neue" panose="02000503000000020004" pitchFamily="2" charset="0"/>
              </a:rPr>
              <a:t>Colors appear brighter the closer the projector is to the screen.</a:t>
            </a:r>
          </a:p>
          <a:p>
            <a:r>
              <a:rPr lang="en-US" sz="1400" b="1" i="0">
                <a:solidFill>
                  <a:schemeClr val="tx1">
                    <a:lumMod val="65000"/>
                    <a:lumOff val="35000"/>
                  </a:schemeClr>
                </a:solidFill>
                <a:latin typeface="+mn-lt"/>
                <a:ea typeface="Helvetica Neue" panose="02000503000000020004" pitchFamily="2" charset="0"/>
                <a:cs typeface="Helvetica Neue" panose="02000503000000020004" pitchFamily="2" charset="0"/>
              </a:rPr>
              <a:t>Colors appear brighter on newer laptops.</a:t>
            </a:r>
          </a:p>
        </p:txBody>
      </p:sp>
      <p:sp>
        <p:nvSpPr>
          <p:cNvPr id="43" name="Rectangle 42">
            <a:extLst>
              <a:ext uri="{FF2B5EF4-FFF2-40B4-BE49-F238E27FC236}">
                <a16:creationId xmlns:a16="http://schemas.microsoft.com/office/drawing/2014/main" id="{3AA9F0C9-AFB6-104A-80C8-DD0789976A2E}"/>
              </a:ext>
            </a:extLst>
          </p:cNvPr>
          <p:cNvSpPr/>
          <p:nvPr userDrawn="1"/>
        </p:nvSpPr>
        <p:spPr>
          <a:xfrm>
            <a:off x="381000" y="467237"/>
            <a:ext cx="9273639" cy="954107"/>
          </a:xfrm>
          <a:prstGeom prst="rect">
            <a:avLst/>
          </a:prstGeom>
        </p:spPr>
        <p:txBody>
          <a:bodyPr wrap="square">
            <a:spAutoFit/>
          </a:bodyPr>
          <a:lstStyle/>
          <a:p>
            <a:r>
              <a:rPr lang="en-US" sz="2800" b="0">
                <a:solidFill>
                  <a:srgbClr val="006190"/>
                </a:solidFill>
                <a:latin typeface="+mj-lt"/>
              </a:rPr>
              <a:t>Fonts/Palette – Please follow </a:t>
            </a:r>
            <a:r>
              <a:rPr lang="en-US" sz="2800" b="0" err="1">
                <a:solidFill>
                  <a:srgbClr val="006190"/>
                </a:solidFill>
                <a:latin typeface="+mj-lt"/>
              </a:rPr>
              <a:t>AlexRenew</a:t>
            </a:r>
            <a:r>
              <a:rPr lang="en-US" sz="2800" b="0">
                <a:solidFill>
                  <a:srgbClr val="006190"/>
                </a:solidFill>
                <a:latin typeface="+mj-lt"/>
              </a:rPr>
              <a:t> brand guidelines for correct application</a:t>
            </a:r>
          </a:p>
        </p:txBody>
      </p:sp>
      <p:sp>
        <p:nvSpPr>
          <p:cNvPr id="44" name="TextBox 43">
            <a:extLst>
              <a:ext uri="{FF2B5EF4-FFF2-40B4-BE49-F238E27FC236}">
                <a16:creationId xmlns:a16="http://schemas.microsoft.com/office/drawing/2014/main" id="{AE3A92A6-4A32-434D-BD51-9DC2D2440BB6}"/>
              </a:ext>
            </a:extLst>
          </p:cNvPr>
          <p:cNvSpPr txBox="1"/>
          <p:nvPr userDrawn="1"/>
        </p:nvSpPr>
        <p:spPr>
          <a:xfrm>
            <a:off x="1055078" y="1566349"/>
            <a:ext cx="10611600" cy="332252"/>
          </a:xfrm>
          <a:prstGeom prst="rect">
            <a:avLst/>
          </a:prstGeom>
          <a:noFill/>
        </p:spPr>
        <p:txBody>
          <a:bodyPr wrap="square" lIns="0" tIns="0" rIns="0" bIns="0" rtlCol="0">
            <a:spAutoFit/>
          </a:bodyPr>
          <a:lstStyle/>
          <a:p>
            <a:pPr algn="ctr"/>
            <a:r>
              <a:rPr lang="en-US" sz="2800">
                <a:latin typeface="+mj-lt"/>
                <a:ea typeface="Franklin Gothic Demi" charset="0"/>
                <a:cs typeface="Franklin Gothic Demi" charset="0"/>
              </a:rPr>
              <a:t>Franklin Gothic Medium (Headings)</a:t>
            </a:r>
          </a:p>
          <a:p>
            <a:pPr algn="ctr"/>
            <a:r>
              <a:rPr lang="en-US" sz="2800"/>
              <a:t>Franklin Gothic Book (Body)</a:t>
            </a:r>
          </a:p>
        </p:txBody>
      </p:sp>
    </p:spTree>
    <p:extLst>
      <p:ext uri="{BB962C8B-B14F-4D97-AF65-F5344CB8AC3E}">
        <p14:creationId xmlns:p14="http://schemas.microsoft.com/office/powerpoint/2010/main" val="372228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hoto Slide w/ Circle Textbox">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DB5CC2-2762-4B3A-AD34-125E25BB90A2}"/>
              </a:ext>
            </a:extLst>
          </p:cNvPr>
          <p:cNvSpPr>
            <a:spLocks noGrp="1"/>
          </p:cNvSpPr>
          <p:nvPr>
            <p:ph type="sldNum" sz="quarter" idx="10"/>
          </p:nvPr>
        </p:nvSpPr>
        <p:spPr/>
        <p:txBody>
          <a:bodyPr/>
          <a:lstStyle/>
          <a:p>
            <a:fld id="{5D849C46-704F-5D4E-A697-11855DDE017B}" type="slidenum">
              <a:rPr lang="en-US" smtClean="0"/>
              <a:pPr/>
              <a:t>‹#›</a:t>
            </a:fld>
            <a:endParaRPr lang="en-US"/>
          </a:p>
        </p:txBody>
      </p:sp>
      <p:sp>
        <p:nvSpPr>
          <p:cNvPr id="14" name="Text Placeholder 13">
            <a:extLst>
              <a:ext uri="{FF2B5EF4-FFF2-40B4-BE49-F238E27FC236}">
                <a16:creationId xmlns:a16="http://schemas.microsoft.com/office/drawing/2014/main" id="{BA61E8FD-36B4-436B-80DD-4333DBCE390F}"/>
              </a:ext>
            </a:extLst>
          </p:cNvPr>
          <p:cNvSpPr>
            <a:spLocks noGrp="1"/>
          </p:cNvSpPr>
          <p:nvPr>
            <p:ph type="body" sz="quarter" idx="11"/>
          </p:nvPr>
        </p:nvSpPr>
        <p:spPr>
          <a:xfrm>
            <a:off x="3550148" y="809247"/>
            <a:ext cx="5091704" cy="5045049"/>
          </a:xfrm>
          <a:prstGeom prst="flowChartConnector">
            <a:avLst/>
          </a:prstGeom>
          <a:solidFill>
            <a:schemeClr val="bg2">
              <a:alpha val="88000"/>
            </a:schemeClr>
          </a:solidFill>
        </p:spPr>
        <p:txBody>
          <a:bodyPr/>
          <a:lstStyle>
            <a:lvl1pPr marL="0" indent="0" algn="ctr">
              <a:buNone/>
              <a:defRPr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Picture Placeholder 15">
            <a:extLst>
              <a:ext uri="{FF2B5EF4-FFF2-40B4-BE49-F238E27FC236}">
                <a16:creationId xmlns:a16="http://schemas.microsoft.com/office/drawing/2014/main" id="{4C102F4F-81A4-4490-AE8C-49DEF1E68083}"/>
              </a:ext>
            </a:extLst>
          </p:cNvPr>
          <p:cNvSpPr>
            <a:spLocks noGrp="1"/>
          </p:cNvSpPr>
          <p:nvPr>
            <p:ph type="pic" sz="quarter" idx="12"/>
          </p:nvPr>
        </p:nvSpPr>
        <p:spPr>
          <a:xfrm>
            <a:off x="0" y="0"/>
            <a:ext cx="12192000" cy="6858000"/>
          </a:xfrm>
        </p:spPr>
        <p:txBody>
          <a:bodyPr/>
          <a:lstStyle/>
          <a:p>
            <a:endParaRPr lang="en-US"/>
          </a:p>
        </p:txBody>
      </p:sp>
    </p:spTree>
    <p:extLst>
      <p:ext uri="{BB962C8B-B14F-4D97-AF65-F5344CB8AC3E}">
        <p14:creationId xmlns:p14="http://schemas.microsoft.com/office/powerpoint/2010/main" val="3137676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619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45AAC2-FAD6-8B4A-B0B9-DE8AAD6CC1D9}"/>
              </a:ext>
            </a:extLst>
          </p:cNvPr>
          <p:cNvSpPr txBox="1"/>
          <p:nvPr userDrawn="1"/>
        </p:nvSpPr>
        <p:spPr>
          <a:xfrm>
            <a:off x="3873629" y="4640784"/>
            <a:ext cx="4444743" cy="369332"/>
          </a:xfrm>
          <a:prstGeom prst="rect">
            <a:avLst/>
          </a:prstGeom>
          <a:noFill/>
        </p:spPr>
        <p:txBody>
          <a:bodyPr wrap="none" rtlCol="0">
            <a:spAutoFit/>
          </a:bodyPr>
          <a:lstStyle/>
          <a:p>
            <a:r>
              <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To learn more, visit </a:t>
            </a:r>
            <a:r>
              <a:rPr lang="en-US" b="0" i="0" err="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www.alexrenew.com</a:t>
            </a:r>
            <a:endPar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a:extLst>
              <a:ext uri="{FF2B5EF4-FFF2-40B4-BE49-F238E27FC236}">
                <a16:creationId xmlns:a16="http://schemas.microsoft.com/office/drawing/2014/main" id="{661B787A-6554-724D-8D80-9C7F26E117B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17121" y="1847885"/>
            <a:ext cx="2957757" cy="2792899"/>
          </a:xfrm>
          <a:prstGeom prst="rect">
            <a:avLst/>
          </a:prstGeom>
        </p:spPr>
      </p:pic>
    </p:spTree>
    <p:extLst>
      <p:ext uri="{BB962C8B-B14F-4D97-AF65-F5344CB8AC3E}">
        <p14:creationId xmlns:p14="http://schemas.microsoft.com/office/powerpoint/2010/main" val="3803524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E87AE-CC16-6F45-95B1-579897C2F9D5}"/>
              </a:ext>
            </a:extLst>
          </p:cNvPr>
          <p:cNvSpPr>
            <a:spLocks noGrp="1"/>
          </p:cNvSpPr>
          <p:nvPr>
            <p:ph type="dt" sz="half" idx="10"/>
          </p:nvPr>
        </p:nvSpPr>
        <p:spPr/>
        <p:txBody>
          <a:bodyPr/>
          <a:lstStyle/>
          <a:p>
            <a:fld id="{71C197BF-9028-4840-B08C-F3BE422D386B}" type="datetimeFigureOut">
              <a:rPr lang="en-US" smtClean="0"/>
              <a:t>10/12/2025</a:t>
            </a:fld>
            <a:endParaRPr lang="en-US"/>
          </a:p>
        </p:txBody>
      </p:sp>
      <p:sp>
        <p:nvSpPr>
          <p:cNvPr id="3" name="Footer Placeholder 2">
            <a:extLst>
              <a:ext uri="{FF2B5EF4-FFF2-40B4-BE49-F238E27FC236}">
                <a16:creationId xmlns:a16="http://schemas.microsoft.com/office/drawing/2014/main" id="{1D0D3DF7-E884-A047-AB85-15F5DEC8F1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F36AC5-28C5-204D-A183-0137E41FE35D}"/>
              </a:ext>
            </a:extLst>
          </p:cNvPr>
          <p:cNvSpPr>
            <a:spLocks noGrp="1"/>
          </p:cNvSpPr>
          <p:nvPr>
            <p:ph type="sldNum" sz="quarter" idx="12"/>
          </p:nvPr>
        </p:nvSpPr>
        <p:spPr/>
        <p:txBody>
          <a:bodyPr/>
          <a:lstStyle/>
          <a:p>
            <a:fld id="{1D54A202-9042-174A-AA5C-C9EACBBF06D9}" type="slidenum">
              <a:rPr lang="en-US" smtClean="0"/>
              <a:t>‹#›</a:t>
            </a:fld>
            <a:endParaRPr lang="en-US"/>
          </a:p>
        </p:txBody>
      </p:sp>
    </p:spTree>
    <p:extLst>
      <p:ext uri="{BB962C8B-B14F-4D97-AF65-F5344CB8AC3E}">
        <p14:creationId xmlns:p14="http://schemas.microsoft.com/office/powerpoint/2010/main" val="285383270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18EA-5236-C449-B2DD-CCD136E66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0CBE40-671D-004E-953F-9D269DDEA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950F1C-697F-1749-A10C-6C7466D67843}"/>
              </a:ext>
            </a:extLst>
          </p:cNvPr>
          <p:cNvSpPr>
            <a:spLocks noGrp="1"/>
          </p:cNvSpPr>
          <p:nvPr>
            <p:ph type="dt" sz="half" idx="10"/>
          </p:nvPr>
        </p:nvSpPr>
        <p:spPr/>
        <p:txBody>
          <a:bodyPr/>
          <a:lstStyle/>
          <a:p>
            <a:fld id="{71C197BF-9028-4840-B08C-F3BE422D386B}" type="datetimeFigureOut">
              <a:rPr lang="en-US" smtClean="0"/>
              <a:t>10/12/2025</a:t>
            </a:fld>
            <a:endParaRPr lang="en-US"/>
          </a:p>
        </p:txBody>
      </p:sp>
      <p:sp>
        <p:nvSpPr>
          <p:cNvPr id="5" name="Footer Placeholder 4">
            <a:extLst>
              <a:ext uri="{FF2B5EF4-FFF2-40B4-BE49-F238E27FC236}">
                <a16:creationId xmlns:a16="http://schemas.microsoft.com/office/drawing/2014/main" id="{897A2222-74A9-E34A-A24C-D58F01D7F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1058F-D413-4E4E-879A-C4BB3350B7EF}"/>
              </a:ext>
            </a:extLst>
          </p:cNvPr>
          <p:cNvSpPr>
            <a:spLocks noGrp="1"/>
          </p:cNvSpPr>
          <p:nvPr>
            <p:ph type="sldNum" sz="quarter" idx="12"/>
          </p:nvPr>
        </p:nvSpPr>
        <p:spPr/>
        <p:txBody>
          <a:bodyPr/>
          <a:lstStyle/>
          <a:p>
            <a:fld id="{1D54A202-9042-174A-AA5C-C9EACBBF06D9}" type="slidenum">
              <a:rPr lang="en-US" smtClean="0"/>
              <a:t>‹#›</a:t>
            </a:fld>
            <a:endParaRPr lang="en-US"/>
          </a:p>
        </p:txBody>
      </p:sp>
    </p:spTree>
    <p:extLst>
      <p:ext uri="{BB962C8B-B14F-4D97-AF65-F5344CB8AC3E}">
        <p14:creationId xmlns:p14="http://schemas.microsoft.com/office/powerpoint/2010/main" val="19746961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8709-4C3E-1EAA-D085-6FC87668F2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2DA685-A3A1-557B-3D96-7B79FDF1C0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DC246D-607F-B963-8DC7-350A071DD2E8}"/>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5" name="Footer Placeholder 4">
            <a:extLst>
              <a:ext uri="{FF2B5EF4-FFF2-40B4-BE49-F238E27FC236}">
                <a16:creationId xmlns:a16="http://schemas.microsoft.com/office/drawing/2014/main" id="{85C162B7-F4DF-6F89-126F-9F9364D6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2404A-6D53-BEDE-6A54-26F34479D600}"/>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342936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A3C5-9A82-D164-A875-E0B6B5A2F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A77D2-4ADE-8DBF-2BC4-29AABC506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EDE30-C57B-F9D9-526C-20F1207E4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995F46-60C7-C2B6-A232-8176FAB195A0}"/>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6" name="Footer Placeholder 5">
            <a:extLst>
              <a:ext uri="{FF2B5EF4-FFF2-40B4-BE49-F238E27FC236}">
                <a16:creationId xmlns:a16="http://schemas.microsoft.com/office/drawing/2014/main" id="{E712A474-ED0B-F180-288A-1AE2FBEAA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4911B-DAEB-F6B6-8376-46300C214B88}"/>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391979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47F0-58CC-265E-DE82-6D44CE227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441CE5-51AD-467E-477B-E8AB93AD3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4DCF6-4845-A3D5-D645-F585A9583D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F3801B-338C-B2D8-D5AA-11061A255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AC139-C853-17C2-FE88-0BFA5E9F4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ADBDD-133F-70CB-0AD2-4FF878C6332A}"/>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8" name="Footer Placeholder 7">
            <a:extLst>
              <a:ext uri="{FF2B5EF4-FFF2-40B4-BE49-F238E27FC236}">
                <a16:creationId xmlns:a16="http://schemas.microsoft.com/office/drawing/2014/main" id="{CE038E43-8245-53DE-9351-880E86393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AE8F3C-89AC-8DE8-8108-D6B0A0A6B18F}"/>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100458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D35B-712E-4933-6206-0CB2E14CD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AEECE-1BDA-F0A3-9B68-69A49B85990D}"/>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4" name="Footer Placeholder 3">
            <a:extLst>
              <a:ext uri="{FF2B5EF4-FFF2-40B4-BE49-F238E27FC236}">
                <a16:creationId xmlns:a16="http://schemas.microsoft.com/office/drawing/2014/main" id="{5704D8B2-A174-7651-A5CC-CB7B901D5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F79108-A1B2-27B5-7AE6-E9EDD90A22C7}"/>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209757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7D8FC-98EF-1838-26ED-71DD30788C4E}"/>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3" name="Footer Placeholder 2">
            <a:extLst>
              <a:ext uri="{FF2B5EF4-FFF2-40B4-BE49-F238E27FC236}">
                <a16:creationId xmlns:a16="http://schemas.microsoft.com/office/drawing/2014/main" id="{428C9BAD-1D3A-9137-F115-EB851A9F1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5D243F-C1DF-E69E-DDF8-8CAD3B38604E}"/>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238718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2BB7-A3AB-0824-7B4B-BFC412F97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683E8-1B29-6093-AB7F-34217F5324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AB0B8-79F4-887F-55F2-ADCD9489E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D16FC-5361-88E8-A8FF-B206151FE811}"/>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6" name="Footer Placeholder 5">
            <a:extLst>
              <a:ext uri="{FF2B5EF4-FFF2-40B4-BE49-F238E27FC236}">
                <a16:creationId xmlns:a16="http://schemas.microsoft.com/office/drawing/2014/main" id="{53C6C1F9-DAD5-E6F9-D8F7-535E8AB19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7B7CC-1E6D-323E-5EDF-588AA322E564}"/>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34972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EE26-CECD-7092-2B14-854DEBF4B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3213A6-E32B-C384-1112-EBF2AC2C0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54879B-525B-BF98-9691-106993F49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855F1-2A34-5E13-37B8-A4CA9F16687E}"/>
              </a:ext>
            </a:extLst>
          </p:cNvPr>
          <p:cNvSpPr>
            <a:spLocks noGrp="1"/>
          </p:cNvSpPr>
          <p:nvPr>
            <p:ph type="dt" sz="half" idx="10"/>
          </p:nvPr>
        </p:nvSpPr>
        <p:spPr/>
        <p:txBody>
          <a:bodyPr/>
          <a:lstStyle/>
          <a:p>
            <a:fld id="{150EB219-0643-D349-A2D2-B6995057D200}" type="datetimeFigureOut">
              <a:rPr lang="en-US" smtClean="0"/>
              <a:t>10/12/2025</a:t>
            </a:fld>
            <a:endParaRPr lang="en-US"/>
          </a:p>
        </p:txBody>
      </p:sp>
      <p:sp>
        <p:nvSpPr>
          <p:cNvPr id="6" name="Footer Placeholder 5">
            <a:extLst>
              <a:ext uri="{FF2B5EF4-FFF2-40B4-BE49-F238E27FC236}">
                <a16:creationId xmlns:a16="http://schemas.microsoft.com/office/drawing/2014/main" id="{47A78124-125B-7C4B-DBD0-A2BB24F84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DBCF1-FB38-3265-8F96-E6F95633B85A}"/>
              </a:ext>
            </a:extLst>
          </p:cNvPr>
          <p:cNvSpPr>
            <a:spLocks noGrp="1"/>
          </p:cNvSpPr>
          <p:nvPr>
            <p:ph type="sldNum" sz="quarter" idx="12"/>
          </p:nvPr>
        </p:nvSpPr>
        <p:spPr/>
        <p:txBody>
          <a:bodyPr/>
          <a:lstStyle/>
          <a:p>
            <a:fld id="{392A00C2-8B9E-224D-B561-DEE53871A13E}" type="slidenum">
              <a:rPr lang="en-US" smtClean="0"/>
              <a:t>‹#›</a:t>
            </a:fld>
            <a:endParaRPr lang="en-US"/>
          </a:p>
        </p:txBody>
      </p:sp>
    </p:spTree>
    <p:extLst>
      <p:ext uri="{BB962C8B-B14F-4D97-AF65-F5344CB8AC3E}">
        <p14:creationId xmlns:p14="http://schemas.microsoft.com/office/powerpoint/2010/main" val="72372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69CF5-AC71-9BCD-02E4-F4B249BC3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C363B9-C3C6-E295-4AE9-C86BFAA9B6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E47E7-8075-E5D5-687E-5FF8B375F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0EB219-0643-D349-A2D2-B6995057D200}" type="datetimeFigureOut">
              <a:rPr lang="en-US" smtClean="0"/>
              <a:t>10/12/2025</a:t>
            </a:fld>
            <a:endParaRPr lang="en-US"/>
          </a:p>
        </p:txBody>
      </p:sp>
      <p:sp>
        <p:nvSpPr>
          <p:cNvPr id="5" name="Footer Placeholder 4">
            <a:extLst>
              <a:ext uri="{FF2B5EF4-FFF2-40B4-BE49-F238E27FC236}">
                <a16:creationId xmlns:a16="http://schemas.microsoft.com/office/drawing/2014/main" id="{1FFD98C8-1368-9786-8D34-14523B761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E5D1B8-FBD4-CE18-70A6-72AD8218C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2A00C2-8B9E-224D-B561-DEE53871A13E}" type="slidenum">
              <a:rPr lang="en-US" smtClean="0"/>
              <a:t>‹#›</a:t>
            </a:fld>
            <a:endParaRPr lang="en-US"/>
          </a:p>
        </p:txBody>
      </p:sp>
    </p:spTree>
    <p:extLst>
      <p:ext uri="{BB962C8B-B14F-4D97-AF65-F5344CB8AC3E}">
        <p14:creationId xmlns:p14="http://schemas.microsoft.com/office/powerpoint/2010/main" val="267227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96380"/>
            <a:ext cx="11430000" cy="44615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81000" y="1195755"/>
            <a:ext cx="11430000" cy="49812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624A701-7A94-0548-A210-9D032DFDFB22}"/>
              </a:ext>
            </a:extLst>
          </p:cNvPr>
          <p:cNvSpPr/>
          <p:nvPr userDrawn="1"/>
        </p:nvSpPr>
        <p:spPr>
          <a:xfrm>
            <a:off x="0" y="6361621"/>
            <a:ext cx="12191999" cy="504386"/>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lvl="0" algn="ctr"/>
            <a:endParaRPr lang="en-GB" noProof="0">
              <a:solidFill>
                <a:srgbClr val="2776BD"/>
              </a:solidFill>
            </a:endParaRPr>
          </a:p>
        </p:txBody>
      </p:sp>
      <p:sp>
        <p:nvSpPr>
          <p:cNvPr id="10" name="Slide Number Placeholder 5">
            <a:extLst>
              <a:ext uri="{FF2B5EF4-FFF2-40B4-BE49-F238E27FC236}">
                <a16:creationId xmlns:a16="http://schemas.microsoft.com/office/drawing/2014/main" id="{DA59E531-A21A-5F4B-955D-C1D48D38BB9E}"/>
              </a:ext>
            </a:extLst>
          </p:cNvPr>
          <p:cNvSpPr>
            <a:spLocks noGrp="1"/>
          </p:cNvSpPr>
          <p:nvPr>
            <p:ph type="sldNum" sz="quarter" idx="4"/>
          </p:nvPr>
        </p:nvSpPr>
        <p:spPr>
          <a:xfrm>
            <a:off x="11381025" y="6512672"/>
            <a:ext cx="429975" cy="253923"/>
          </a:xfrm>
          <a:prstGeom prst="rect">
            <a:avLst/>
          </a:prstGeom>
        </p:spPr>
        <p:txBody>
          <a:bodyPr vert="horz" lIns="0" tIns="0" rIns="0" bIns="0" rtlCol="0" anchor="ctr"/>
          <a:lstStyle>
            <a:lvl1pPr algn="r">
              <a:defRPr sz="1200">
                <a:solidFill>
                  <a:schemeClr val="tx2"/>
                </a:solidFill>
                <a:latin typeface="+mn-lt"/>
                <a:ea typeface="Franklin Gothic Book" charset="0"/>
                <a:cs typeface="Franklin Gothic Book" charset="0"/>
              </a:defRPr>
            </a:lvl1pPr>
          </a:lstStyle>
          <a:p>
            <a:fld id="{5D849C46-704F-5D4E-A697-11855DDE017B}" type="slidenum">
              <a:rPr lang="en-US" smtClean="0"/>
              <a:pPr/>
              <a:t>‹#›</a:t>
            </a:fld>
            <a:endParaRPr lang="en-US"/>
          </a:p>
        </p:txBody>
      </p:sp>
      <p:pic>
        <p:nvPicPr>
          <p:cNvPr id="7" name="Picture 6">
            <a:extLst>
              <a:ext uri="{FF2B5EF4-FFF2-40B4-BE49-F238E27FC236}">
                <a16:creationId xmlns:a16="http://schemas.microsoft.com/office/drawing/2014/main" id="{A8B5A9DC-56DB-A844-9B38-1BF275059F7F}"/>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p:blipFill>
        <p:spPr>
          <a:xfrm>
            <a:off x="381001" y="6367970"/>
            <a:ext cx="506686" cy="478445"/>
          </a:xfrm>
          <a:prstGeom prst="rect">
            <a:avLst/>
          </a:prstGeom>
        </p:spPr>
      </p:pic>
    </p:spTree>
    <p:extLst>
      <p:ext uri="{BB962C8B-B14F-4D97-AF65-F5344CB8AC3E}">
        <p14:creationId xmlns:p14="http://schemas.microsoft.com/office/powerpoint/2010/main" val="30517327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4237" r:id="rId18"/>
  </p:sldLayoutIdLst>
  <p:hf hdr="0" ftr="0" dt="0"/>
  <p:txStyles>
    <p:titleStyle>
      <a:lvl1pPr algn="l" defTabSz="914400" rtl="0" eaLnBrk="1" latinLnBrk="0" hangingPunct="1">
        <a:lnSpc>
          <a:spcPct val="90000"/>
        </a:lnSpc>
        <a:spcBef>
          <a:spcPct val="0"/>
        </a:spcBef>
        <a:buNone/>
        <a:defRPr sz="2800" b="0" kern="1200">
          <a:solidFill>
            <a:srgbClr val="006190"/>
          </a:solidFill>
          <a:latin typeface="+mj-lt"/>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3888">
          <p15:clr>
            <a:srgbClr val="F26B43"/>
          </p15:clr>
        </p15:guide>
        <p15:guide id="6" orient="horz" pos="1152">
          <p15:clr>
            <a:srgbClr val="F26B43"/>
          </p15:clr>
        </p15:guide>
        <p15:guide id="7" orient="horz" pos="1056">
          <p15:clr>
            <a:srgbClr val="F26B43"/>
          </p15:clr>
        </p15:guide>
        <p15:guide id="8" orient="horz" pos="3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undark.org/2025/05/23/opinion-wastewater-plants-pfa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www.statista.com/statistics/463252/wastewater-revenue-of-american-wate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4.png"/><Relationship Id="rId4" Type="http://schemas.openxmlformats.org/officeDocument/2006/relationships/hyperlink" Target="https://www.statista.com/statistics/192838/revenue-from-us-wastewater-treatment-since-200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bacwa.org/wp-content/uploads/2024/02/BACWA-PFAS-Study-Summary-2024-02-07.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2.png"/><Relationship Id="rId7"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2.png"/><Relationship Id="rId7"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8.xml"/><Relationship Id="rId5" Type="http://schemas.openxmlformats.org/officeDocument/2006/relationships/image" Target="../media/image52.pn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CE2649-C374-9147-88D1-82091B8820E1}"/>
              </a:ext>
            </a:extLst>
          </p:cNvPr>
          <p:cNvSpPr/>
          <p:nvPr/>
        </p:nvSpPr>
        <p:spPr>
          <a:xfrm>
            <a:off x="0" y="12359"/>
            <a:ext cx="12191999" cy="5296119"/>
          </a:xfrm>
          <a:prstGeom prst="rect">
            <a:avLst/>
          </a:prstGeom>
          <a:solidFill>
            <a:srgbClr val="49C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E5687"/>
              </a:solidFill>
            </a:endParaRPr>
          </a:p>
        </p:txBody>
      </p:sp>
      <p:sp>
        <p:nvSpPr>
          <p:cNvPr id="11" name="Rectangle 10">
            <a:extLst>
              <a:ext uri="{FF2B5EF4-FFF2-40B4-BE49-F238E27FC236}">
                <a16:creationId xmlns:a16="http://schemas.microsoft.com/office/drawing/2014/main" id="{A662C2D2-2468-5342-8F1F-ECE339686D62}"/>
              </a:ext>
            </a:extLst>
          </p:cNvPr>
          <p:cNvSpPr/>
          <p:nvPr/>
        </p:nvSpPr>
        <p:spPr>
          <a:xfrm>
            <a:off x="1555422" y="5296121"/>
            <a:ext cx="10636577" cy="1561880"/>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719654-5475-0F44-8A2A-2EB5E87C4336}"/>
              </a:ext>
            </a:extLst>
          </p:cNvPr>
          <p:cNvSpPr/>
          <p:nvPr/>
        </p:nvSpPr>
        <p:spPr>
          <a:xfrm>
            <a:off x="504505" y="930264"/>
            <a:ext cx="9572430" cy="1138773"/>
          </a:xfrm>
          <a:prstGeom prst="rect">
            <a:avLst/>
          </a:prstGeom>
        </p:spPr>
        <p:txBody>
          <a:bodyPr wrap="square" lIns="91440" tIns="45720" rIns="91440" bIns="45720" anchor="t">
            <a:spAutoFit/>
          </a:bodyPr>
          <a:lstStyle/>
          <a:p>
            <a:endParaRPr lang="en-US" sz="2800" b="1" i="0" dirty="0">
              <a:solidFill>
                <a:schemeClr val="bg1"/>
              </a:solidFill>
              <a:effectLst/>
              <a:latin typeface="Inter"/>
              <a:ea typeface="Inter" panose="020B0502030000000004" pitchFamily="34" charset="0"/>
              <a:cs typeface="Futura BT W01 Medium"/>
            </a:endParaRPr>
          </a:p>
          <a:p>
            <a:r>
              <a:rPr lang="en-US" sz="4000" b="1" dirty="0">
                <a:solidFill>
                  <a:schemeClr val="bg1"/>
                </a:solidFill>
                <a:ea typeface="Inter" panose="020B0502030000000004" pitchFamily="34" charset="0"/>
                <a:cs typeface="Futura BT W01 Medium"/>
              </a:rPr>
              <a:t>Perspectives on Policy &amp; Pretreatment</a:t>
            </a:r>
            <a:endParaRPr lang="en-US" sz="4000" b="1" i="0" dirty="0">
              <a:solidFill>
                <a:schemeClr val="bg1"/>
              </a:solidFill>
              <a:effectLst/>
              <a:ea typeface="Inter" panose="020B0502030000000004" pitchFamily="34" charset="0"/>
              <a:cs typeface="Futura BT W01 Medium"/>
            </a:endParaRPr>
          </a:p>
        </p:txBody>
      </p:sp>
      <p:sp>
        <p:nvSpPr>
          <p:cNvPr id="5" name="Rectangle 4">
            <a:extLst>
              <a:ext uri="{FF2B5EF4-FFF2-40B4-BE49-F238E27FC236}">
                <a16:creationId xmlns:a16="http://schemas.microsoft.com/office/drawing/2014/main" id="{F0AB43BA-75BC-8242-B580-FB4B92EF82C3}"/>
              </a:ext>
            </a:extLst>
          </p:cNvPr>
          <p:cNvSpPr/>
          <p:nvPr/>
        </p:nvSpPr>
        <p:spPr>
          <a:xfrm>
            <a:off x="504505" y="2266213"/>
            <a:ext cx="10381798" cy="1147045"/>
          </a:xfrm>
          <a:prstGeom prst="rect">
            <a:avLst/>
          </a:prstGeom>
        </p:spPr>
        <p:txBody>
          <a:bodyPr wrap="square">
            <a:spAutoFit/>
          </a:bodyPr>
          <a:lstStyle/>
          <a:p>
            <a:pPr>
              <a:lnSpc>
                <a:spcPct val="150000"/>
              </a:lnSpc>
            </a:pPr>
            <a:endParaRPr lang="en-US" sz="2400" spc="300" dirty="0">
              <a:solidFill>
                <a:schemeClr val="bg1"/>
              </a:solidFill>
              <a:ea typeface="Inter" panose="020B0502030000000004" pitchFamily="34" charset="0"/>
              <a:cs typeface="Futura BT W01 Medium" panose="020B0602020204020303" pitchFamily="34" charset="-79"/>
            </a:endParaRPr>
          </a:p>
          <a:p>
            <a:pPr>
              <a:lnSpc>
                <a:spcPct val="150000"/>
              </a:lnSpc>
            </a:pPr>
            <a:r>
              <a:rPr lang="en-US" sz="2400" i="1" spc="300" dirty="0">
                <a:solidFill>
                  <a:schemeClr val="bg1"/>
                </a:solidFill>
                <a:effectLst/>
                <a:ea typeface="Inter" panose="020B0502030000000004" pitchFamily="34" charset="0"/>
                <a:cs typeface="Futura BT W01 Medium" panose="020B0602020204020303" pitchFamily="34" charset="-79"/>
              </a:rPr>
              <a:t>2025 Pacific Northwest Pretreatment Workshop</a:t>
            </a:r>
          </a:p>
        </p:txBody>
      </p:sp>
      <p:sp>
        <p:nvSpPr>
          <p:cNvPr id="9" name="Rectangle 8">
            <a:extLst>
              <a:ext uri="{FF2B5EF4-FFF2-40B4-BE49-F238E27FC236}">
                <a16:creationId xmlns:a16="http://schemas.microsoft.com/office/drawing/2014/main" id="{F4707F93-221E-4C42-AA71-E2136AEEDF1D}"/>
              </a:ext>
            </a:extLst>
          </p:cNvPr>
          <p:cNvSpPr/>
          <p:nvPr/>
        </p:nvSpPr>
        <p:spPr>
          <a:xfrm>
            <a:off x="1926211" y="5748608"/>
            <a:ext cx="4037259" cy="707630"/>
          </a:xfrm>
          <a:prstGeom prst="rect">
            <a:avLst/>
          </a:prstGeom>
        </p:spPr>
        <p:txBody>
          <a:bodyPr wrap="none">
            <a:spAutoFit/>
          </a:bodyPr>
          <a:lstStyle/>
          <a:p>
            <a:pPr>
              <a:lnSpc>
                <a:spcPct val="150000"/>
              </a:lnSpc>
            </a:pPr>
            <a:r>
              <a:rPr lang="en-US" sz="1400" b="1" dirty="0">
                <a:solidFill>
                  <a:schemeClr val="bg1"/>
                </a:solidFill>
                <a:latin typeface="Aptos" panose="020B0004020202020204" pitchFamily="34" charset="0"/>
                <a:ea typeface="Inter" panose="020B0502030000000004" pitchFamily="34" charset="0"/>
              </a:rPr>
              <a:t>National Association of Clean Water Agencies</a:t>
            </a:r>
          </a:p>
          <a:p>
            <a:pPr>
              <a:lnSpc>
                <a:spcPct val="150000"/>
              </a:lnSpc>
            </a:pPr>
            <a:r>
              <a:rPr lang="en-US" sz="1400" dirty="0">
                <a:solidFill>
                  <a:schemeClr val="bg1"/>
                </a:solidFill>
                <a:latin typeface="Aptos" panose="020B0004020202020204" pitchFamily="34" charset="0"/>
                <a:ea typeface="Inter" panose="020B0502030000000004" pitchFamily="34" charset="0"/>
              </a:rPr>
              <a:t>October 13, 2025 | Vancouver, WA</a:t>
            </a:r>
          </a:p>
        </p:txBody>
      </p:sp>
      <p:pic>
        <p:nvPicPr>
          <p:cNvPr id="18" name="Picture 17" descr="A picture containing drawing&#10;&#10;Description automatically generated">
            <a:extLst>
              <a:ext uri="{FF2B5EF4-FFF2-40B4-BE49-F238E27FC236}">
                <a16:creationId xmlns:a16="http://schemas.microsoft.com/office/drawing/2014/main" id="{133C898A-3774-F44C-88EB-24D6335A29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52233" y="5851841"/>
            <a:ext cx="1765701" cy="45044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E0C44AAF-47B9-8D48-953D-9DA37E012FB4}"/>
              </a:ext>
            </a:extLst>
          </p:cNvPr>
          <p:cNvPicPr>
            <a:picLocks noChangeAspect="1"/>
          </p:cNvPicPr>
          <p:nvPr/>
        </p:nvPicPr>
        <p:blipFill>
          <a:blip r:embed="rId4" cstate="email">
            <a:alphaModFix amt="20000"/>
            <a:extLst>
              <a:ext uri="{28A0092B-C50C-407E-A947-70E740481C1C}">
                <a14:useLocalDpi xmlns:a14="http://schemas.microsoft.com/office/drawing/2010/main"/>
              </a:ext>
            </a:extLst>
          </a:blip>
          <a:stretch>
            <a:fillRect/>
          </a:stretch>
        </p:blipFill>
        <p:spPr>
          <a:xfrm>
            <a:off x="8363361" y="1594105"/>
            <a:ext cx="12192000" cy="342415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9598A62-30CE-F449-A4BC-BC049C7F3C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7977" y="5493297"/>
            <a:ext cx="939151" cy="1133296"/>
          </a:xfrm>
          <a:prstGeom prst="rect">
            <a:avLst/>
          </a:prstGeom>
        </p:spPr>
      </p:pic>
    </p:spTree>
    <p:extLst>
      <p:ext uri="{BB962C8B-B14F-4D97-AF65-F5344CB8AC3E}">
        <p14:creationId xmlns:p14="http://schemas.microsoft.com/office/powerpoint/2010/main" val="216829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C0F6E-0FAC-CCA9-2077-BE092F8E6CAD}"/>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4879CAFD-6E4B-2985-ABA3-32D04CEEB851}"/>
              </a:ext>
            </a:extLst>
          </p:cNvPr>
          <p:cNvSpPr txBox="1">
            <a:spLocks/>
          </p:cNvSpPr>
          <p:nvPr/>
        </p:nvSpPr>
        <p:spPr>
          <a:xfrm>
            <a:off x="1059457" y="1503392"/>
            <a:ext cx="10509712"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Passaic Valley, NJ cleanup of dioxins</a:t>
            </a:r>
          </a:p>
          <a:p>
            <a:pPr lvl="1">
              <a:lnSpc>
                <a:spcPct val="100000"/>
              </a:lnSpc>
              <a:buClr>
                <a:schemeClr val="tx1">
                  <a:lumMod val="85000"/>
                  <a:lumOff val="15000"/>
                </a:schemeClr>
              </a:buClr>
            </a:pPr>
            <a:r>
              <a:rPr lang="en-US" sz="2600" b="0" dirty="0" err="1">
                <a:solidFill>
                  <a:schemeClr val="tx1">
                    <a:lumMod val="85000"/>
                    <a:lumOff val="15000"/>
                  </a:schemeClr>
                </a:solidFill>
                <a:ea typeface="Inter" panose="020B0502030000000004" pitchFamily="34" charset="0"/>
              </a:rPr>
              <a:t>OxyChem</a:t>
            </a:r>
            <a:r>
              <a:rPr lang="en-US" sz="2600" b="0" dirty="0">
                <a:solidFill>
                  <a:schemeClr val="tx1">
                    <a:lumMod val="85000"/>
                    <a:lumOff val="15000"/>
                  </a:schemeClr>
                </a:solidFill>
                <a:ea typeface="Inter" panose="020B0502030000000004" pitchFamily="34" charset="0"/>
              </a:rPr>
              <a:t> has brought multiple downstream POTWs into its own CERCLA lawsuit to make them pay for part of cleanup</a:t>
            </a: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EPA has tried to limit POTW responsibility, but utilities have spent hundreds of thousands of dollars on litigation costs alone</a:t>
            </a:r>
          </a:p>
          <a:p>
            <a:pPr marL="457200" lvl="1" indent="0">
              <a:lnSpc>
                <a:spcPct val="100000"/>
              </a:lnSpc>
              <a:buClr>
                <a:schemeClr val="tx1">
                  <a:lumMod val="85000"/>
                  <a:lumOff val="15000"/>
                </a:schemeClr>
              </a:buClr>
              <a:buNone/>
            </a:pPr>
            <a:endParaRPr lang="en-US" sz="2600" b="0" dirty="0">
              <a:solidFill>
                <a:schemeClr val="tx1">
                  <a:lumMod val="85000"/>
                  <a:lumOff val="15000"/>
                </a:schemeClr>
              </a:solidFill>
              <a:ea typeface="Inter" panose="020B0502030000000004" pitchFamily="34" charset="0"/>
            </a:endParaRPr>
          </a:p>
          <a:p>
            <a:pPr>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Fox River, WI cleanup of PCBs</a:t>
            </a: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Local utilities implicated in contamination and proving </a:t>
            </a:r>
            <a:r>
              <a:rPr lang="en-US" sz="2600" b="0" i="1" dirty="0">
                <a:solidFill>
                  <a:schemeClr val="tx1">
                    <a:lumMod val="85000"/>
                    <a:lumOff val="15000"/>
                  </a:schemeClr>
                </a:solidFill>
                <a:ea typeface="Inter" panose="020B0502030000000004" pitchFamily="34" charset="0"/>
              </a:rPr>
              <a:t>de minimis</a:t>
            </a:r>
            <a:r>
              <a:rPr lang="en-US" sz="2600" b="0" dirty="0">
                <a:solidFill>
                  <a:schemeClr val="tx1">
                    <a:lumMod val="85000"/>
                    <a:lumOff val="15000"/>
                  </a:schemeClr>
                </a:solidFill>
                <a:ea typeface="Inter" panose="020B0502030000000004" pitchFamily="34" charset="0"/>
              </a:rPr>
              <a:t> contribution has significant costs</a:t>
            </a:r>
          </a:p>
          <a:p>
            <a:pPr>
              <a:lnSpc>
                <a:spcPct val="100000"/>
              </a:lnSpc>
              <a:buClr>
                <a:schemeClr val="tx1">
                  <a:lumMod val="85000"/>
                  <a:lumOff val="15000"/>
                </a:schemeClr>
              </a:buClr>
            </a:pPr>
            <a:endParaRPr lang="en-US" sz="2400" b="0" dirty="0">
              <a:solidFill>
                <a:schemeClr val="tx1">
                  <a:lumMod val="85000"/>
                  <a:lumOff val="15000"/>
                </a:schemeClr>
              </a:solidFill>
              <a:ea typeface="Inter" panose="020B0502030000000004" pitchFamily="34" charset="0"/>
            </a:endParaRPr>
          </a:p>
        </p:txBody>
      </p:sp>
      <p:sp>
        <p:nvSpPr>
          <p:cNvPr id="17" name="Rectangle 16">
            <a:extLst>
              <a:ext uri="{FF2B5EF4-FFF2-40B4-BE49-F238E27FC236}">
                <a16:creationId xmlns:a16="http://schemas.microsoft.com/office/drawing/2014/main" id="{0AE71B59-38AD-BF2F-CF4B-BE25A42EDDD2}"/>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561415-0846-287E-9A07-9508DF40995E}"/>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663D4A7D-D25E-6B3C-06D3-6FCD96BD7F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07612D23-BF33-81D5-523D-6B5EB3A05BFA}"/>
              </a:ext>
            </a:extLst>
          </p:cNvPr>
          <p:cNvSpPr/>
          <p:nvPr/>
        </p:nvSpPr>
        <p:spPr>
          <a:xfrm>
            <a:off x="1059457" y="287940"/>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Examples of CERCLA Liability for POTWs</a:t>
            </a:r>
          </a:p>
        </p:txBody>
      </p:sp>
    </p:spTree>
    <p:extLst>
      <p:ext uri="{BB962C8B-B14F-4D97-AF65-F5344CB8AC3E}">
        <p14:creationId xmlns:p14="http://schemas.microsoft.com/office/powerpoint/2010/main" val="36531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1052830" y="1712999"/>
            <a:ext cx="10086337" cy="3362732"/>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600" b="0" dirty="0"/>
              <a:t>“EPA does not intend to pursue entities where equitable factors do not support seeking response actions or costs under CERCLA, including, but not limited to, community water systems and publicly owned treatment works, municipal separate storm sewer systems, publicly owned/operated municipal solid waste landfills, publicly owned airports and local fire departments, and farms where biosolids are applied to the land.  </a:t>
            </a:r>
          </a:p>
          <a:p>
            <a:pPr marL="0" indent="0">
              <a:lnSpc>
                <a:spcPct val="100000"/>
              </a:lnSpc>
              <a:buNone/>
            </a:pPr>
            <a:r>
              <a:rPr lang="en-US" sz="2600" b="0" dirty="0"/>
              <a:t>“For these same parties, EPA can use CERCLA statutory authorities when appropriate to enter into settlements that provide contribution protection from third party claims for matters addressed in the settlement.”</a:t>
            </a:r>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 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C301B0B5-D23F-2922-9F8B-ADD0621E79C3}"/>
              </a:ext>
            </a:extLst>
          </p:cNvPr>
          <p:cNvSpPr/>
          <p:nvPr/>
        </p:nvSpPr>
        <p:spPr>
          <a:xfrm>
            <a:off x="1059457" y="287940"/>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EPA CERCLA Enforcement Discretion Memo</a:t>
            </a:r>
          </a:p>
        </p:txBody>
      </p:sp>
    </p:spTree>
    <p:extLst>
      <p:ext uri="{BB962C8B-B14F-4D97-AF65-F5344CB8AC3E}">
        <p14:creationId xmlns:p14="http://schemas.microsoft.com/office/powerpoint/2010/main" val="28989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DBB2F-251E-9450-41C2-48AC10D7C984}"/>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293AB08F-9922-AD61-F332-61C273F951F7}"/>
              </a:ext>
            </a:extLst>
          </p:cNvPr>
          <p:cNvSpPr txBox="1">
            <a:spLocks/>
          </p:cNvSpPr>
          <p:nvPr/>
        </p:nvSpPr>
        <p:spPr>
          <a:xfrm>
            <a:off x="1052830" y="1235075"/>
            <a:ext cx="10615781" cy="5075629"/>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b="0" dirty="0"/>
              <a:t>September 17, 2025, court filing and announcement by EPA that it will defend PFAS CERCLA designation in </a:t>
            </a:r>
            <a:r>
              <a:rPr lang="en-US" sz="2600" b="0" i="1" dirty="0"/>
              <a:t>U.S. Chamber of Commerce v. EPA </a:t>
            </a:r>
          </a:p>
          <a:p>
            <a:r>
              <a:rPr lang="en-US" sz="2600" b="0" dirty="0"/>
              <a:t>Stated that the Agency must also continue to work to establish  “a clear liability framework that ensures the polluter pays and passive receivers are protected.” </a:t>
            </a:r>
          </a:p>
          <a:p>
            <a:r>
              <a:rPr lang="en-US" sz="2600" b="0" dirty="0"/>
              <a:t>The Agency for the first time expressly acknowledged that, while “EPA intends to do what it can based on its existing statutory authority,” it “will need new statutory language from Congress to fully address the concerns with passive receiver liability.” </a:t>
            </a:r>
          </a:p>
          <a:p>
            <a:r>
              <a:rPr lang="en-US" sz="2600" b="0" dirty="0"/>
              <a:t>According to Administrator Zeldin, the Agency is taking this position after “hearing loud and clear from the American people, from Congress, and from local municipalities.” </a:t>
            </a:r>
          </a:p>
          <a:p>
            <a:endParaRPr lang="en-US" sz="2600" b="0" dirty="0"/>
          </a:p>
        </p:txBody>
      </p:sp>
      <p:sp>
        <p:nvSpPr>
          <p:cNvPr id="17" name="Rectangle 16">
            <a:extLst>
              <a:ext uri="{FF2B5EF4-FFF2-40B4-BE49-F238E27FC236}">
                <a16:creationId xmlns:a16="http://schemas.microsoft.com/office/drawing/2014/main" id="{B4DDB96A-6618-19F9-0149-FE0C36EA6211}"/>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154DA3-4E1A-4376-4BB2-7683D58FD882}"/>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 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5623BAB1-69D5-274B-275B-9EC81FCD47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75442E3C-2236-BD87-E1C6-E3401C97C943}"/>
              </a:ext>
            </a:extLst>
          </p:cNvPr>
          <p:cNvSpPr/>
          <p:nvPr/>
        </p:nvSpPr>
        <p:spPr>
          <a:xfrm>
            <a:off x="1059457" y="287940"/>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EPA to Defend PFAS CERCLA Designation</a:t>
            </a:r>
          </a:p>
        </p:txBody>
      </p:sp>
    </p:spTree>
    <p:extLst>
      <p:ext uri="{BB962C8B-B14F-4D97-AF65-F5344CB8AC3E}">
        <p14:creationId xmlns:p14="http://schemas.microsoft.com/office/powerpoint/2010/main" val="145444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5563519" y="771181"/>
            <a:ext cx="5582276" cy="45206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b="0" dirty="0"/>
              <a:t>HR 1267, 23 current co-sponsors (14 Republicans, 9 Democrats)</a:t>
            </a:r>
          </a:p>
          <a:p>
            <a:r>
              <a:rPr lang="en-US" sz="2600" b="0" dirty="0"/>
              <a:t>Provides a targeted exemption for water sector utilities from CERCLA liability for PFAS</a:t>
            </a:r>
          </a:p>
          <a:p>
            <a:r>
              <a:rPr lang="en-US" sz="2600" b="0" dirty="0"/>
              <a:t>Supported by the Water Coalition Against PFAS</a:t>
            </a:r>
          </a:p>
        </p:txBody>
      </p:sp>
      <p:sp>
        <p:nvSpPr>
          <p:cNvPr id="9" name="Rectangle 8">
            <a:extLst>
              <a:ext uri="{FF2B5EF4-FFF2-40B4-BE49-F238E27FC236}">
                <a16:creationId xmlns:a16="http://schemas.microsoft.com/office/drawing/2014/main" id="{5914BD10-CB28-654E-BC67-9CDD190204C5}"/>
              </a:ext>
            </a:extLst>
          </p:cNvPr>
          <p:cNvSpPr/>
          <p:nvPr/>
        </p:nvSpPr>
        <p:spPr>
          <a:xfrm>
            <a:off x="1277957" y="1255805"/>
            <a:ext cx="3750066" cy="452065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496278"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3" name="Picture 2" descr="Stanford scholars react to Capitol Hill ...">
            <a:extLst>
              <a:ext uri="{FF2B5EF4-FFF2-40B4-BE49-F238E27FC236}">
                <a16:creationId xmlns:a16="http://schemas.microsoft.com/office/drawing/2014/main" id="{5F6ACF4F-8C7D-30BC-D88A-3CCA7888BF4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829498" y="1628989"/>
            <a:ext cx="2692887" cy="3662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EB8B9C-1096-A31D-3B24-A1F4A977A4B9}"/>
              </a:ext>
            </a:extLst>
          </p:cNvPr>
          <p:cNvSpPr/>
          <p:nvPr/>
        </p:nvSpPr>
        <p:spPr>
          <a:xfrm>
            <a:off x="1059457" y="287940"/>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Water Systems PFAS Liability Protection Act</a:t>
            </a:r>
          </a:p>
        </p:txBody>
      </p:sp>
    </p:spTree>
    <p:extLst>
      <p:ext uri="{BB962C8B-B14F-4D97-AF65-F5344CB8AC3E}">
        <p14:creationId xmlns:p14="http://schemas.microsoft.com/office/powerpoint/2010/main" val="11806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4FEF-29AE-BF20-C126-25EF6EC768B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7DE4B51-1F3F-75C0-6D79-44D139EA58B0}"/>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F27F01DC-4C3E-6799-92BA-67581B623EBB}"/>
              </a:ext>
            </a:extLst>
          </p:cNvPr>
          <p:cNvSpPr txBox="1">
            <a:spLocks/>
          </p:cNvSpPr>
          <p:nvPr/>
        </p:nvSpPr>
        <p:spPr>
          <a:xfrm>
            <a:off x="5082764" y="1109417"/>
            <a:ext cx="6920979" cy="5445871"/>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Released at end of Biden Administration</a:t>
            </a:r>
          </a:p>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Estimated risk of 1 ppb PFOA or PFOS to an atypical “farm family” – not general population – for biosolids disposal methods: land application, surface disposal and incineration (qualitative analysis only)</a:t>
            </a:r>
          </a:p>
          <a:p>
            <a:pPr>
              <a:lnSpc>
                <a:spcPct val="100000"/>
              </a:lnSpc>
              <a:buClr>
                <a:srgbClr val="262626"/>
              </a:buClr>
            </a:pPr>
            <a:r>
              <a:rPr lang="en-US" sz="2400" b="0" dirty="0">
                <a:solidFill>
                  <a:schemeClr val="tx1">
                    <a:lumMod val="85000"/>
                    <a:lumOff val="15000"/>
                  </a:schemeClr>
                </a:solidFill>
                <a:ea typeface="Inter" panose="020B0502030000000004" pitchFamily="34" charset="0"/>
              </a:rPr>
              <a:t>Found elevated risk for both cancer and non-cancer health effects. Examples:</a:t>
            </a:r>
          </a:p>
          <a:p>
            <a:pPr lvl="1">
              <a:lnSpc>
                <a:spcPct val="100000"/>
              </a:lnSpc>
              <a:buClr>
                <a:srgbClr val="262626"/>
              </a:buClr>
            </a:pPr>
            <a:r>
              <a:rPr lang="en-US" sz="2400" b="0" dirty="0">
                <a:solidFill>
                  <a:schemeClr val="tx1">
                    <a:lumMod val="85000"/>
                    <a:lumOff val="15000"/>
                  </a:schemeClr>
                </a:solidFill>
                <a:ea typeface="Inter" panose="020B0502030000000004" pitchFamily="34" charset="0"/>
              </a:rPr>
              <a:t>1 x 10</a:t>
            </a:r>
            <a:r>
              <a:rPr lang="en-US" sz="2400" b="0" baseline="30000" dirty="0">
                <a:solidFill>
                  <a:schemeClr val="tx1">
                    <a:lumMod val="85000"/>
                    <a:lumOff val="15000"/>
                  </a:schemeClr>
                </a:solidFill>
                <a:ea typeface="Inter" panose="020B0502030000000004" pitchFamily="34" charset="0"/>
              </a:rPr>
              <a:t>-3</a:t>
            </a:r>
            <a:r>
              <a:rPr lang="en-US" sz="2400" b="0" dirty="0">
                <a:solidFill>
                  <a:schemeClr val="tx1">
                    <a:lumMod val="85000"/>
                    <a:lumOff val="15000"/>
                  </a:schemeClr>
                </a:solidFill>
                <a:ea typeface="Inter" panose="020B0502030000000004" pitchFamily="34" charset="0"/>
              </a:rPr>
              <a:t> cancer risk for milk consumption in pasture farm scenario</a:t>
            </a:r>
          </a:p>
          <a:p>
            <a:pPr lvl="1">
              <a:lnSpc>
                <a:spcPct val="100000"/>
              </a:lnSpc>
              <a:buClr>
                <a:srgbClr val="262626"/>
              </a:buClr>
            </a:pPr>
            <a:r>
              <a:rPr lang="en-US" sz="2400" b="0" dirty="0">
                <a:solidFill>
                  <a:schemeClr val="tx1">
                    <a:lumMod val="85000"/>
                    <a:lumOff val="15000"/>
                  </a:schemeClr>
                </a:solidFill>
                <a:ea typeface="Inter" panose="020B0502030000000004" pitchFamily="34" charset="0"/>
              </a:rPr>
              <a:t>1 x 10</a:t>
            </a:r>
            <a:r>
              <a:rPr lang="en-US" sz="2400" b="0" baseline="30000" dirty="0">
                <a:solidFill>
                  <a:schemeClr val="tx1">
                    <a:lumMod val="85000"/>
                    <a:lumOff val="15000"/>
                  </a:schemeClr>
                </a:solidFill>
                <a:ea typeface="Inter" panose="020B0502030000000004" pitchFamily="34" charset="0"/>
              </a:rPr>
              <a:t>-4</a:t>
            </a:r>
            <a:r>
              <a:rPr lang="en-US" sz="2400" b="0" dirty="0">
                <a:solidFill>
                  <a:schemeClr val="tx1">
                    <a:lumMod val="85000"/>
                    <a:lumOff val="15000"/>
                  </a:schemeClr>
                </a:solidFill>
                <a:ea typeface="Inter" panose="020B0502030000000004" pitchFamily="34" charset="0"/>
              </a:rPr>
              <a:t> cancer risk for drinking water and fish consumption for food crop farm scenario</a:t>
            </a:r>
          </a:p>
          <a:p>
            <a:pPr lvl="1">
              <a:lnSpc>
                <a:spcPct val="100000"/>
              </a:lnSpc>
              <a:buClr>
                <a:srgbClr val="262626"/>
              </a:buClr>
            </a:pPr>
            <a:endParaRPr lang="en-US" sz="1800" b="0" dirty="0">
              <a:solidFill>
                <a:schemeClr val="tx1">
                  <a:lumMod val="85000"/>
                  <a:lumOff val="15000"/>
                </a:schemeClr>
              </a:solidFill>
              <a:ea typeface="Inter" panose="020B0502030000000004" pitchFamily="34" charset="0"/>
            </a:endParaRPr>
          </a:p>
          <a:p>
            <a:pPr marL="0" indent="0">
              <a:lnSpc>
                <a:spcPct val="100000"/>
              </a:lnSpc>
              <a:buClr>
                <a:schemeClr val="tx1">
                  <a:lumMod val="85000"/>
                  <a:lumOff val="15000"/>
                </a:schemeClr>
              </a:buClr>
              <a:buNone/>
            </a:pPr>
            <a:endParaRPr lang="en-US" sz="16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FE9EA56D-0AB9-5197-D667-A0590AE02359}"/>
              </a:ext>
            </a:extLst>
          </p:cNvPr>
          <p:cNvSpPr/>
          <p:nvPr/>
        </p:nvSpPr>
        <p:spPr>
          <a:xfrm>
            <a:off x="493979" y="1228447"/>
            <a:ext cx="3968566"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957301-C511-67CA-69AC-12F9C742A5EC}"/>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6A55639-D526-A2CE-DD5E-D7245E04F572}"/>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8FFE04F5-447A-0E73-34AD-D32BCA1F07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5124" name="Picture 4" descr="Mr. Poop: Mystery serial pooper strikes ...">
            <a:extLst>
              <a:ext uri="{FF2B5EF4-FFF2-40B4-BE49-F238E27FC236}">
                <a16:creationId xmlns:a16="http://schemas.microsoft.com/office/drawing/2014/main" id="{9B7D28CB-25D9-445E-D6CA-C60AD7FDEC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4198" y="1992873"/>
            <a:ext cx="2728128" cy="27281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32688E-B3F0-4290-4C8E-3A4DBC823BE6}"/>
              </a:ext>
            </a:extLst>
          </p:cNvPr>
          <p:cNvSpPr/>
          <p:nvPr/>
        </p:nvSpPr>
        <p:spPr>
          <a:xfrm>
            <a:off x="493979" y="231543"/>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Draft Sewage Sludge Risk Assessment </a:t>
            </a:r>
          </a:p>
        </p:txBody>
      </p:sp>
    </p:spTree>
    <p:extLst>
      <p:ext uri="{BB962C8B-B14F-4D97-AF65-F5344CB8AC3E}">
        <p14:creationId xmlns:p14="http://schemas.microsoft.com/office/powerpoint/2010/main" val="39893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F88D-0636-2780-0E7F-EB8898A8176B}"/>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FCC75DC0-547A-F6EB-130B-6A46F811AC45}"/>
              </a:ext>
            </a:extLst>
          </p:cNvPr>
          <p:cNvSpPr txBox="1">
            <a:spLocks/>
          </p:cNvSpPr>
          <p:nvPr/>
        </p:nvSpPr>
        <p:spPr>
          <a:xfrm>
            <a:off x="804231" y="1501983"/>
            <a:ext cx="11014286" cy="4401106"/>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Compounded conservative with risk assessment framework</a:t>
            </a: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EPA’s own Science Advisory Board stated that the </a:t>
            </a:r>
            <a:r>
              <a:rPr lang="en-US" sz="2600" b="0" i="0" dirty="0">
                <a:solidFill>
                  <a:srgbClr val="212529"/>
                </a:solidFill>
                <a:effectLst/>
              </a:rPr>
              <a:t>assumptions used by EPA are “well outside the norm of present-day family farms . . . the vast majority of biosolids applications are made to lands that are not used for producing food directly consumed by humans but rather to lands used for producing animal feed, fiber and/or fuel.”</a:t>
            </a:r>
          </a:p>
          <a:p>
            <a:pPr>
              <a:lnSpc>
                <a:spcPct val="100000"/>
              </a:lnSpc>
              <a:buClr>
                <a:schemeClr val="tx1">
                  <a:lumMod val="85000"/>
                  <a:lumOff val="15000"/>
                </a:schemeClr>
              </a:buClr>
            </a:pPr>
            <a:r>
              <a:rPr lang="en-US" sz="2600" b="0" dirty="0">
                <a:solidFill>
                  <a:srgbClr val="212529"/>
                </a:solidFill>
                <a:ea typeface="Inter" panose="020B0502030000000004" pitchFamily="34" charset="0"/>
              </a:rPr>
              <a:t>No consideration of relative or comparative risks</a:t>
            </a:r>
          </a:p>
          <a:p>
            <a:pPr>
              <a:lnSpc>
                <a:spcPct val="100000"/>
              </a:lnSpc>
              <a:buClr>
                <a:schemeClr val="tx1">
                  <a:lumMod val="85000"/>
                  <a:lumOff val="15000"/>
                </a:schemeClr>
              </a:buClr>
            </a:pPr>
            <a:r>
              <a:rPr lang="en-US" sz="2600" b="0" dirty="0">
                <a:solidFill>
                  <a:srgbClr val="212529"/>
                </a:solidFill>
                <a:ea typeface="Inter" panose="020B0502030000000004" pitchFamily="34" charset="0"/>
              </a:rPr>
              <a:t>Problematic underlying data and assumptions</a:t>
            </a:r>
            <a:endParaRPr lang="en-US" sz="2600" dirty="0">
              <a:solidFill>
                <a:schemeClr val="tx1">
                  <a:lumMod val="85000"/>
                  <a:lumOff val="15000"/>
                </a:schemeClr>
              </a:solidFill>
              <a:ea typeface="Inter" panose="020B0502030000000004" pitchFamily="34" charset="0"/>
            </a:endParaRPr>
          </a:p>
          <a:p>
            <a:pPr marL="0" indent="0">
              <a:lnSpc>
                <a:spcPct val="100000"/>
              </a:lnSpc>
              <a:buClr>
                <a:schemeClr val="tx1">
                  <a:lumMod val="85000"/>
                  <a:lumOff val="15000"/>
                </a:schemeClr>
              </a:buClr>
              <a:buNone/>
            </a:pPr>
            <a:endParaRPr lang="en-US" sz="26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D3394D97-DD4E-3384-ED9B-6DD42CB6234A}"/>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C84387B-A898-16EB-96E6-6D32F9FDAB5B}"/>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C5242B3E-3FB4-2854-1D4A-362E7240E8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2" name="Rectangle 1">
            <a:extLst>
              <a:ext uri="{FF2B5EF4-FFF2-40B4-BE49-F238E27FC236}">
                <a16:creationId xmlns:a16="http://schemas.microsoft.com/office/drawing/2014/main" id="{5275DDC7-38F2-CD81-DB4E-8D62B1BB2778}"/>
              </a:ext>
            </a:extLst>
          </p:cNvPr>
          <p:cNvSpPr/>
          <p:nvPr/>
        </p:nvSpPr>
        <p:spPr>
          <a:xfrm>
            <a:off x="650120" y="391863"/>
            <a:ext cx="11329677" cy="646331"/>
          </a:xfrm>
          <a:prstGeom prst="rect">
            <a:avLst/>
          </a:prstGeom>
        </p:spPr>
        <p:txBody>
          <a:bodyPr wrap="square">
            <a:spAutoFit/>
          </a:bodyPr>
          <a:lstStyle/>
          <a:p>
            <a:r>
              <a:rPr lang="en-US" sz="3600" b="1" dirty="0">
                <a:solidFill>
                  <a:srgbClr val="0E5687"/>
                </a:solidFill>
                <a:ea typeface="Inter" panose="020B0502030000000004" pitchFamily="34" charset="0"/>
              </a:rPr>
              <a:t>Concerns with Draft Sewage Sludge Risk Assessment </a:t>
            </a:r>
          </a:p>
        </p:txBody>
      </p:sp>
    </p:spTree>
    <p:extLst>
      <p:ext uri="{BB962C8B-B14F-4D97-AF65-F5344CB8AC3E}">
        <p14:creationId xmlns:p14="http://schemas.microsoft.com/office/powerpoint/2010/main" val="237581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9A505-CBD2-D9CB-1CF3-583116CA6D9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9936CC-D503-305D-8790-E0E4F01E7C16}"/>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FB93EA-4F04-6BE4-8C20-E4925D84815B}"/>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C74EEC57-1254-57E8-65D2-F305D81221D5}"/>
              </a:ext>
            </a:extLst>
          </p:cNvPr>
          <p:cNvSpPr/>
          <p:nvPr/>
        </p:nvSpPr>
        <p:spPr>
          <a:xfrm>
            <a:off x="1350015" y="1362843"/>
            <a:ext cx="3400384" cy="646331"/>
          </a:xfrm>
          <a:prstGeom prst="rect">
            <a:avLst/>
          </a:prstGeom>
        </p:spPr>
        <p:txBody>
          <a:bodyPr wrap="square">
            <a:spAutoFit/>
          </a:bodyPr>
          <a:lstStyle/>
          <a:p>
            <a:pPr algn="ctr"/>
            <a:r>
              <a:rPr lang="en-US" sz="3600" b="1">
                <a:solidFill>
                  <a:schemeClr val="bg1"/>
                </a:solidFill>
                <a:latin typeface="Inter" panose="020B0502030000000004" pitchFamily="34" charset="0"/>
                <a:ea typeface="Inter" panose="020B0502030000000004" pitchFamily="34" charset="0"/>
              </a:rPr>
              <a:t>Biosolids</a:t>
            </a:r>
          </a:p>
        </p:txBody>
      </p:sp>
      <p:pic>
        <p:nvPicPr>
          <p:cNvPr id="11" name="Picture 10" descr="A picture containing drawing&#10;&#10;Description automatically generated">
            <a:extLst>
              <a:ext uri="{FF2B5EF4-FFF2-40B4-BE49-F238E27FC236}">
                <a16:creationId xmlns:a16="http://schemas.microsoft.com/office/drawing/2014/main" id="{DB0E9053-E51D-3279-6CC6-AED0EFE2F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9C9A88AE-93DF-3AAA-FC7E-93561909D0B8}"/>
              </a:ext>
            </a:extLst>
          </p:cNvPr>
          <p:cNvSpPr/>
          <p:nvPr/>
        </p:nvSpPr>
        <p:spPr>
          <a:xfrm>
            <a:off x="791421" y="321245"/>
            <a:ext cx="10899835" cy="646331"/>
          </a:xfrm>
          <a:prstGeom prst="rect">
            <a:avLst/>
          </a:prstGeom>
        </p:spPr>
        <p:txBody>
          <a:bodyPr wrap="square">
            <a:spAutoFit/>
          </a:bodyPr>
          <a:lstStyle/>
          <a:p>
            <a:r>
              <a:rPr lang="en-US" sz="3600" b="1" dirty="0">
                <a:solidFill>
                  <a:srgbClr val="0E5687"/>
                </a:solidFill>
                <a:ea typeface="Inter" panose="020B0502030000000004" pitchFamily="34" charset="0"/>
              </a:rPr>
              <a:t>Biosolids </a:t>
            </a:r>
            <a:r>
              <a:rPr lang="en-US" sz="3600" b="1" dirty="0" err="1">
                <a:solidFill>
                  <a:srgbClr val="0E5687"/>
                </a:solidFill>
                <a:ea typeface="Inter" panose="020B0502030000000004" pitchFamily="34" charset="0"/>
              </a:rPr>
              <a:t>Rescources</a:t>
            </a:r>
            <a:r>
              <a:rPr lang="en-US" sz="3600" b="1" dirty="0">
                <a:solidFill>
                  <a:srgbClr val="0E5687"/>
                </a:solidFill>
                <a:ea typeface="Inter" panose="020B0502030000000004" pitchFamily="34" charset="0"/>
              </a:rPr>
              <a:t>:  biosolidsexplained.org </a:t>
            </a:r>
          </a:p>
        </p:txBody>
      </p:sp>
      <p:pic>
        <p:nvPicPr>
          <p:cNvPr id="5" name="Picture 4">
            <a:extLst>
              <a:ext uri="{FF2B5EF4-FFF2-40B4-BE49-F238E27FC236}">
                <a16:creationId xmlns:a16="http://schemas.microsoft.com/office/drawing/2014/main" id="{DCDB227F-1699-93D0-56C0-A5FEE1F18E2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22727" y="1291177"/>
            <a:ext cx="10609154" cy="4789222"/>
          </a:xfrm>
          <a:prstGeom prst="rect">
            <a:avLst/>
          </a:prstGeom>
        </p:spPr>
      </p:pic>
    </p:spTree>
    <p:extLst>
      <p:ext uri="{BB962C8B-B14F-4D97-AF65-F5344CB8AC3E}">
        <p14:creationId xmlns:p14="http://schemas.microsoft.com/office/powerpoint/2010/main" val="150538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BD640-6FA1-7FB1-364D-868D9F6DE815}"/>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FCF5F225-02E5-F9FE-F9CC-05678195887F}"/>
              </a:ext>
            </a:extLst>
          </p:cNvPr>
          <p:cNvSpPr txBox="1">
            <a:spLocks/>
          </p:cNvSpPr>
          <p:nvPr/>
        </p:nvSpPr>
        <p:spPr>
          <a:xfrm>
            <a:off x="791423" y="789343"/>
            <a:ext cx="11133902" cy="592139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Clr>
                <a:schemeClr val="tx1">
                  <a:lumMod val="85000"/>
                  <a:lumOff val="15000"/>
                </a:schemeClr>
              </a:buClr>
              <a:buNone/>
            </a:pPr>
            <a:r>
              <a:rPr lang="en-US" sz="2600" dirty="0">
                <a:solidFill>
                  <a:schemeClr val="tx1">
                    <a:lumMod val="85000"/>
                    <a:lumOff val="15000"/>
                  </a:schemeClr>
                </a:solidFill>
                <a:ea typeface="Inter" panose="020B0502030000000004" pitchFamily="34" charset="0"/>
              </a:rPr>
              <a:t>Pretreatment Statement in </a:t>
            </a:r>
            <a:r>
              <a:rPr lang="en-US" sz="2600" i="1" dirty="0">
                <a:solidFill>
                  <a:schemeClr val="tx1">
                    <a:lumMod val="85000"/>
                    <a:lumOff val="15000"/>
                  </a:schemeClr>
                </a:solidFill>
                <a:ea typeface="Inter" panose="020B0502030000000004" pitchFamily="34" charset="0"/>
              </a:rPr>
              <a:t>Federal Register</a:t>
            </a:r>
            <a:endParaRPr lang="en-US" sz="2600" dirty="0">
              <a:solidFill>
                <a:schemeClr val="tx1">
                  <a:lumMod val="85000"/>
                  <a:lumOff val="15000"/>
                </a:schemeClr>
              </a:solidFill>
              <a:ea typeface="Inter" panose="020B0502030000000004" pitchFamily="34" charset="0"/>
            </a:endParaRPr>
          </a:p>
          <a:p>
            <a:pPr marL="0" indent="0">
              <a:lnSpc>
                <a:spcPct val="100000"/>
              </a:lnSpc>
              <a:buClr>
                <a:schemeClr val="tx1">
                  <a:lumMod val="85000"/>
                  <a:lumOff val="15000"/>
                </a:schemeClr>
              </a:buClr>
              <a:buNone/>
            </a:pPr>
            <a:r>
              <a:rPr lang="en-US" sz="2200" b="0" i="0" dirty="0">
                <a:solidFill>
                  <a:srgbClr val="212529"/>
                </a:solidFill>
                <a:effectLst/>
              </a:rPr>
              <a:t>“Regardless of the management practice to use or dispose of sewage sludge, exposure and risk reduction is possible through pretreatment at industrial facilities discharging to a WWTP [wastewater treatment plant]. By monitoring sewage sludge for PFOA and PFOS, WWTPs can identify likely discharges of PFOA and PFOS from industrial contributors, require pretreatment, and achieve significant reductions in PFOA and PFOS concentrations in their sewage sludge. </a:t>
            </a:r>
            <a:r>
              <a:rPr lang="en-US" sz="2200" b="0" i="0" dirty="0">
                <a:solidFill>
                  <a:srgbClr val="212529"/>
                </a:solidFill>
                <a:effectLst/>
                <a:highlight>
                  <a:srgbClr val="FFFF00"/>
                </a:highlight>
              </a:rPr>
              <a:t>In some state programs, WWTPs with industrial sources have achieved a 98 percent reduction in PFOS sewage sludge concentrations through industrial pretreatment initiatives. </a:t>
            </a:r>
            <a:r>
              <a:rPr lang="en-US" sz="2200" b="0" i="0" dirty="0">
                <a:solidFill>
                  <a:srgbClr val="212529"/>
                </a:solidFill>
                <a:effectLst/>
              </a:rPr>
              <a:t>The EPA recommends that states, Tribes, and WWTPs monitor sewage sludge for PFAS contamination, identify likely industrial discharges of PFAS, and implement industrial pretreatment requirements, where appropriate. Doing so will help reduce downstream PFAS contamination and lower the concentration of PFOA and PFOS in sewage sludge.”</a:t>
            </a:r>
            <a:endParaRPr lang="en-US" sz="2200" b="0" dirty="0">
              <a:solidFill>
                <a:schemeClr val="tx1">
                  <a:lumMod val="85000"/>
                  <a:lumOff val="15000"/>
                </a:schemeClr>
              </a:solidFill>
              <a:ea typeface="Inter" panose="020B0502030000000004" pitchFamily="34" charset="0"/>
            </a:endParaRPr>
          </a:p>
          <a:p>
            <a:pPr marL="0" indent="0">
              <a:lnSpc>
                <a:spcPct val="100000"/>
              </a:lnSpc>
              <a:buClr>
                <a:schemeClr val="tx1">
                  <a:lumMod val="85000"/>
                  <a:lumOff val="15000"/>
                </a:schemeClr>
              </a:buClr>
              <a:buNone/>
            </a:pPr>
            <a:endParaRPr lang="en-US" sz="16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EB2E5BE2-D9C8-89F6-A6DC-34F2B8678F2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72DB99-CDAE-D27F-BD63-AD68169AC2B7}"/>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1D2824F0-B986-C4DA-30B5-8B9337E508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2" name="Rectangle 1">
            <a:extLst>
              <a:ext uri="{FF2B5EF4-FFF2-40B4-BE49-F238E27FC236}">
                <a16:creationId xmlns:a16="http://schemas.microsoft.com/office/drawing/2014/main" id="{7C14485E-7A1E-7B3A-6D63-56EB1162A8A0}"/>
              </a:ext>
            </a:extLst>
          </p:cNvPr>
          <p:cNvSpPr/>
          <p:nvPr/>
        </p:nvSpPr>
        <p:spPr>
          <a:xfrm>
            <a:off x="791422" y="466177"/>
            <a:ext cx="10845015" cy="646331"/>
          </a:xfrm>
          <a:prstGeom prst="rect">
            <a:avLst/>
          </a:prstGeom>
        </p:spPr>
        <p:txBody>
          <a:bodyPr wrap="square">
            <a:spAutoFit/>
          </a:bodyPr>
          <a:lstStyle/>
          <a:p>
            <a:r>
              <a:rPr lang="en-US" sz="3600" b="1" dirty="0">
                <a:solidFill>
                  <a:srgbClr val="0E5687"/>
                </a:solidFill>
                <a:ea typeface="Inter" panose="020B0502030000000004" pitchFamily="34" charset="0"/>
              </a:rPr>
              <a:t>Draft Sewage Sludge Risk Assessment </a:t>
            </a:r>
          </a:p>
        </p:txBody>
      </p:sp>
    </p:spTree>
    <p:extLst>
      <p:ext uri="{BB962C8B-B14F-4D97-AF65-F5344CB8AC3E}">
        <p14:creationId xmlns:p14="http://schemas.microsoft.com/office/powerpoint/2010/main" val="232919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DA0B-993C-4A4C-55F3-5014B45856A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9298534-3961-A09C-9549-6AA029279084}"/>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0E86654-8357-629B-FE5E-C0CC0852BD24}"/>
              </a:ext>
            </a:extLst>
          </p:cNvPr>
          <p:cNvSpPr txBox="1">
            <a:spLocks/>
          </p:cNvSpPr>
          <p:nvPr/>
        </p:nvSpPr>
        <p:spPr>
          <a:xfrm>
            <a:off x="4851341" y="1223158"/>
            <a:ext cx="7073984" cy="5766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endParaRPr lang="en-US" sz="2600" b="0" dirty="0">
              <a:solidFill>
                <a:schemeClr val="tx1">
                  <a:lumMod val="85000"/>
                  <a:lumOff val="15000"/>
                </a:schemeClr>
              </a:solidFill>
              <a:latin typeface="Inter"/>
              <a:ea typeface="Inter" panose="020B0502030000000004" pitchFamily="34" charset="0"/>
            </a:endParaRP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Organic Chemicals, Plastics, and Synthetic Fibers (OCPSF) Effluent Guidelines</a:t>
            </a:r>
          </a:p>
          <a:p>
            <a:pPr lvl="2">
              <a:lnSpc>
                <a:spcPct val="100000"/>
              </a:lnSpc>
              <a:buClr>
                <a:schemeClr val="tx1">
                  <a:lumMod val="85000"/>
                  <a:lumOff val="15000"/>
                </a:schemeClr>
              </a:buClr>
            </a:pPr>
            <a:r>
              <a:rPr lang="en-US" sz="2600" dirty="0">
                <a:solidFill>
                  <a:schemeClr val="tx1">
                    <a:lumMod val="85000"/>
                    <a:lumOff val="15000"/>
                  </a:schemeClr>
                </a:solidFill>
                <a:ea typeface="Inter" panose="020B0502030000000004" pitchFamily="34" charset="0"/>
              </a:rPr>
              <a:t>Proposed rule withdrawn from White House Office of Management &amp; Budget (OMB) on January 21, 2025</a:t>
            </a: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EPA Preliminary ELG Plan 16, December 2024</a:t>
            </a:r>
          </a:p>
          <a:p>
            <a:pPr lvl="2">
              <a:lnSpc>
                <a:spcPct val="100000"/>
              </a:lnSpc>
              <a:buClr>
                <a:schemeClr val="tx1">
                  <a:lumMod val="85000"/>
                  <a:lumOff val="15000"/>
                </a:schemeClr>
              </a:buClr>
            </a:pPr>
            <a:r>
              <a:rPr lang="en-US" sz="2600" dirty="0">
                <a:solidFill>
                  <a:schemeClr val="tx1">
                    <a:lumMod val="85000"/>
                    <a:lumOff val="15000"/>
                  </a:schemeClr>
                </a:solidFill>
                <a:ea typeface="Inter" panose="020B0502030000000004" pitchFamily="34" charset="0"/>
              </a:rPr>
              <a:t>OCPSF – Fall 2024</a:t>
            </a:r>
          </a:p>
          <a:p>
            <a:pPr lvl="2">
              <a:lnSpc>
                <a:spcPct val="100000"/>
              </a:lnSpc>
              <a:buClr>
                <a:schemeClr val="tx1">
                  <a:lumMod val="85000"/>
                  <a:lumOff val="15000"/>
                </a:schemeClr>
              </a:buClr>
            </a:pPr>
            <a:r>
              <a:rPr lang="en-US" sz="2600" dirty="0">
                <a:solidFill>
                  <a:schemeClr val="tx1">
                    <a:lumMod val="85000"/>
                    <a:lumOff val="15000"/>
                  </a:schemeClr>
                </a:solidFill>
                <a:ea typeface="Inter" panose="020B0502030000000004" pitchFamily="34" charset="0"/>
              </a:rPr>
              <a:t>Metal Finishing – Spring 2026</a:t>
            </a:r>
          </a:p>
          <a:p>
            <a:pPr lvl="2">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Landfills – 2027 </a:t>
            </a:r>
          </a:p>
          <a:p>
            <a:pPr lvl="2">
              <a:lnSpc>
                <a:spcPct val="100000"/>
              </a:lnSpc>
              <a:buClr>
                <a:schemeClr val="tx1">
                  <a:lumMod val="85000"/>
                  <a:lumOff val="15000"/>
                </a:schemeClr>
              </a:buClr>
            </a:pPr>
            <a:endParaRPr lang="en-US" sz="2200" b="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endParaRPr lang="en-US" sz="15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24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80CB4DBC-43E7-68B1-F4C2-1F107BFC9400}"/>
              </a:ext>
            </a:extLst>
          </p:cNvPr>
          <p:cNvSpPr/>
          <p:nvPr/>
        </p:nvSpPr>
        <p:spPr>
          <a:xfrm>
            <a:off x="947242" y="1172687"/>
            <a:ext cx="3838498"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9513F4-E502-C42E-FC1B-58F952E2270A}"/>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ADA0253-0373-DCF2-9D5E-6A4300A34B59}"/>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D527471A-F616-5457-20F0-C4314C36CA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3A2EF5C8-C17C-A074-F70A-10A12CD6B8D4}"/>
              </a:ext>
            </a:extLst>
          </p:cNvPr>
          <p:cNvSpPr/>
          <p:nvPr/>
        </p:nvSpPr>
        <p:spPr>
          <a:xfrm>
            <a:off x="722426" y="285140"/>
            <a:ext cx="11096092" cy="646331"/>
          </a:xfrm>
          <a:prstGeom prst="rect">
            <a:avLst/>
          </a:prstGeom>
        </p:spPr>
        <p:txBody>
          <a:bodyPr wrap="square">
            <a:spAutoFit/>
          </a:bodyPr>
          <a:lstStyle/>
          <a:p>
            <a:r>
              <a:rPr lang="en-US" sz="3600" b="1" dirty="0">
                <a:solidFill>
                  <a:srgbClr val="0E5687"/>
                </a:solidFill>
                <a:ea typeface="Inter" panose="020B0502030000000004" pitchFamily="34" charset="0"/>
              </a:rPr>
              <a:t>PFAS Effluent Guidelines &amp; Pretreatment Standards</a:t>
            </a:r>
          </a:p>
        </p:txBody>
      </p:sp>
      <p:pic>
        <p:nvPicPr>
          <p:cNvPr id="2050" name="Picture 2" descr="Where's The Beef'? The Iconic Clara Peller Spot For Wendy's Turns 40">
            <a:extLst>
              <a:ext uri="{FF2B5EF4-FFF2-40B4-BE49-F238E27FC236}">
                <a16:creationId xmlns:a16="http://schemas.microsoft.com/office/drawing/2014/main" id="{7B89A931-AFFA-A331-D266-4043A47E26E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36277" y="1514845"/>
            <a:ext cx="2434380" cy="36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5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278E5-C65F-596C-2E1B-18612DD25B2A}"/>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89A407FA-8195-A59D-05C7-C773213AC34B}"/>
              </a:ext>
            </a:extLst>
          </p:cNvPr>
          <p:cNvSpPr txBox="1">
            <a:spLocks/>
          </p:cNvSpPr>
          <p:nvPr/>
        </p:nvSpPr>
        <p:spPr>
          <a:xfrm>
            <a:off x="5248546" y="644950"/>
            <a:ext cx="6725740" cy="5862633"/>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Clr>
                <a:schemeClr val="tx1">
                  <a:lumMod val="85000"/>
                  <a:lumOff val="15000"/>
                </a:schemeClr>
              </a:buClr>
              <a:buNone/>
            </a:pPr>
            <a:r>
              <a:rPr lang="en-US" sz="2800" dirty="0">
                <a:solidFill>
                  <a:schemeClr val="tx1">
                    <a:lumMod val="85000"/>
                    <a:lumOff val="15000"/>
                  </a:schemeClr>
                </a:solidFill>
                <a:latin typeface="Inter"/>
                <a:ea typeface="Inter" panose="020B0502030000000004" pitchFamily="34" charset="0"/>
              </a:rPr>
              <a:t>Proposed ICR – March 26, 2024</a:t>
            </a:r>
          </a:p>
          <a:p>
            <a:pPr algn="l">
              <a:buFont typeface="Arial" panose="020B0604020202020204" pitchFamily="34" charset="0"/>
              <a:buChar char="•"/>
            </a:pPr>
            <a:r>
              <a:rPr lang="en-US" sz="2400" b="0" i="0" dirty="0">
                <a:solidFill>
                  <a:srgbClr val="343A40"/>
                </a:solidFill>
                <a:effectLst/>
              </a:rPr>
              <a:t>Questionnaire for 400 largest POTWs to complete, under Clean Water Act Section 308</a:t>
            </a:r>
          </a:p>
          <a:p>
            <a:pPr algn="l">
              <a:buFont typeface="Arial" panose="020B0604020202020204" pitchFamily="34" charset="0"/>
              <a:buChar char="•"/>
            </a:pPr>
            <a:r>
              <a:rPr lang="en-US" sz="2400" b="0" i="0" dirty="0">
                <a:solidFill>
                  <a:srgbClr val="343A40"/>
                </a:solidFill>
                <a:effectLst/>
              </a:rPr>
              <a:t>From the questionnaire information, EPA will ask 200 POTWs to sample up to 10 upstream industrial users, plus samples from influent, effluent, and domestic sources, at utility’s expense</a:t>
            </a:r>
          </a:p>
          <a:p>
            <a:pPr algn="l">
              <a:buFont typeface="Arial" panose="020B0604020202020204" pitchFamily="34" charset="0"/>
              <a:buChar char="•"/>
            </a:pPr>
            <a:r>
              <a:rPr lang="en-US" sz="2400" b="0" dirty="0">
                <a:solidFill>
                  <a:srgbClr val="343A40"/>
                </a:solidFill>
              </a:rPr>
              <a:t>Biosolids sampling will occur later</a:t>
            </a:r>
          </a:p>
          <a:p>
            <a:pPr algn="l">
              <a:buFont typeface="Arial" panose="020B0604020202020204" pitchFamily="34" charset="0"/>
              <a:buChar char="•"/>
            </a:pPr>
            <a:r>
              <a:rPr lang="en-US" sz="2400" b="0" dirty="0">
                <a:solidFill>
                  <a:srgbClr val="343A40"/>
                </a:solidFill>
              </a:rPr>
              <a:t>Questionnaire originally scheduled to go out January 2025</a:t>
            </a:r>
            <a:endParaRPr lang="en-US" sz="2400" b="0" dirty="0"/>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AAA413A8-1239-BA01-4136-AA07C6D855F1}"/>
              </a:ext>
            </a:extLst>
          </p:cNvPr>
          <p:cNvSpPr/>
          <p:nvPr/>
        </p:nvSpPr>
        <p:spPr>
          <a:xfrm>
            <a:off x="822008" y="989241"/>
            <a:ext cx="3968566"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9340701-0C88-FE78-FC0E-D1CD0EE065D9}"/>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CEA7DE-6700-DBD8-315E-75C1AAAD857A}"/>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0C45C6D3-CEA5-9C32-F189-8223644096DF}"/>
              </a:ext>
            </a:extLst>
          </p:cNvPr>
          <p:cNvSpPr/>
          <p:nvPr/>
        </p:nvSpPr>
        <p:spPr>
          <a:xfrm>
            <a:off x="1106099" y="1535879"/>
            <a:ext cx="3400384" cy="2862322"/>
          </a:xfrm>
          <a:prstGeom prst="rect">
            <a:avLst/>
          </a:prstGeom>
        </p:spPr>
        <p:txBody>
          <a:bodyPr wrap="square">
            <a:spAutoFit/>
          </a:bodyPr>
          <a:lstStyle/>
          <a:p>
            <a:pPr algn="ctr"/>
            <a:r>
              <a:rPr lang="en-US" sz="3600" b="1" dirty="0">
                <a:solidFill>
                  <a:schemeClr val="bg1"/>
                </a:solidFill>
                <a:latin typeface="Inter" panose="020B0502030000000004" pitchFamily="34" charset="0"/>
                <a:ea typeface="Inter" panose="020B0502030000000004" pitchFamily="34" charset="0"/>
              </a:rPr>
              <a:t>EPA POTW PFAS Influent Study and </a:t>
            </a:r>
          </a:p>
          <a:p>
            <a:pPr algn="ctr"/>
            <a:r>
              <a:rPr lang="en-US" sz="3600" b="1" dirty="0">
                <a:solidFill>
                  <a:schemeClr val="bg1"/>
                </a:solidFill>
                <a:latin typeface="Inter" panose="020B0502030000000004" pitchFamily="34" charset="0"/>
                <a:ea typeface="Inter" panose="020B0502030000000004" pitchFamily="34" charset="0"/>
              </a:rPr>
              <a:t>National Sewage Sludge Survey</a:t>
            </a:r>
          </a:p>
        </p:txBody>
      </p:sp>
      <p:pic>
        <p:nvPicPr>
          <p:cNvPr id="11" name="Picture 10" descr="A picture containing drawing&#10;&#10;Description automatically generated">
            <a:extLst>
              <a:ext uri="{FF2B5EF4-FFF2-40B4-BE49-F238E27FC236}">
                <a16:creationId xmlns:a16="http://schemas.microsoft.com/office/drawing/2014/main" id="{0F128348-9FF3-2196-C23E-7B6F784737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Tree>
    <p:extLst>
      <p:ext uri="{BB962C8B-B14F-4D97-AF65-F5344CB8AC3E}">
        <p14:creationId xmlns:p14="http://schemas.microsoft.com/office/powerpoint/2010/main" val="6107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A139E-AF13-AD4A-A9D4-2C2DC6510E94}"/>
              </a:ext>
            </a:extLst>
          </p:cNvPr>
          <p:cNvSpPr/>
          <p:nvPr/>
        </p:nvSpPr>
        <p:spPr>
          <a:xfrm>
            <a:off x="0" y="1482542"/>
            <a:ext cx="12191999" cy="5105400"/>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F84544E1-3CAA-854A-9854-904BC46FA6F0}"/>
              </a:ext>
            </a:extLst>
          </p:cNvPr>
          <p:cNvSpPr/>
          <p:nvPr/>
        </p:nvSpPr>
        <p:spPr>
          <a:xfrm>
            <a:off x="458300" y="282213"/>
            <a:ext cx="11275398" cy="1200329"/>
          </a:xfrm>
          <a:prstGeom prst="rect">
            <a:avLst/>
          </a:prstGeom>
        </p:spPr>
        <p:txBody>
          <a:bodyPr wrap="square">
            <a:spAutoFit/>
          </a:bodyPr>
          <a:lstStyle/>
          <a:p>
            <a:r>
              <a:rPr lang="en-US" sz="3600" b="1" dirty="0">
                <a:solidFill>
                  <a:srgbClr val="0E5687"/>
                </a:solidFill>
                <a:latin typeface="Inter" panose="020B0502030000000004" pitchFamily="34" charset="0"/>
                <a:ea typeface="Inter" panose="020B0502030000000004" pitchFamily="34" charset="0"/>
              </a:rPr>
              <a:t>NACWA – A Clear Commitment </a:t>
            </a:r>
          </a:p>
          <a:p>
            <a:r>
              <a:rPr lang="en-US" sz="3600" b="1" dirty="0">
                <a:solidFill>
                  <a:srgbClr val="0E5687"/>
                </a:solidFill>
                <a:latin typeface="Inter" panose="020B0502030000000004" pitchFamily="34" charset="0"/>
                <a:ea typeface="Inter" panose="020B0502030000000004" pitchFamily="34" charset="0"/>
              </a:rPr>
              <a:t>to Our Nation’s Waters</a:t>
            </a:r>
          </a:p>
        </p:txBody>
      </p:sp>
      <p:pic>
        <p:nvPicPr>
          <p:cNvPr id="10" name="Picture 9" descr="A picture containing drawing&#10;&#10;Description automatically generated">
            <a:extLst>
              <a:ext uri="{FF2B5EF4-FFF2-40B4-BE49-F238E27FC236}">
                <a16:creationId xmlns:a16="http://schemas.microsoft.com/office/drawing/2014/main" id="{2121C419-1C8D-8B42-AC5F-E8F3320BAD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13" name="Content Placeholder 2">
            <a:extLst>
              <a:ext uri="{FF2B5EF4-FFF2-40B4-BE49-F238E27FC236}">
                <a16:creationId xmlns:a16="http://schemas.microsoft.com/office/drawing/2014/main" id="{39755D1B-8861-4BBC-801A-8150D97245D4}"/>
              </a:ext>
            </a:extLst>
          </p:cNvPr>
          <p:cNvSpPr txBox="1">
            <a:spLocks/>
          </p:cNvSpPr>
          <p:nvPr/>
        </p:nvSpPr>
        <p:spPr>
          <a:xfrm>
            <a:off x="573219" y="1958111"/>
            <a:ext cx="4007976" cy="159695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F2F2F2"/>
                </a:solidFill>
                <a:latin typeface="+mn-lt"/>
              </a:rPr>
              <a:t>National trade association for public wastewater &amp; stormwater utilities</a:t>
            </a:r>
          </a:p>
        </p:txBody>
      </p:sp>
      <p:sp>
        <p:nvSpPr>
          <p:cNvPr id="14" name="Content Placeholder 2">
            <a:extLst>
              <a:ext uri="{FF2B5EF4-FFF2-40B4-BE49-F238E27FC236}">
                <a16:creationId xmlns:a16="http://schemas.microsoft.com/office/drawing/2014/main" id="{B52D3047-EB0A-4372-8024-67CF52243C23}"/>
              </a:ext>
            </a:extLst>
          </p:cNvPr>
          <p:cNvSpPr txBox="1">
            <a:spLocks/>
          </p:cNvSpPr>
          <p:nvPr/>
        </p:nvSpPr>
        <p:spPr>
          <a:xfrm>
            <a:off x="573219" y="4107684"/>
            <a:ext cx="3818763" cy="159695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F2F2F2"/>
                </a:solidFill>
                <a:latin typeface="+mn-lt"/>
              </a:rPr>
              <a:t>Represent over 350 public utilities of all sizes from around the country</a:t>
            </a:r>
          </a:p>
        </p:txBody>
      </p:sp>
      <p:sp>
        <p:nvSpPr>
          <p:cNvPr id="15" name="Content Placeholder 2">
            <a:extLst>
              <a:ext uri="{FF2B5EF4-FFF2-40B4-BE49-F238E27FC236}">
                <a16:creationId xmlns:a16="http://schemas.microsoft.com/office/drawing/2014/main" id="{064E3D57-4BC0-4689-B6B0-1D1D8EBB1458}"/>
              </a:ext>
            </a:extLst>
          </p:cNvPr>
          <p:cNvSpPr txBox="1">
            <a:spLocks/>
          </p:cNvSpPr>
          <p:nvPr/>
        </p:nvSpPr>
        <p:spPr>
          <a:xfrm>
            <a:off x="8441782" y="2074708"/>
            <a:ext cx="3235211" cy="327888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F2F2F2"/>
                </a:solidFill>
                <a:latin typeface="+mn-lt"/>
              </a:rPr>
              <a:t>Leader in legislative, regulatory and legal advocacy on the full spectrum of clean water issues</a:t>
            </a:r>
          </a:p>
        </p:txBody>
      </p:sp>
      <p:pic>
        <p:nvPicPr>
          <p:cNvPr id="3" name="Picture 2" descr="A screenshot of a social media post&#10;&#10;Description automatically generated">
            <a:extLst>
              <a:ext uri="{FF2B5EF4-FFF2-40B4-BE49-F238E27FC236}">
                <a16:creationId xmlns:a16="http://schemas.microsoft.com/office/drawing/2014/main" id="{EEFC5C94-470F-73C1-907D-D9C4C8EA7E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58778" y="2116955"/>
            <a:ext cx="2399964" cy="3690961"/>
          </a:xfrm>
          <a:prstGeom prst="rect">
            <a:avLst/>
          </a:prstGeom>
        </p:spPr>
      </p:pic>
    </p:spTree>
    <p:extLst>
      <p:ext uri="{BB962C8B-B14F-4D97-AF65-F5344CB8AC3E}">
        <p14:creationId xmlns:p14="http://schemas.microsoft.com/office/powerpoint/2010/main" val="146683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7FA7C-FCE0-74B6-3053-7A96FA1259C0}"/>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1FA0B48-9FCF-20BC-92D3-41830AF401DA}"/>
              </a:ext>
            </a:extLst>
          </p:cNvPr>
          <p:cNvSpPr txBox="1">
            <a:spLocks/>
          </p:cNvSpPr>
          <p:nvPr/>
        </p:nvSpPr>
        <p:spPr>
          <a:xfrm>
            <a:off x="5288320" y="497683"/>
            <a:ext cx="6725740" cy="5862633"/>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Clr>
                <a:schemeClr val="tx1">
                  <a:lumMod val="85000"/>
                  <a:lumOff val="15000"/>
                </a:schemeClr>
              </a:buClr>
              <a:buNone/>
            </a:pPr>
            <a:r>
              <a:rPr lang="en-US" sz="2800" dirty="0">
                <a:solidFill>
                  <a:schemeClr val="tx1">
                    <a:lumMod val="85000"/>
                    <a:lumOff val="15000"/>
                  </a:schemeClr>
                </a:solidFill>
                <a:latin typeface="Inter"/>
                <a:ea typeface="Inter" panose="020B0502030000000004" pitchFamily="34" charset="0"/>
              </a:rPr>
              <a:t>NACWA Comments</a:t>
            </a:r>
          </a:p>
          <a:p>
            <a:r>
              <a:rPr lang="en-US" sz="2400" b="0" dirty="0"/>
              <a:t>EPA should compile all available data for PFAS before requiring additional sampling</a:t>
            </a:r>
          </a:p>
          <a:p>
            <a:r>
              <a:rPr lang="en-US" sz="2400" b="0" dirty="0"/>
              <a:t>Utilize TRI data that is required for PFAS</a:t>
            </a:r>
          </a:p>
          <a:p>
            <a:r>
              <a:rPr lang="en-US" sz="2400" b="0" dirty="0"/>
              <a:t>Any data gaps could be targeted with a well-designed study, rather than a broad, one-time sampling event that is unlikely to yield actionable data on PFAS</a:t>
            </a:r>
          </a:p>
          <a:p>
            <a:r>
              <a:rPr lang="en-US" sz="2400" b="0" dirty="0"/>
              <a:t>Costs and laboratory capacity should be considered</a:t>
            </a:r>
          </a:p>
          <a:p>
            <a:r>
              <a:rPr lang="en-US" sz="2400" b="0" dirty="0"/>
              <a:t>Methods 1621 and 1633 should not both be required</a:t>
            </a:r>
          </a:p>
          <a:p>
            <a:r>
              <a:rPr lang="en-US" sz="2400" b="0" dirty="0"/>
              <a:t>Biosolids sampling should be separated from POTW Influent Study </a:t>
            </a: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FFE669A1-0F31-42A4-2AF6-F8C73AB585F5}"/>
              </a:ext>
            </a:extLst>
          </p:cNvPr>
          <p:cNvSpPr/>
          <p:nvPr/>
        </p:nvSpPr>
        <p:spPr>
          <a:xfrm>
            <a:off x="792911" y="840363"/>
            <a:ext cx="3968566"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323E4A-A4DC-7FEB-3421-03D4C942B911}"/>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EC046F5-F84F-3447-5EF4-903FD7EC6D8D}"/>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7B295BCA-8FEA-2472-DCAE-560F533070B0}"/>
              </a:ext>
            </a:extLst>
          </p:cNvPr>
          <p:cNvSpPr/>
          <p:nvPr/>
        </p:nvSpPr>
        <p:spPr>
          <a:xfrm>
            <a:off x="1143168" y="1421281"/>
            <a:ext cx="3400384" cy="2862322"/>
          </a:xfrm>
          <a:prstGeom prst="rect">
            <a:avLst/>
          </a:prstGeom>
        </p:spPr>
        <p:txBody>
          <a:bodyPr wrap="square">
            <a:spAutoFit/>
          </a:bodyPr>
          <a:lstStyle/>
          <a:p>
            <a:pPr algn="ctr"/>
            <a:r>
              <a:rPr lang="en-US" sz="3600" b="1" dirty="0">
                <a:solidFill>
                  <a:schemeClr val="bg1"/>
                </a:solidFill>
                <a:latin typeface="Inter" panose="020B0502030000000004" pitchFamily="34" charset="0"/>
                <a:ea typeface="Inter" panose="020B0502030000000004" pitchFamily="34" charset="0"/>
              </a:rPr>
              <a:t>EPA POTW PFAS Influent Study and </a:t>
            </a:r>
          </a:p>
          <a:p>
            <a:pPr algn="ctr"/>
            <a:r>
              <a:rPr lang="en-US" sz="3600" b="1" dirty="0">
                <a:solidFill>
                  <a:schemeClr val="bg1"/>
                </a:solidFill>
                <a:latin typeface="Inter" panose="020B0502030000000004" pitchFamily="34" charset="0"/>
                <a:ea typeface="Inter" panose="020B0502030000000004" pitchFamily="34" charset="0"/>
              </a:rPr>
              <a:t>National Sewage Sludge Survey</a:t>
            </a:r>
          </a:p>
        </p:txBody>
      </p:sp>
      <p:pic>
        <p:nvPicPr>
          <p:cNvPr id="11" name="Picture 10" descr="A picture containing drawing&#10;&#10;Description automatically generated">
            <a:extLst>
              <a:ext uri="{FF2B5EF4-FFF2-40B4-BE49-F238E27FC236}">
                <a16:creationId xmlns:a16="http://schemas.microsoft.com/office/drawing/2014/main" id="{A27FC86D-6107-F31D-304A-A80336C156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Tree>
    <p:extLst>
      <p:ext uri="{BB962C8B-B14F-4D97-AF65-F5344CB8AC3E}">
        <p14:creationId xmlns:p14="http://schemas.microsoft.com/office/powerpoint/2010/main" val="32189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17744-F7BC-FAA3-3ED5-0E2F41E062B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245E032-05BE-BDC5-12A1-2AAA732B5409}"/>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80A0248F-2176-C1E3-D0DA-4BB50B405BB0}"/>
              </a:ext>
            </a:extLst>
          </p:cNvPr>
          <p:cNvSpPr txBox="1">
            <a:spLocks/>
          </p:cNvSpPr>
          <p:nvPr/>
        </p:nvSpPr>
        <p:spPr>
          <a:xfrm>
            <a:off x="4748764" y="1281374"/>
            <a:ext cx="7243623" cy="4488439"/>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Clr>
                <a:schemeClr val="tx1">
                  <a:lumMod val="85000"/>
                  <a:lumOff val="15000"/>
                </a:schemeClr>
              </a:buClr>
              <a:buNone/>
            </a:pPr>
            <a:r>
              <a:rPr lang="en-US" sz="2400" b="0" dirty="0">
                <a:solidFill>
                  <a:schemeClr val="tx1">
                    <a:lumMod val="85000"/>
                    <a:lumOff val="15000"/>
                  </a:schemeClr>
                </a:solidFill>
                <a:ea typeface="Inter" panose="020B0502030000000004" pitchFamily="34" charset="0"/>
              </a:rPr>
              <a:t>Southern Environmental Law Center </a:t>
            </a:r>
            <a:r>
              <a:rPr lang="en-US" sz="2400" b="0" dirty="0">
                <a:solidFill>
                  <a:schemeClr val="tx1">
                    <a:lumMod val="85000"/>
                    <a:lumOff val="15000"/>
                  </a:schemeClr>
                </a:solidFill>
                <a:ea typeface="Inter" panose="020B0502030000000004" pitchFamily="34" charset="0"/>
                <a:hlinkClick r:id="rId3"/>
              </a:rPr>
              <a:t>on </a:t>
            </a:r>
            <a:r>
              <a:rPr lang="en-US" sz="2400" b="0" dirty="0" err="1">
                <a:solidFill>
                  <a:schemeClr val="tx1">
                    <a:lumMod val="85000"/>
                    <a:lumOff val="15000"/>
                  </a:schemeClr>
                </a:solidFill>
                <a:ea typeface="Inter" panose="020B0502030000000004" pitchFamily="34" charset="0"/>
                <a:hlinkClick r:id="rId3"/>
              </a:rPr>
              <a:t>Undark</a:t>
            </a:r>
            <a:endParaRPr lang="en-US" sz="2400" b="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PFAS “are insidious and harmful, and local U.S. wastewater utilities are likely giving them a free ride into drinking water and food.”</a:t>
            </a:r>
            <a:endParaRPr lang="en-US" sz="240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a:t>
            </a:r>
            <a:r>
              <a:rPr lang="en-US" sz="2400" b="0" dirty="0"/>
              <a:t>As it stands, many wastewater plants are irresponsibly discharging the PFAS they receive from their industrial customers back into our drinking water sources.”</a:t>
            </a:r>
          </a:p>
          <a:p>
            <a:pPr lvl="1">
              <a:lnSpc>
                <a:spcPct val="100000"/>
              </a:lnSpc>
              <a:buClr>
                <a:schemeClr val="tx1">
                  <a:lumMod val="85000"/>
                  <a:lumOff val="15000"/>
                </a:schemeClr>
              </a:buClr>
            </a:pPr>
            <a:r>
              <a:rPr lang="en-US" sz="2400" b="0" dirty="0"/>
              <a:t>“We cannot afford to wait for thousands of PFAS to be regulated individually, or to play whack-a-mole with each type of PFAS-polluting industry. The time is now to use pretreatment authority to hold polluters accountable.”</a:t>
            </a:r>
            <a:endParaRPr lang="en-US" sz="24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A34D0E38-E5A1-D6C4-4803-F7AB6DCF2732}"/>
              </a:ext>
            </a:extLst>
          </p:cNvPr>
          <p:cNvSpPr/>
          <p:nvPr/>
        </p:nvSpPr>
        <p:spPr>
          <a:xfrm>
            <a:off x="722426" y="1175077"/>
            <a:ext cx="3838498"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0ED57C-BF9B-3902-76CD-5523D17F4E0F}"/>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94FF91E-70DB-1D9A-5FEC-160C4B4CA734}"/>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09844C0E-3802-A283-967E-B95EF990AB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B5E5539D-0399-9EB0-A55E-6A4FA113A4B6}"/>
              </a:ext>
            </a:extLst>
          </p:cNvPr>
          <p:cNvSpPr/>
          <p:nvPr/>
        </p:nvSpPr>
        <p:spPr>
          <a:xfrm>
            <a:off x="547954" y="286335"/>
            <a:ext cx="11096092" cy="646331"/>
          </a:xfrm>
          <a:prstGeom prst="rect">
            <a:avLst/>
          </a:prstGeom>
        </p:spPr>
        <p:txBody>
          <a:bodyPr wrap="square">
            <a:spAutoFit/>
          </a:bodyPr>
          <a:lstStyle/>
          <a:p>
            <a:r>
              <a:rPr lang="en-US" sz="3600" b="1" dirty="0">
                <a:solidFill>
                  <a:srgbClr val="0E5687"/>
                </a:solidFill>
                <a:ea typeface="Inter" panose="020B0502030000000004" pitchFamily="34" charset="0"/>
              </a:rPr>
              <a:t>Control PFAS with Local Limits??</a:t>
            </a:r>
          </a:p>
        </p:txBody>
      </p:sp>
      <p:pic>
        <p:nvPicPr>
          <p:cNvPr id="2" name="Picture 1" descr="A screenshot of a computer&#10;&#10;AI-generated content may be incorrect.">
            <a:extLst>
              <a:ext uri="{FF2B5EF4-FFF2-40B4-BE49-F238E27FC236}">
                <a16:creationId xmlns:a16="http://schemas.microsoft.com/office/drawing/2014/main" id="{4706DAB5-B06A-6469-75B5-A7C117307E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910266" y="1459336"/>
            <a:ext cx="3520924" cy="3644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7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BA8E-D315-DF1B-EFEE-6EA03DA40D5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56C569D-7EC3-7EF7-44AF-04683A6A2AA3}"/>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F73FC2F1-C38C-E83C-1505-1857CFC19C86}"/>
              </a:ext>
            </a:extLst>
          </p:cNvPr>
          <p:cNvSpPr txBox="1">
            <a:spLocks/>
          </p:cNvSpPr>
          <p:nvPr/>
        </p:nvSpPr>
        <p:spPr>
          <a:xfrm>
            <a:off x="4851341" y="1223158"/>
            <a:ext cx="6967177" cy="5766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457200" lvl="1" indent="0">
              <a:lnSpc>
                <a:spcPct val="100000"/>
              </a:lnSpc>
              <a:buClr>
                <a:schemeClr val="tx1">
                  <a:lumMod val="85000"/>
                  <a:lumOff val="15000"/>
                </a:schemeClr>
              </a:buClr>
              <a:buNone/>
            </a:pPr>
            <a:r>
              <a:rPr lang="en-US" sz="2600" b="0" dirty="0"/>
              <a:t>“Wastewater plants are paid on the front end to accept industrial wastewater and on the back end for selling sludge, with some multistate utilities bringing in hundreds of millions of </a:t>
            </a:r>
            <a:r>
              <a:rPr lang="en-US" sz="2600" b="0" u="sng" dirty="0">
                <a:hlinkClick r:id="rId3"/>
              </a:rPr>
              <a:t>dollars</a:t>
            </a:r>
            <a:r>
              <a:rPr lang="en-US" sz="2600" b="0" dirty="0"/>
              <a:t> each year. Total U.S. wastewater treatment revenue </a:t>
            </a:r>
            <a:r>
              <a:rPr lang="en-US" sz="2600" b="0" u="sng" dirty="0">
                <a:hlinkClick r:id="rId4"/>
              </a:rPr>
              <a:t>amounted</a:t>
            </a:r>
            <a:r>
              <a:rPr lang="en-US" sz="2600" b="0" dirty="0"/>
              <a:t> to $65.3 billion in 2019. The very least these public utilities can do is use their pretreatment authority to prevent PFAS pollution from reaching our drinking water and food.”</a:t>
            </a:r>
            <a:endParaRPr lang="en-US" sz="2600" b="0" dirty="0">
              <a:solidFill>
                <a:schemeClr val="tx1">
                  <a:lumMod val="85000"/>
                  <a:lumOff val="15000"/>
                </a:schemeClr>
              </a:solidFill>
              <a:ea typeface="Inter" panose="020B0502030000000004" pitchFamily="34" charset="0"/>
            </a:endParaRPr>
          </a:p>
          <a:p>
            <a:pPr lvl="2">
              <a:lnSpc>
                <a:spcPct val="100000"/>
              </a:lnSpc>
              <a:buClr>
                <a:schemeClr val="tx1">
                  <a:lumMod val="85000"/>
                  <a:lumOff val="15000"/>
                </a:schemeClr>
              </a:buClr>
            </a:pPr>
            <a:endParaRPr lang="en-US" sz="2200" b="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endParaRPr lang="en-US" sz="15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24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64AB8470-276A-CA37-5039-57DC869C236D}"/>
              </a:ext>
            </a:extLst>
          </p:cNvPr>
          <p:cNvSpPr/>
          <p:nvPr/>
        </p:nvSpPr>
        <p:spPr>
          <a:xfrm>
            <a:off x="947242" y="1172687"/>
            <a:ext cx="3838498"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1D99A8-4D90-C9D8-F54A-E655DCB0AF11}"/>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31F5B8-A50C-7CC7-BB9E-9F20E09B88D8}"/>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C555DD2A-BBD8-027A-DE8D-8737D56CA6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7369B257-2D2D-C170-9FED-633565E365FE}"/>
              </a:ext>
            </a:extLst>
          </p:cNvPr>
          <p:cNvSpPr/>
          <p:nvPr/>
        </p:nvSpPr>
        <p:spPr>
          <a:xfrm>
            <a:off x="722426" y="285140"/>
            <a:ext cx="11096092" cy="646331"/>
          </a:xfrm>
          <a:prstGeom prst="rect">
            <a:avLst/>
          </a:prstGeom>
        </p:spPr>
        <p:txBody>
          <a:bodyPr wrap="square">
            <a:spAutoFit/>
          </a:bodyPr>
          <a:lstStyle/>
          <a:p>
            <a:r>
              <a:rPr lang="en-US" sz="3600" b="1" dirty="0">
                <a:solidFill>
                  <a:srgbClr val="0E5687"/>
                </a:solidFill>
                <a:ea typeface="Inter" panose="020B0502030000000004" pitchFamily="34" charset="0"/>
              </a:rPr>
              <a:t>Control PFAS with Local Limits??</a:t>
            </a:r>
          </a:p>
        </p:txBody>
      </p:sp>
      <p:pic>
        <p:nvPicPr>
          <p:cNvPr id="5" name="Picture 4">
            <a:extLst>
              <a:ext uri="{FF2B5EF4-FFF2-40B4-BE49-F238E27FC236}">
                <a16:creationId xmlns:a16="http://schemas.microsoft.com/office/drawing/2014/main" id="{7E90109F-4D18-6263-795F-BFF8558A9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5082" y="2329515"/>
            <a:ext cx="3516405" cy="2087449"/>
          </a:xfrm>
          <a:prstGeom prst="rect">
            <a:avLst/>
          </a:prstGeom>
        </p:spPr>
      </p:pic>
    </p:spTree>
    <p:extLst>
      <p:ext uri="{BB962C8B-B14F-4D97-AF65-F5344CB8AC3E}">
        <p14:creationId xmlns:p14="http://schemas.microsoft.com/office/powerpoint/2010/main" val="272478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2766-3AD4-DD51-9ECF-6CBF801B49DB}"/>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469000EC-7FFA-8FE8-7E66-9C2D82467BEA}"/>
              </a:ext>
            </a:extLst>
          </p:cNvPr>
          <p:cNvSpPr txBox="1">
            <a:spLocks/>
          </p:cNvSpPr>
          <p:nvPr/>
        </p:nvSpPr>
        <p:spPr>
          <a:xfrm>
            <a:off x="6445406" y="1223158"/>
            <a:ext cx="5373112" cy="5766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457200" lvl="1" indent="0">
              <a:lnSpc>
                <a:spcPct val="100000"/>
              </a:lnSpc>
              <a:buClr>
                <a:schemeClr val="tx1">
                  <a:lumMod val="85000"/>
                  <a:lumOff val="15000"/>
                </a:schemeClr>
              </a:buClr>
              <a:buNone/>
            </a:pPr>
            <a:r>
              <a:rPr lang="en-US" sz="2200" b="0" dirty="0"/>
              <a:t>“At most Bay Area treatment plants, more than 95% of flows are from residential and commercial customers. Phase 2 results indicate that residential areas may contribute PFAS at concentrations similar to plant influent, which means that residential users may be the dominant source of PFAS to many treatment facilities. . . This source of PFAS can only be controlled by removing or reducing the amount of PFAS found in consumer products.”  (</a:t>
            </a:r>
            <a:r>
              <a:rPr lang="en-US" sz="2200" b="0" dirty="0">
                <a:hlinkClick r:id="rId3"/>
              </a:rPr>
              <a:t>Study summary</a:t>
            </a:r>
            <a:r>
              <a:rPr lang="en-US" sz="2200" b="0" dirty="0"/>
              <a:t>)</a:t>
            </a:r>
            <a:endParaRPr lang="en-US" sz="2200" b="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endParaRPr lang="en-US" sz="15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24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95C47EE1-F3DB-63EB-BACB-B63497E9800D}"/>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B01A9D-408A-22F6-2189-331FFD93A77A}"/>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4FD50B2-32B3-2485-7450-AA8CD689F5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591C72D2-7FB7-1395-2501-7B75B07E208D}"/>
              </a:ext>
            </a:extLst>
          </p:cNvPr>
          <p:cNvSpPr/>
          <p:nvPr/>
        </p:nvSpPr>
        <p:spPr>
          <a:xfrm>
            <a:off x="722426" y="285140"/>
            <a:ext cx="11096092" cy="646331"/>
          </a:xfrm>
          <a:prstGeom prst="rect">
            <a:avLst/>
          </a:prstGeom>
        </p:spPr>
        <p:txBody>
          <a:bodyPr wrap="square">
            <a:spAutoFit/>
          </a:bodyPr>
          <a:lstStyle/>
          <a:p>
            <a:r>
              <a:rPr lang="en-US" sz="3600" b="1" dirty="0">
                <a:solidFill>
                  <a:srgbClr val="0E5687"/>
                </a:solidFill>
                <a:ea typeface="Inter" panose="020B0502030000000004" pitchFamily="34" charset="0"/>
              </a:rPr>
              <a:t>Bay Area Clean Water Agencies (BACWA) Study</a:t>
            </a:r>
          </a:p>
        </p:txBody>
      </p:sp>
      <p:pic>
        <p:nvPicPr>
          <p:cNvPr id="2" name="Picture 1" descr="A screenshot of a computer&#10;&#10;AI-generated content may be incorrect.">
            <a:extLst>
              <a:ext uri="{FF2B5EF4-FFF2-40B4-BE49-F238E27FC236}">
                <a16:creationId xmlns:a16="http://schemas.microsoft.com/office/drawing/2014/main" id="{0FD78422-91CD-7AC9-98EF-36036BCFFC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722426" y="1305854"/>
            <a:ext cx="5805662" cy="40690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61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420C0-555A-8D42-A21E-1381C2EFCBA5}"/>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5368353" y="999678"/>
            <a:ext cx="6240067"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January 23, 2024 – EPA proposed effluent limitation guidelines (ELGs) and pretreatment standards for BOD, TSS, and oil &amp; grease</a:t>
            </a:r>
          </a:p>
          <a:p>
            <a:r>
              <a:rPr lang="en-US" sz="2400" b="0" dirty="0"/>
              <a:t>Currently no pretreatment standards for MPP Category</a:t>
            </a:r>
          </a:p>
          <a:p>
            <a:r>
              <a:rPr lang="en-US" sz="2400" b="0" dirty="0"/>
              <a:t>EPA suggested that “POTWs that perform denitrification may want to waive BOD limits for their MPP industrial users so they can receive more carbon…”</a:t>
            </a:r>
          </a:p>
          <a:p>
            <a:r>
              <a:rPr lang="en-US" sz="2400" b="0" dirty="0"/>
              <a:t>EPA presented options for nutrient pretreatment standards, but not as the preferred option</a:t>
            </a:r>
          </a:p>
        </p:txBody>
      </p:sp>
      <p:sp>
        <p:nvSpPr>
          <p:cNvPr id="9" name="Rectangle 8">
            <a:extLst>
              <a:ext uri="{FF2B5EF4-FFF2-40B4-BE49-F238E27FC236}">
                <a16:creationId xmlns:a16="http://schemas.microsoft.com/office/drawing/2014/main" id="{5914BD10-CB28-654E-BC67-9CDD190204C5}"/>
              </a:ext>
            </a:extLst>
          </p:cNvPr>
          <p:cNvSpPr/>
          <p:nvPr/>
        </p:nvSpPr>
        <p:spPr>
          <a:xfrm>
            <a:off x="898323" y="855727"/>
            <a:ext cx="3968566" cy="4694923"/>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95480A8A-74DC-5043-A96E-A4D6E1542F67}"/>
              </a:ext>
            </a:extLst>
          </p:cNvPr>
          <p:cNvSpPr/>
          <p:nvPr/>
        </p:nvSpPr>
        <p:spPr>
          <a:xfrm>
            <a:off x="1272767" y="999678"/>
            <a:ext cx="3219677" cy="3970318"/>
          </a:xfrm>
          <a:prstGeom prst="rect">
            <a:avLst/>
          </a:prstGeom>
        </p:spPr>
        <p:txBody>
          <a:bodyPr wrap="square">
            <a:spAutoFit/>
          </a:bodyPr>
          <a:lstStyle/>
          <a:p>
            <a:r>
              <a:rPr lang="en-US" sz="3600" b="1" dirty="0">
                <a:solidFill>
                  <a:schemeClr val="bg1"/>
                </a:solidFill>
                <a:latin typeface="Inter" panose="020B0502030000000004" pitchFamily="34" charset="0"/>
                <a:ea typeface="Inter" panose="020B0502030000000004" pitchFamily="34" charset="0"/>
              </a:rPr>
              <a:t>MEAT &amp; POULTRY PRODUCTS (MPP) – </a:t>
            </a:r>
          </a:p>
          <a:p>
            <a:r>
              <a:rPr lang="en-US" sz="3600" b="1" dirty="0">
                <a:solidFill>
                  <a:schemeClr val="bg1"/>
                </a:solidFill>
                <a:latin typeface="Inter" panose="020B0502030000000004" pitchFamily="34" charset="0"/>
                <a:ea typeface="Inter" panose="020B0502030000000004" pitchFamily="34" charset="0"/>
              </a:rPr>
              <a:t>Proposed ELGs &amp; Pretreatment Standards</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Tree>
    <p:extLst>
      <p:ext uri="{BB962C8B-B14F-4D97-AF65-F5344CB8AC3E}">
        <p14:creationId xmlns:p14="http://schemas.microsoft.com/office/powerpoint/2010/main" val="92558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F47B-7D75-118A-8C77-DE92EB7F849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B49943-CF3E-B61F-EC12-602AA06ECF81}"/>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733CCEA-A6D6-7CFD-E788-D581B10C9E88}"/>
              </a:ext>
            </a:extLst>
          </p:cNvPr>
          <p:cNvSpPr txBox="1">
            <a:spLocks/>
          </p:cNvSpPr>
          <p:nvPr/>
        </p:nvSpPr>
        <p:spPr>
          <a:xfrm>
            <a:off x="5408341" y="1021981"/>
            <a:ext cx="6410177"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0" dirty="0"/>
              <a:t>Pretreatment standards are not necessary for conventional pollutants – they are not inherently harmful to the treatment process and should not pass through it, since POTWs are designed to treat conventional pollutants</a:t>
            </a:r>
          </a:p>
          <a:p>
            <a:r>
              <a:rPr lang="en-US" sz="2400" b="0" dirty="0"/>
              <a:t>Local control is more appropriate, since POTWs best understand the capacity and processes of the treatment plant</a:t>
            </a:r>
          </a:p>
          <a:p>
            <a:r>
              <a:rPr lang="en-US" sz="2400" b="0" dirty="0"/>
              <a:t>POTWs often need the BOD for their treatment processes and the revenue for treating BOD</a:t>
            </a:r>
          </a:p>
          <a:p>
            <a:r>
              <a:rPr lang="en-US" sz="2400" b="0" dirty="0"/>
              <a:t>Waiver process would introduce unneeded complication</a:t>
            </a:r>
          </a:p>
        </p:txBody>
      </p:sp>
      <p:sp>
        <p:nvSpPr>
          <p:cNvPr id="9" name="Rectangle 8">
            <a:extLst>
              <a:ext uri="{FF2B5EF4-FFF2-40B4-BE49-F238E27FC236}">
                <a16:creationId xmlns:a16="http://schemas.microsoft.com/office/drawing/2014/main" id="{BE4780AD-2789-7BF1-F71E-05C7B5348512}"/>
              </a:ext>
            </a:extLst>
          </p:cNvPr>
          <p:cNvSpPr/>
          <p:nvPr/>
        </p:nvSpPr>
        <p:spPr>
          <a:xfrm>
            <a:off x="909474" y="878030"/>
            <a:ext cx="3968566" cy="4694923"/>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26C7F1-4ACF-DDA6-BA57-4B5D9A2FF503}"/>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66BFEB7-0AD8-D42D-65BF-0B2332A63700}"/>
              </a:ext>
            </a:extLst>
          </p:cNvPr>
          <p:cNvSpPr/>
          <p:nvPr/>
        </p:nvSpPr>
        <p:spPr>
          <a:xfrm>
            <a:off x="266675" y="6301371"/>
            <a:ext cx="3584443" cy="382092"/>
          </a:xfrm>
          <a:prstGeom prst="rect">
            <a:avLst/>
          </a:prstGeom>
        </p:spPr>
        <p:txBody>
          <a:bodyPr wrap="none">
            <a:spAutoFit/>
          </a:bodyPr>
          <a:lstStyle/>
          <a:p>
            <a:pPr>
              <a:lnSpc>
                <a:spcPct val="150000"/>
              </a:lnSpc>
            </a:pPr>
            <a:r>
              <a:rPr lang="en-US" sz="140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0BBA913A-B995-F628-717E-142FE4706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88FC8434-19EE-A997-03A8-CEA226FF1725}"/>
              </a:ext>
            </a:extLst>
          </p:cNvPr>
          <p:cNvSpPr/>
          <p:nvPr/>
        </p:nvSpPr>
        <p:spPr>
          <a:xfrm>
            <a:off x="1321830" y="1571577"/>
            <a:ext cx="3219677" cy="2862322"/>
          </a:xfrm>
          <a:prstGeom prst="rect">
            <a:avLst/>
          </a:prstGeom>
        </p:spPr>
        <p:txBody>
          <a:bodyPr wrap="square">
            <a:spAutoFit/>
          </a:bodyPr>
          <a:lstStyle/>
          <a:p>
            <a:r>
              <a:rPr lang="en-US" sz="3600" b="1" dirty="0">
                <a:solidFill>
                  <a:schemeClr val="bg1"/>
                </a:solidFill>
                <a:latin typeface="Inter" panose="020B0502030000000004" pitchFamily="34" charset="0"/>
                <a:ea typeface="Inter" panose="020B0502030000000004" pitchFamily="34" charset="0"/>
              </a:rPr>
              <a:t>NACWA Asked for Local Control of MPP Discharges to Continue</a:t>
            </a:r>
          </a:p>
        </p:txBody>
      </p:sp>
    </p:spTree>
    <p:extLst>
      <p:ext uri="{BB962C8B-B14F-4D97-AF65-F5344CB8AC3E}">
        <p14:creationId xmlns:p14="http://schemas.microsoft.com/office/powerpoint/2010/main" val="14081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420C0-555A-8D42-A21E-1381C2EFCBA5}"/>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5408341" y="1021981"/>
            <a:ext cx="6410177"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b="0" dirty="0"/>
              <a:t>EPA announced on August 30, 2026, that it would withdraw proposal, citing information in public comments and the Administration’s priorities of “protecting food supply and mitigating inflationary prices for American consumers.”</a:t>
            </a:r>
          </a:p>
          <a:p>
            <a:r>
              <a:rPr lang="en-US" sz="2600" b="0" dirty="0"/>
              <a:t>Ten environmental groups filed a lawsuit on September 15, 2025, challenging EPA’s decision</a:t>
            </a:r>
          </a:p>
        </p:txBody>
      </p:sp>
      <p:sp>
        <p:nvSpPr>
          <p:cNvPr id="9" name="Rectangle 8">
            <a:extLst>
              <a:ext uri="{FF2B5EF4-FFF2-40B4-BE49-F238E27FC236}">
                <a16:creationId xmlns:a16="http://schemas.microsoft.com/office/drawing/2014/main" id="{5914BD10-CB28-654E-BC67-9CDD190204C5}"/>
              </a:ext>
            </a:extLst>
          </p:cNvPr>
          <p:cNvSpPr/>
          <p:nvPr/>
        </p:nvSpPr>
        <p:spPr>
          <a:xfrm>
            <a:off x="845613" y="809447"/>
            <a:ext cx="3968566" cy="4694923"/>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08B434A4-71A0-CA28-3818-409281072557}"/>
              </a:ext>
            </a:extLst>
          </p:cNvPr>
          <p:cNvSpPr/>
          <p:nvPr/>
        </p:nvSpPr>
        <p:spPr>
          <a:xfrm>
            <a:off x="1118286" y="1021981"/>
            <a:ext cx="3423221" cy="3970318"/>
          </a:xfrm>
          <a:prstGeom prst="rect">
            <a:avLst/>
          </a:prstGeom>
        </p:spPr>
        <p:txBody>
          <a:bodyPr wrap="square">
            <a:spAutoFit/>
          </a:bodyPr>
          <a:lstStyle/>
          <a:p>
            <a:r>
              <a:rPr lang="en-US" sz="3600" b="1" dirty="0">
                <a:solidFill>
                  <a:schemeClr val="bg1"/>
                </a:solidFill>
                <a:latin typeface="Inter" panose="020B0502030000000004" pitchFamily="34" charset="0"/>
                <a:ea typeface="Inter" panose="020B0502030000000004" pitchFamily="34" charset="0"/>
              </a:rPr>
              <a:t>EPA Withdraws Proposal for ELGs and Pretreatment Standards for MPP Category</a:t>
            </a:r>
          </a:p>
        </p:txBody>
      </p:sp>
    </p:spTree>
    <p:extLst>
      <p:ext uri="{BB962C8B-B14F-4D97-AF65-F5344CB8AC3E}">
        <p14:creationId xmlns:p14="http://schemas.microsoft.com/office/powerpoint/2010/main" val="2152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A139E-AF13-AD4A-A9D4-2C2DC6510E94}"/>
              </a:ext>
            </a:extLst>
          </p:cNvPr>
          <p:cNvSpPr/>
          <p:nvPr/>
        </p:nvSpPr>
        <p:spPr>
          <a:xfrm>
            <a:off x="1" y="1761095"/>
            <a:ext cx="12192000" cy="5105400"/>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F84544E1-3CAA-854A-9854-904BC46FA6F0}"/>
              </a:ext>
            </a:extLst>
          </p:cNvPr>
          <p:cNvSpPr/>
          <p:nvPr/>
        </p:nvSpPr>
        <p:spPr>
          <a:xfrm>
            <a:off x="906462" y="383678"/>
            <a:ext cx="11005451" cy="1200329"/>
          </a:xfrm>
          <a:prstGeom prst="rect">
            <a:avLst/>
          </a:prstGeom>
        </p:spPr>
        <p:txBody>
          <a:bodyPr wrap="square">
            <a:spAutoFit/>
          </a:bodyPr>
          <a:lstStyle/>
          <a:p>
            <a:r>
              <a:rPr lang="en-US" sz="3600" b="1" dirty="0">
                <a:solidFill>
                  <a:srgbClr val="0E5687"/>
                </a:solidFill>
                <a:latin typeface="Inter" panose="020B0502030000000004" pitchFamily="34" charset="0"/>
                <a:ea typeface="Inter" panose="020B0502030000000004" pitchFamily="34" charset="0"/>
              </a:rPr>
              <a:t>Toilets Are Not Trashcans!</a:t>
            </a:r>
          </a:p>
          <a:p>
            <a:r>
              <a:rPr lang="en-US" sz="3600" b="1" dirty="0">
                <a:solidFill>
                  <a:srgbClr val="0E5687"/>
                </a:solidFill>
                <a:latin typeface="Inter" panose="020B0502030000000004" pitchFamily="34" charset="0"/>
                <a:ea typeface="Inter" panose="020B0502030000000004" pitchFamily="34" charset="0"/>
              </a:rPr>
              <a:t>Protecting our Pipes, Pumps, Plants, &amp; </a:t>
            </a:r>
            <a:r>
              <a:rPr lang="en-US" sz="3600" b="1" dirty="0">
                <a:solidFill>
                  <a:srgbClr val="0E5687"/>
                </a:solidFill>
                <a:ea typeface="Inter" panose="020B0502030000000004" pitchFamily="34" charset="0"/>
              </a:rPr>
              <a:t>Personnel</a:t>
            </a:r>
          </a:p>
        </p:txBody>
      </p:sp>
      <p:pic>
        <p:nvPicPr>
          <p:cNvPr id="10" name="Picture 9" descr="A picture containing drawing&#10;&#10;Description automatically generated">
            <a:extLst>
              <a:ext uri="{FF2B5EF4-FFF2-40B4-BE49-F238E27FC236}">
                <a16:creationId xmlns:a16="http://schemas.microsoft.com/office/drawing/2014/main" id="{2121C419-1C8D-8B42-AC5F-E8F3320BAD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11" name="Picture 10">
            <a:extLst>
              <a:ext uri="{FF2B5EF4-FFF2-40B4-BE49-F238E27FC236}">
                <a16:creationId xmlns:a16="http://schemas.microsoft.com/office/drawing/2014/main" id="{1F5BE2C8-DD3C-4354-B299-20561B03DB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4911" y="3817167"/>
            <a:ext cx="2249232" cy="2249232"/>
          </a:xfrm>
          <a:prstGeom prst="rect">
            <a:avLst/>
          </a:prstGeom>
        </p:spPr>
      </p:pic>
      <p:sp>
        <p:nvSpPr>
          <p:cNvPr id="13" name="Content Placeholder 2">
            <a:extLst>
              <a:ext uri="{FF2B5EF4-FFF2-40B4-BE49-F238E27FC236}">
                <a16:creationId xmlns:a16="http://schemas.microsoft.com/office/drawing/2014/main" id="{39755D1B-8861-4BBC-801A-8150D97245D4}"/>
              </a:ext>
            </a:extLst>
          </p:cNvPr>
          <p:cNvSpPr txBox="1">
            <a:spLocks/>
          </p:cNvSpPr>
          <p:nvPr/>
        </p:nvSpPr>
        <p:spPr>
          <a:xfrm>
            <a:off x="646819" y="2028860"/>
            <a:ext cx="3235212" cy="159695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a:buNone/>
            </a:pPr>
            <a:r>
              <a:rPr lang="en-US" sz="2800" b="1" dirty="0">
                <a:solidFill>
                  <a:schemeClr val="bg1"/>
                </a:solidFill>
                <a:latin typeface="+mn-lt"/>
              </a:rPr>
              <a:t>Clear labeling of non-flushable products</a:t>
            </a:r>
          </a:p>
        </p:txBody>
      </p:sp>
      <p:sp>
        <p:nvSpPr>
          <p:cNvPr id="14" name="Content Placeholder 2">
            <a:extLst>
              <a:ext uri="{FF2B5EF4-FFF2-40B4-BE49-F238E27FC236}">
                <a16:creationId xmlns:a16="http://schemas.microsoft.com/office/drawing/2014/main" id="{B52D3047-EB0A-4372-8024-67CF52243C23}"/>
              </a:ext>
            </a:extLst>
          </p:cNvPr>
          <p:cNvSpPr txBox="1">
            <a:spLocks/>
          </p:cNvSpPr>
          <p:nvPr/>
        </p:nvSpPr>
        <p:spPr>
          <a:xfrm>
            <a:off x="4881076" y="1804052"/>
            <a:ext cx="3045999" cy="159695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a:buNone/>
            </a:pPr>
            <a:r>
              <a:rPr lang="en-US" sz="2800" b="1" dirty="0">
                <a:solidFill>
                  <a:schemeClr val="bg1"/>
                </a:solidFill>
                <a:latin typeface="+mn-lt"/>
              </a:rPr>
              <a:t>Flushable products that are safe for sewer systems</a:t>
            </a:r>
          </a:p>
        </p:txBody>
      </p:sp>
      <p:sp>
        <p:nvSpPr>
          <p:cNvPr id="15" name="Content Placeholder 2">
            <a:extLst>
              <a:ext uri="{FF2B5EF4-FFF2-40B4-BE49-F238E27FC236}">
                <a16:creationId xmlns:a16="http://schemas.microsoft.com/office/drawing/2014/main" id="{064E3D57-4BC0-4689-B6B0-1D1D8EBB1458}"/>
              </a:ext>
            </a:extLst>
          </p:cNvPr>
          <p:cNvSpPr txBox="1">
            <a:spLocks/>
          </p:cNvSpPr>
          <p:nvPr/>
        </p:nvSpPr>
        <p:spPr>
          <a:xfrm>
            <a:off x="9185273" y="2168220"/>
            <a:ext cx="2320028" cy="126078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a:buNone/>
            </a:pPr>
            <a:r>
              <a:rPr lang="en-US" sz="2800" b="1" dirty="0">
                <a:solidFill>
                  <a:schemeClr val="bg1"/>
                </a:solidFill>
                <a:latin typeface="+mn-lt"/>
              </a:rPr>
              <a:t>Consumer education</a:t>
            </a:r>
          </a:p>
        </p:txBody>
      </p:sp>
      <p:pic>
        <p:nvPicPr>
          <p:cNvPr id="16" name="Picture 15">
            <a:extLst>
              <a:ext uri="{FF2B5EF4-FFF2-40B4-BE49-F238E27FC236}">
                <a16:creationId xmlns:a16="http://schemas.microsoft.com/office/drawing/2014/main" id="{E107BFDD-5384-4BD6-AC00-6DC11B7CE7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232080" y="4043569"/>
            <a:ext cx="2493759" cy="1705765"/>
          </a:xfrm>
          <a:prstGeom prst="rect">
            <a:avLst/>
          </a:prstGeom>
        </p:spPr>
      </p:pic>
      <p:pic>
        <p:nvPicPr>
          <p:cNvPr id="18" name="Picture 17">
            <a:extLst>
              <a:ext uri="{FF2B5EF4-FFF2-40B4-BE49-F238E27FC236}">
                <a16:creationId xmlns:a16="http://schemas.microsoft.com/office/drawing/2014/main" id="{3C8EB480-7A95-4CA8-ADF5-4636962387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6161971" y="4013395"/>
            <a:ext cx="2503094" cy="1775451"/>
          </a:xfrm>
          <a:prstGeom prst="rect">
            <a:avLst/>
          </a:prstGeom>
        </p:spPr>
      </p:pic>
      <p:pic>
        <p:nvPicPr>
          <p:cNvPr id="19" name="Picture 18" descr="Related image">
            <a:extLst>
              <a:ext uri="{FF2B5EF4-FFF2-40B4-BE49-F238E27FC236}">
                <a16:creationId xmlns:a16="http://schemas.microsoft.com/office/drawing/2014/main" id="{A8AA4B14-4B2F-4B38-8028-62AFA6DC4E84}"/>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408604" y="3663081"/>
            <a:ext cx="2096697" cy="249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6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600325" y="1338078"/>
            <a:ext cx="9357773" cy="4963293"/>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Sets federal “Do Not Flush” labeling standards for non-flushable wipes and provides a consistent national labeling landscape. </a:t>
            </a: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Closely modeled after state laws and would preempt state wipes labeling laws</a:t>
            </a: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Bipartisan and Bicameral Introductions </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S. 1092:  Sen. Jeff Merkley (D-OR); Sen. Susan Collins (R-ME)</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H.R. 2269:  Rep. Lisa McClain (R-MI); Rep. Kevin Mullin (D-CA)</a:t>
            </a: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Supported by NACWA, WEF, CASA, and the Association of the Nonwoven Fabrics Industry (INDA)</a:t>
            </a:r>
          </a:p>
          <a:p>
            <a:pPr lvl="1">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H.R. 2269 passed on June 23, 2025</a:t>
            </a:r>
          </a:p>
          <a:p>
            <a:pPr marL="457200" lvl="1" indent="0">
              <a:lnSpc>
                <a:spcPct val="100000"/>
              </a:lnSpc>
              <a:buClr>
                <a:schemeClr val="tx1">
                  <a:lumMod val="85000"/>
                  <a:lumOff val="15000"/>
                </a:schemeClr>
              </a:buClr>
              <a:buNone/>
            </a:pPr>
            <a:endParaRPr lang="en-US"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95480A8A-74DC-5043-A96E-A4D6E1542F67}"/>
              </a:ext>
            </a:extLst>
          </p:cNvPr>
          <p:cNvSpPr/>
          <p:nvPr/>
        </p:nvSpPr>
        <p:spPr>
          <a:xfrm>
            <a:off x="812366" y="380316"/>
            <a:ext cx="10138978" cy="1077218"/>
          </a:xfrm>
          <a:prstGeom prst="rect">
            <a:avLst/>
          </a:prstGeom>
        </p:spPr>
        <p:txBody>
          <a:bodyPr wrap="square" lIns="91440" tIns="45720" rIns="91440" bIns="45720" anchor="t">
            <a:spAutoFit/>
          </a:bodyPr>
          <a:lstStyle/>
          <a:p>
            <a:pPr>
              <a:lnSpc>
                <a:spcPct val="100000"/>
              </a:lnSpc>
              <a:buClr>
                <a:schemeClr val="tx1">
                  <a:lumMod val="85000"/>
                  <a:lumOff val="15000"/>
                </a:schemeClr>
              </a:buClr>
            </a:pPr>
            <a:r>
              <a:rPr lang="en-US" sz="3200" b="1" dirty="0">
                <a:solidFill>
                  <a:srgbClr val="0E5687"/>
                </a:solidFill>
                <a:ea typeface="Inter" panose="020B0502030000000004" pitchFamily="34" charset="0"/>
              </a:rPr>
              <a:t>Wastewater Infrastructure Pollution Prevention and Environmental Safety (WIPPES)</a:t>
            </a:r>
            <a:endParaRPr lang="en-US" sz="3200" dirty="0">
              <a:solidFill>
                <a:schemeClr val="tx1">
                  <a:lumMod val="85000"/>
                  <a:lumOff val="15000"/>
                </a:schemeClr>
              </a:solidFill>
              <a:latin typeface="Inter"/>
              <a:ea typeface="Inter" panose="020B05020300000000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4F902D23-9641-C44D-B58A-3833425F66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5" name="Picture 3">
            <a:extLst>
              <a:ext uri="{FF2B5EF4-FFF2-40B4-BE49-F238E27FC236}">
                <a16:creationId xmlns:a16="http://schemas.microsoft.com/office/drawing/2014/main" id="{5776F834-8589-08CE-B0A7-C2259A5A78AD}"/>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9958098" y="2014163"/>
            <a:ext cx="1986492" cy="37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64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420C0-555A-8D42-A21E-1381C2EFCBA5}"/>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6136295" y="1009281"/>
            <a:ext cx="5110329"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r>
              <a:rPr lang="en-US" sz="2800" b="0" dirty="0">
                <a:solidFill>
                  <a:schemeClr val="tx1">
                    <a:lumMod val="85000"/>
                    <a:lumOff val="15000"/>
                  </a:schemeClr>
                </a:solidFill>
                <a:ea typeface="Inter" panose="020B0502030000000004" pitchFamily="34" charset="0"/>
              </a:rPr>
              <a:t>U.S., Canada, Australia, New Zealand, Japan, and Spain</a:t>
            </a:r>
          </a:p>
          <a:p>
            <a:pPr>
              <a:lnSpc>
                <a:spcPct val="100000"/>
              </a:lnSpc>
              <a:buClr>
                <a:schemeClr val="tx1">
                  <a:lumMod val="85000"/>
                  <a:lumOff val="15000"/>
                </a:schemeClr>
              </a:buClr>
            </a:pPr>
            <a:r>
              <a:rPr lang="en-US" sz="2800" b="0" dirty="0">
                <a:solidFill>
                  <a:schemeClr val="tx1">
                    <a:lumMod val="85000"/>
                    <a:lumOff val="15000"/>
                  </a:schemeClr>
                </a:solidFill>
                <a:ea typeface="Inter" panose="020B0502030000000004" pitchFamily="34" charset="0"/>
              </a:rPr>
              <a:t>IWSFG flushability specifications published in 2018, updated in 2020</a:t>
            </a:r>
          </a:p>
          <a:p>
            <a:pPr>
              <a:lnSpc>
                <a:spcPct val="100000"/>
              </a:lnSpc>
              <a:buClr>
                <a:schemeClr val="tx1">
                  <a:lumMod val="85000"/>
                  <a:lumOff val="15000"/>
                </a:schemeClr>
              </a:buClr>
            </a:pPr>
            <a:r>
              <a:rPr lang="en-US" sz="2800" b="0" dirty="0">
                <a:solidFill>
                  <a:schemeClr val="tx1">
                    <a:lumMod val="85000"/>
                    <a:lumOff val="15000"/>
                  </a:schemeClr>
                </a:solidFill>
                <a:ea typeface="Inter" panose="020B0502030000000004" pitchFamily="34" charset="0"/>
              </a:rPr>
              <a:t>www.iwsfg.org</a:t>
            </a:r>
          </a:p>
        </p:txBody>
      </p:sp>
      <p:sp>
        <p:nvSpPr>
          <p:cNvPr id="9" name="Rectangle 8">
            <a:extLst>
              <a:ext uri="{FF2B5EF4-FFF2-40B4-BE49-F238E27FC236}">
                <a16:creationId xmlns:a16="http://schemas.microsoft.com/office/drawing/2014/main" id="{5914BD10-CB28-654E-BC67-9CDD190204C5}"/>
              </a:ext>
            </a:extLst>
          </p:cNvPr>
          <p:cNvSpPr/>
          <p:nvPr/>
        </p:nvSpPr>
        <p:spPr>
          <a:xfrm>
            <a:off x="1467034" y="878031"/>
            <a:ext cx="4187439"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B1058D1-565C-5443-B1AC-2884F6432759}"/>
              </a:ext>
            </a:extLst>
          </p:cNvPr>
          <p:cNvPicPr>
            <a:picLocks noChangeAspect="1"/>
          </p:cNvPicPr>
          <p:nvPr/>
        </p:nvPicPr>
        <p:blipFill>
          <a:blip r:embed="rId3"/>
          <a:stretch>
            <a:fillRect/>
          </a:stretch>
        </p:blipFill>
        <p:spPr>
          <a:xfrm>
            <a:off x="-450347" y="-612817"/>
            <a:ext cx="1333367" cy="8055030"/>
          </a:xfrm>
          <a:prstGeom prst="rect">
            <a:avLst/>
          </a:prstGeom>
        </p:spPr>
      </p:pic>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4453463" cy="377667"/>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The National Association of Clean Water Agencies</a:t>
            </a:r>
          </a:p>
        </p:txBody>
      </p:sp>
      <p:sp>
        <p:nvSpPr>
          <p:cNvPr id="2" name="Rectangle 1">
            <a:extLst>
              <a:ext uri="{FF2B5EF4-FFF2-40B4-BE49-F238E27FC236}">
                <a16:creationId xmlns:a16="http://schemas.microsoft.com/office/drawing/2014/main" id="{95480A8A-74DC-5043-A96E-A4D6E1542F67}"/>
              </a:ext>
            </a:extLst>
          </p:cNvPr>
          <p:cNvSpPr/>
          <p:nvPr/>
        </p:nvSpPr>
        <p:spPr>
          <a:xfrm>
            <a:off x="1738258" y="1326275"/>
            <a:ext cx="3705617" cy="3046988"/>
          </a:xfrm>
          <a:prstGeom prst="rect">
            <a:avLst/>
          </a:prstGeom>
        </p:spPr>
        <p:txBody>
          <a:bodyPr wrap="square">
            <a:spAutoFit/>
          </a:bodyPr>
          <a:lstStyle/>
          <a:p>
            <a:r>
              <a:rPr lang="en-US" sz="3200" b="1" dirty="0">
                <a:solidFill>
                  <a:schemeClr val="bg1"/>
                </a:solidFill>
                <a:ea typeface="Inter" panose="020B0502030000000004" pitchFamily="34" charset="0"/>
              </a:rPr>
              <a:t>INTERNATIONAL WATER SERVICES FLUSHABILITY GROUP</a:t>
            </a:r>
          </a:p>
          <a:p>
            <a:endParaRPr lang="en-US" sz="3200" b="1" dirty="0">
              <a:solidFill>
                <a:schemeClr val="bg1"/>
              </a:solidFill>
              <a:ea typeface="Inter" panose="020B0502030000000004" pitchFamily="34" charset="0"/>
            </a:endParaRPr>
          </a:p>
          <a:p>
            <a:r>
              <a:rPr lang="en-US" sz="3200" b="1" dirty="0">
                <a:solidFill>
                  <a:schemeClr val="bg1"/>
                </a:solidFill>
                <a:ea typeface="Inter" panose="020B0502030000000004" pitchFamily="34" charset="0"/>
              </a:rPr>
              <a:t>(IWSFG)</a:t>
            </a:r>
          </a:p>
        </p:txBody>
      </p:sp>
      <p:cxnSp>
        <p:nvCxnSpPr>
          <p:cNvPr id="4" name="Straight Connector 3">
            <a:extLst>
              <a:ext uri="{FF2B5EF4-FFF2-40B4-BE49-F238E27FC236}">
                <a16:creationId xmlns:a16="http://schemas.microsoft.com/office/drawing/2014/main" id="{A834833E-1B24-0B4D-9831-ECF7177F8D97}"/>
              </a:ext>
            </a:extLst>
          </p:cNvPr>
          <p:cNvCxnSpPr/>
          <p:nvPr/>
        </p:nvCxnSpPr>
        <p:spPr>
          <a:xfrm>
            <a:off x="1738258" y="3558654"/>
            <a:ext cx="3472452" cy="0"/>
          </a:xfrm>
          <a:prstGeom prst="line">
            <a:avLst/>
          </a:prstGeom>
          <a:ln w="57150">
            <a:solidFill>
              <a:srgbClr val="1290D0"/>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BC30367E-1A7B-EA41-907E-90B13185A1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Tree>
    <p:extLst>
      <p:ext uri="{BB962C8B-B14F-4D97-AF65-F5344CB8AC3E}">
        <p14:creationId xmlns:p14="http://schemas.microsoft.com/office/powerpoint/2010/main" val="264207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F84544E1-3CAA-854A-9854-904BC46FA6F0}"/>
              </a:ext>
            </a:extLst>
          </p:cNvPr>
          <p:cNvSpPr/>
          <p:nvPr/>
        </p:nvSpPr>
        <p:spPr>
          <a:xfrm>
            <a:off x="8557294" y="204782"/>
            <a:ext cx="3057076" cy="523220"/>
          </a:xfrm>
          <a:prstGeom prst="rect">
            <a:avLst/>
          </a:prstGeom>
        </p:spPr>
        <p:txBody>
          <a:bodyPr wrap="square" lIns="91440" tIns="45720" rIns="91440" bIns="45720" anchor="t">
            <a:spAutoFit/>
          </a:bodyPr>
          <a:lstStyle/>
          <a:p>
            <a:pPr algn="ctr"/>
            <a:r>
              <a:rPr lang="en-US" sz="2800" b="1" i="1" dirty="0">
                <a:solidFill>
                  <a:srgbClr val="0E5687"/>
                </a:solidFill>
                <a:latin typeface="Aptos" panose="020B0004020202020204" pitchFamily="34" charset="0"/>
                <a:ea typeface="Inter" panose="020B0502030000000004" pitchFamily="34" charset="0"/>
              </a:rPr>
              <a:t>2025 So Far…</a:t>
            </a:r>
          </a:p>
        </p:txBody>
      </p:sp>
      <p:sp>
        <p:nvSpPr>
          <p:cNvPr id="12" name="Rectangle 11">
            <a:extLst>
              <a:ext uri="{FF2B5EF4-FFF2-40B4-BE49-F238E27FC236}">
                <a16:creationId xmlns:a16="http://schemas.microsoft.com/office/drawing/2014/main" id="{731A139E-AF13-AD4A-A9D4-2C2DC6510E94}"/>
              </a:ext>
            </a:extLst>
          </p:cNvPr>
          <p:cNvSpPr/>
          <p:nvPr/>
        </p:nvSpPr>
        <p:spPr>
          <a:xfrm>
            <a:off x="8291535" y="881539"/>
            <a:ext cx="3721609" cy="4575218"/>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0FA6B8-9454-ED47-A046-CB609FC9A7A9}"/>
              </a:ext>
            </a:extLst>
          </p:cNvPr>
          <p:cNvSpPr/>
          <p:nvPr/>
        </p:nvSpPr>
        <p:spPr>
          <a:xfrm>
            <a:off x="6663162" y="3739857"/>
            <a:ext cx="5410102" cy="369332"/>
          </a:xfrm>
          <a:prstGeom prst="rect">
            <a:avLst/>
          </a:prstGeom>
        </p:spPr>
        <p:txBody>
          <a:bodyPr wrap="square" numCol="1">
            <a:spAutoFit/>
          </a:bodyPr>
          <a:lstStyle/>
          <a:p>
            <a:pPr marL="285750" indent="-285750">
              <a:buFont typeface="Arial" panose="020B0604020202020204" pitchFamily="34" charset="0"/>
              <a:buChar char="•"/>
            </a:pPr>
            <a:endParaRPr lang="en-US">
              <a:solidFill>
                <a:schemeClr val="bg1"/>
              </a:solidFill>
              <a:latin typeface="Inter" panose="020B0502030000000004" pitchFamily="34" charset="0"/>
              <a:ea typeface="Inter" panose="020B0502030000000004" pitchFamily="34" charset="0"/>
            </a:endParaRPr>
          </a:p>
        </p:txBody>
      </p:sp>
      <p:sp>
        <p:nvSpPr>
          <p:cNvPr id="8" name="Rectangle 7">
            <a:extLst>
              <a:ext uri="{FF2B5EF4-FFF2-40B4-BE49-F238E27FC236}">
                <a16:creationId xmlns:a16="http://schemas.microsoft.com/office/drawing/2014/main" id="{AF7D7240-80BB-7A47-BCB0-E6DA9165788A}"/>
              </a:ext>
            </a:extLst>
          </p:cNvPr>
          <p:cNvSpPr/>
          <p:nvPr/>
        </p:nvSpPr>
        <p:spPr>
          <a:xfrm>
            <a:off x="8381715" y="1401243"/>
            <a:ext cx="3721609" cy="409342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000" b="1" dirty="0">
                <a:solidFill>
                  <a:schemeClr val="bg1"/>
                </a:solidFill>
                <a:latin typeface="Aptos" panose="020B0004020202020204" pitchFamily="34" charset="0"/>
                <a:ea typeface="Inter" panose="020B0502030000000004" pitchFamily="34" charset="0"/>
              </a:rPr>
              <a:t>Federal Funding?  Maybe</a:t>
            </a:r>
          </a:p>
          <a:p>
            <a:pPr marL="285750" indent="-285750">
              <a:buFont typeface="Arial" panose="020B0604020202020204" pitchFamily="34" charset="0"/>
              <a:buChar char="•"/>
            </a:pPr>
            <a:endParaRPr lang="en-US" sz="2000" b="1" dirty="0">
              <a:solidFill>
                <a:schemeClr val="bg1"/>
              </a:solidFill>
              <a:latin typeface="Aptos" panose="020B0004020202020204" pitchFamily="34" charset="0"/>
              <a:ea typeface="Inter" panose="020B0502030000000004" pitchFamily="34" charset="0"/>
            </a:endParaRPr>
          </a:p>
          <a:p>
            <a:pPr marL="285750" indent="-285750">
              <a:buFont typeface="Arial" panose="020B0604020202020204" pitchFamily="34" charset="0"/>
              <a:buChar char="•"/>
            </a:pPr>
            <a:r>
              <a:rPr lang="en-US" sz="2000" b="1" dirty="0">
                <a:solidFill>
                  <a:schemeClr val="bg1"/>
                </a:solidFill>
                <a:latin typeface="Aptos" panose="020B0004020202020204" pitchFamily="34" charset="0"/>
                <a:ea typeface="Inter" panose="020B0502030000000004" pitchFamily="34" charset="0"/>
              </a:rPr>
              <a:t>PFAS Regulations?  </a:t>
            </a:r>
          </a:p>
          <a:p>
            <a:r>
              <a:rPr lang="en-US" sz="2000" b="1" dirty="0">
                <a:solidFill>
                  <a:schemeClr val="bg1"/>
                </a:solidFill>
                <a:latin typeface="Aptos" panose="020B0004020202020204" pitchFamily="34" charset="0"/>
                <a:ea typeface="Inter" panose="020B0502030000000004" pitchFamily="34" charset="0"/>
              </a:rPr>
              <a:t>      Who Knows</a:t>
            </a:r>
          </a:p>
          <a:p>
            <a:pPr marL="285750" indent="-285750">
              <a:buFont typeface="Arial" panose="020B0604020202020204" pitchFamily="34" charset="0"/>
              <a:buChar char="•"/>
            </a:pPr>
            <a:endParaRPr lang="en-US" sz="2000" b="1" dirty="0">
              <a:solidFill>
                <a:schemeClr val="bg1"/>
              </a:solidFill>
              <a:latin typeface="Aptos" panose="020B0004020202020204" pitchFamily="34" charset="0"/>
              <a:ea typeface="Inter" panose="020B0502030000000004" pitchFamily="34" charset="0"/>
            </a:endParaRPr>
          </a:p>
          <a:p>
            <a:pPr marL="285750" indent="-285750">
              <a:buFont typeface="Arial" panose="020B0604020202020204" pitchFamily="34" charset="0"/>
              <a:buChar char="•"/>
            </a:pPr>
            <a:r>
              <a:rPr lang="en-US" sz="2000" b="1" dirty="0">
                <a:solidFill>
                  <a:schemeClr val="bg1"/>
                </a:solidFill>
                <a:latin typeface="Aptos" panose="020B0004020202020204" pitchFamily="34" charset="0"/>
                <a:ea typeface="Inter" panose="020B0502030000000004" pitchFamily="34" charset="0"/>
              </a:rPr>
              <a:t>De-regulation?  Probably </a:t>
            </a:r>
          </a:p>
          <a:p>
            <a:endParaRPr lang="en-US" sz="2000" b="1" dirty="0">
              <a:solidFill>
                <a:schemeClr val="bg1"/>
              </a:solidFill>
              <a:latin typeface="Aptos" panose="020B0004020202020204" pitchFamily="34" charset="0"/>
              <a:ea typeface="Inter" panose="020B0502030000000004" pitchFamily="34" charset="0"/>
            </a:endParaRPr>
          </a:p>
          <a:p>
            <a:pPr marL="285750" indent="-285750">
              <a:buFont typeface="Arial" panose="020B0604020202020204" pitchFamily="34" charset="0"/>
              <a:buChar char="•"/>
            </a:pPr>
            <a:r>
              <a:rPr lang="en-US" sz="2000" b="1" dirty="0">
                <a:solidFill>
                  <a:schemeClr val="bg1"/>
                </a:solidFill>
                <a:latin typeface="Aptos" panose="020B0004020202020204" pitchFamily="34" charset="0"/>
                <a:ea typeface="Inter" panose="020B0502030000000004" pitchFamily="34" charset="0"/>
              </a:rPr>
              <a:t>Legal Precedents Holding?  </a:t>
            </a:r>
          </a:p>
          <a:p>
            <a:r>
              <a:rPr lang="en-US" sz="2000" b="1" dirty="0">
                <a:solidFill>
                  <a:schemeClr val="bg1"/>
                </a:solidFill>
                <a:latin typeface="Aptos" panose="020B0004020202020204" pitchFamily="34" charset="0"/>
                <a:ea typeface="Inter" panose="020B0502030000000004" pitchFamily="34" charset="0"/>
              </a:rPr>
              <a:t>     Probably Not</a:t>
            </a:r>
          </a:p>
          <a:p>
            <a:pPr marL="285750" indent="-285750">
              <a:buFont typeface="Arial" panose="020B0604020202020204" pitchFamily="34" charset="0"/>
              <a:buChar char="•"/>
            </a:pPr>
            <a:endParaRPr lang="en-US" sz="2000" b="1" dirty="0">
              <a:solidFill>
                <a:schemeClr val="bg1"/>
              </a:solidFill>
              <a:latin typeface="Aptos" panose="020B0004020202020204" pitchFamily="34" charset="0"/>
              <a:ea typeface="Inter" panose="020B0502030000000004" pitchFamily="34" charset="0"/>
            </a:endParaRPr>
          </a:p>
          <a:p>
            <a:pPr marL="285750" indent="-285750">
              <a:buFont typeface="Arial" panose="020B0604020202020204" pitchFamily="34" charset="0"/>
              <a:buChar char="•"/>
            </a:pPr>
            <a:r>
              <a:rPr lang="en-US" sz="2000" b="1" dirty="0">
                <a:solidFill>
                  <a:schemeClr val="bg1"/>
                </a:solidFill>
                <a:latin typeface="Aptos" panose="020B0004020202020204" pitchFamily="34" charset="0"/>
                <a:ea typeface="Inter" panose="020B0502030000000004" pitchFamily="34" charset="0"/>
              </a:rPr>
              <a:t>Lawsuits Over Everything? Yes!</a:t>
            </a:r>
          </a:p>
          <a:p>
            <a:r>
              <a:rPr lang="en-US" sz="2000" b="1" dirty="0">
                <a:solidFill>
                  <a:schemeClr val="bg1"/>
                </a:solidFill>
                <a:latin typeface="Aptos" panose="020B0004020202020204" pitchFamily="34" charset="0"/>
                <a:ea typeface="Inter" panose="020B0502030000000004" pitchFamily="34" charset="0"/>
              </a:rPr>
              <a:t>	 </a:t>
            </a:r>
          </a:p>
        </p:txBody>
      </p:sp>
      <p:pic>
        <p:nvPicPr>
          <p:cNvPr id="11" name="Picture 10" descr="A picture containing drawing&#10;&#10;Description automatically generated">
            <a:extLst>
              <a:ext uri="{FF2B5EF4-FFF2-40B4-BE49-F238E27FC236}">
                <a16:creationId xmlns:a16="http://schemas.microsoft.com/office/drawing/2014/main" id="{398350E4-1A8C-0143-98BE-0E9747E26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3" name="Picture 2">
            <a:extLst>
              <a:ext uri="{FF2B5EF4-FFF2-40B4-BE49-F238E27FC236}">
                <a16:creationId xmlns:a16="http://schemas.microsoft.com/office/drawing/2014/main" id="{16F1A0C4-F315-413A-DAD6-892C2EC293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607" y="178442"/>
            <a:ext cx="7834807" cy="5682862"/>
          </a:xfrm>
          <a:prstGeom prst="rect">
            <a:avLst/>
          </a:prstGeom>
        </p:spPr>
      </p:pic>
    </p:spTree>
    <p:extLst>
      <p:ext uri="{BB962C8B-B14F-4D97-AF65-F5344CB8AC3E}">
        <p14:creationId xmlns:p14="http://schemas.microsoft.com/office/powerpoint/2010/main" val="311896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B7144E-32FB-57BB-852C-B2F745B587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60"/>
          <a:stretch/>
        </p:blipFill>
        <p:spPr>
          <a:xfrm>
            <a:off x="7717641" y="-1749248"/>
            <a:ext cx="4453462" cy="7983184"/>
          </a:xfrm>
          <a:prstGeom prst="rect">
            <a:avLst/>
          </a:prstGeom>
        </p:spPr>
      </p:pic>
      <p:pic>
        <p:nvPicPr>
          <p:cNvPr id="11" name="Picture 10">
            <a:extLst>
              <a:ext uri="{FF2B5EF4-FFF2-40B4-BE49-F238E27FC236}">
                <a16:creationId xmlns:a16="http://schemas.microsoft.com/office/drawing/2014/main" id="{C2D44EC6-35EA-2972-C2AF-151174BCC6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88855" y="-25144"/>
            <a:ext cx="4649682" cy="6756585"/>
          </a:xfrm>
          <a:prstGeom prst="rect">
            <a:avLst/>
          </a:prstGeom>
        </p:spPr>
      </p:pic>
      <p:sp>
        <p:nvSpPr>
          <p:cNvPr id="10" name="Rectangle 9">
            <a:extLst>
              <a:ext uri="{FF2B5EF4-FFF2-40B4-BE49-F238E27FC236}">
                <a16:creationId xmlns:a16="http://schemas.microsoft.com/office/drawing/2014/main" id="{76788BBE-FBE0-D94A-9B8D-96ECF24FAAA5}"/>
              </a:ext>
            </a:extLst>
          </p:cNvPr>
          <p:cNvSpPr/>
          <p:nvPr/>
        </p:nvSpPr>
        <p:spPr>
          <a:xfrm>
            <a:off x="0" y="0"/>
            <a:ext cx="1674562" cy="6673407"/>
          </a:xfrm>
          <a:prstGeom prst="rect">
            <a:avLst/>
          </a:prstGeom>
          <a:solidFill>
            <a:srgbClr val="129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D6820B-C4CE-99BB-EFAA-878C096F488E}"/>
              </a:ext>
            </a:extLst>
          </p:cNvPr>
          <p:cNvSpPr/>
          <p:nvPr/>
        </p:nvSpPr>
        <p:spPr>
          <a:xfrm>
            <a:off x="1496810" y="-1"/>
            <a:ext cx="2205835" cy="6673407"/>
          </a:xfrm>
          <a:prstGeom prst="rect">
            <a:avLst/>
          </a:prstGeom>
          <a:solidFill>
            <a:srgbClr val="129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44D47-3E04-E447-B92F-940D7F369C68}"/>
              </a:ext>
            </a:extLst>
          </p:cNvPr>
          <p:cNvSpPr/>
          <p:nvPr/>
        </p:nvSpPr>
        <p:spPr>
          <a:xfrm>
            <a:off x="-20896" y="6156428"/>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6BC0FC-71D2-A543-A561-24F801CA48C5}"/>
              </a:ext>
            </a:extLst>
          </p:cNvPr>
          <p:cNvSpPr txBox="1"/>
          <p:nvPr/>
        </p:nvSpPr>
        <p:spPr>
          <a:xfrm>
            <a:off x="362350" y="491960"/>
            <a:ext cx="3430813" cy="1323439"/>
          </a:xfrm>
          <a:prstGeom prst="rect">
            <a:avLst/>
          </a:prstGeom>
          <a:noFill/>
        </p:spPr>
        <p:txBody>
          <a:bodyPr wrap="square" rtlCol="0">
            <a:spAutoFit/>
          </a:bodyPr>
          <a:lstStyle/>
          <a:p>
            <a:r>
              <a:rPr lang="en-US" sz="3600" b="1" dirty="0">
                <a:solidFill>
                  <a:schemeClr val="bg1"/>
                </a:solidFill>
                <a:ea typeface="Inter" panose="020B0502030000000004" pitchFamily="34" charset="0"/>
              </a:rPr>
              <a:t>CHARLESTON</a:t>
            </a:r>
            <a:r>
              <a:rPr lang="en-US" sz="4000" b="1" dirty="0">
                <a:solidFill>
                  <a:schemeClr val="bg1"/>
                </a:solidFill>
                <a:ea typeface="Inter" panose="020B0502030000000004" pitchFamily="34" charset="0"/>
              </a:rPr>
              <a:t>, SC</a:t>
            </a:r>
          </a:p>
        </p:txBody>
      </p:sp>
      <p:sp>
        <p:nvSpPr>
          <p:cNvPr id="14" name="Rectangle 13">
            <a:extLst>
              <a:ext uri="{FF2B5EF4-FFF2-40B4-BE49-F238E27FC236}">
                <a16:creationId xmlns:a16="http://schemas.microsoft.com/office/drawing/2014/main" id="{FA607AA5-8474-759A-1DB7-F19D72BD7139}"/>
              </a:ext>
            </a:extLst>
          </p:cNvPr>
          <p:cNvSpPr/>
          <p:nvPr/>
        </p:nvSpPr>
        <p:spPr>
          <a:xfrm>
            <a:off x="256810" y="6258107"/>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5" name="Picture 14" descr="A picture containing drawing&#10;&#10;Description automatically generated">
            <a:extLst>
              <a:ext uri="{FF2B5EF4-FFF2-40B4-BE49-F238E27FC236}">
                <a16:creationId xmlns:a16="http://schemas.microsoft.com/office/drawing/2014/main" id="{C650A48E-8590-7E84-8832-CEF36E4D16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41402" y="6274025"/>
            <a:ext cx="1568094" cy="400029"/>
          </a:xfrm>
          <a:prstGeom prst="rect">
            <a:avLst/>
          </a:prstGeom>
        </p:spPr>
      </p:pic>
      <p:sp>
        <p:nvSpPr>
          <p:cNvPr id="16" name="TextBox 15">
            <a:extLst>
              <a:ext uri="{FF2B5EF4-FFF2-40B4-BE49-F238E27FC236}">
                <a16:creationId xmlns:a16="http://schemas.microsoft.com/office/drawing/2014/main" id="{07352D8B-FAAC-45AC-00F7-E30DAD836590}"/>
              </a:ext>
            </a:extLst>
          </p:cNvPr>
          <p:cNvSpPr txBox="1"/>
          <p:nvPr/>
        </p:nvSpPr>
        <p:spPr>
          <a:xfrm>
            <a:off x="657767" y="2060463"/>
            <a:ext cx="2627308" cy="1569660"/>
          </a:xfrm>
          <a:prstGeom prst="rect">
            <a:avLst/>
          </a:prstGeom>
          <a:noFill/>
        </p:spPr>
        <p:txBody>
          <a:bodyPr wrap="square" rtlCol="0">
            <a:spAutoFit/>
          </a:bodyPr>
          <a:lstStyle/>
          <a:p>
            <a:r>
              <a:rPr lang="en-US" sz="2400" b="1" dirty="0">
                <a:solidFill>
                  <a:schemeClr val="bg1"/>
                </a:solidFill>
              </a:rPr>
              <a:t>“Workers</a:t>
            </a:r>
            <a:r>
              <a:rPr lang="en-US" sz="2400" b="1" dirty="0"/>
              <a:t> </a:t>
            </a:r>
            <a:r>
              <a:rPr lang="en-US" sz="2400" b="1" dirty="0">
                <a:solidFill>
                  <a:srgbClr val="F2F2F2"/>
                </a:solidFill>
              </a:rPr>
              <a:t>take dive into deep doo to unclog sewer pumps”</a:t>
            </a:r>
          </a:p>
        </p:txBody>
      </p:sp>
      <p:sp>
        <p:nvSpPr>
          <p:cNvPr id="18" name="TextBox 17">
            <a:extLst>
              <a:ext uri="{FF2B5EF4-FFF2-40B4-BE49-F238E27FC236}">
                <a16:creationId xmlns:a16="http://schemas.microsoft.com/office/drawing/2014/main" id="{809DFACA-FDF1-AA04-6CCE-CB4CDC4049FF}"/>
              </a:ext>
            </a:extLst>
          </p:cNvPr>
          <p:cNvSpPr txBox="1"/>
          <p:nvPr/>
        </p:nvSpPr>
        <p:spPr>
          <a:xfrm>
            <a:off x="657767" y="4011683"/>
            <a:ext cx="2740827" cy="1938992"/>
          </a:xfrm>
          <a:prstGeom prst="rect">
            <a:avLst/>
          </a:prstGeom>
          <a:noFill/>
        </p:spPr>
        <p:txBody>
          <a:bodyPr wrap="square" rtlCol="0">
            <a:spAutoFit/>
          </a:bodyPr>
          <a:lstStyle/>
          <a:p>
            <a:r>
              <a:rPr lang="en-US" sz="2400" b="1" dirty="0">
                <a:solidFill>
                  <a:schemeClr val="bg1"/>
                </a:solidFill>
              </a:rPr>
              <a:t>“Divers swim through 90 feet of raw sewage to unclog giant, hairy ‘fatberg’”</a:t>
            </a:r>
          </a:p>
        </p:txBody>
      </p:sp>
    </p:spTree>
    <p:extLst>
      <p:ext uri="{BB962C8B-B14F-4D97-AF65-F5344CB8AC3E}">
        <p14:creationId xmlns:p14="http://schemas.microsoft.com/office/powerpoint/2010/main" val="36178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5937065" y="878031"/>
            <a:ext cx="5972169"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Lawsuit against Costco, CVS, Kimberly-Clark, Procter &amp; Gamble, Target, Walgreens, and </a:t>
            </a:r>
            <a:r>
              <a:rPr lang="en-US" sz="2600" b="0" dirty="0" err="1">
                <a:solidFill>
                  <a:schemeClr val="tx1">
                    <a:lumMod val="85000"/>
                    <a:lumOff val="15000"/>
                  </a:schemeClr>
                </a:solidFill>
                <a:ea typeface="Inter" panose="020B0502030000000004" pitchFamily="34" charset="0"/>
              </a:rPr>
              <a:t>WalMart</a:t>
            </a:r>
            <a:endParaRPr lang="en-US" sz="2600" b="0" dirty="0">
              <a:solidFill>
                <a:schemeClr val="tx1">
                  <a:lumMod val="85000"/>
                  <a:lumOff val="15000"/>
                </a:schemeClr>
              </a:solidFill>
              <a:ea typeface="Inter" panose="020B0502030000000004" pitchFamily="34" charset="0"/>
            </a:endParaRPr>
          </a:p>
          <a:p>
            <a:pPr>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Settlement agreement with Kimberly-Clark:</a:t>
            </a: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KC Flushable wipes will meet IWSFG specifications by May 2022</a:t>
            </a:r>
          </a:p>
          <a:p>
            <a:pPr lvl="1">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Non-flushable wipes will be properly labeled</a:t>
            </a:r>
          </a:p>
          <a:p>
            <a:pPr>
              <a:lnSpc>
                <a:spcPct val="100000"/>
              </a:lnSpc>
              <a:buClr>
                <a:schemeClr val="tx1">
                  <a:lumMod val="85000"/>
                  <a:lumOff val="15000"/>
                </a:schemeClr>
              </a:buClr>
            </a:pPr>
            <a:r>
              <a:rPr lang="en-US" sz="2600" b="0" dirty="0">
                <a:solidFill>
                  <a:schemeClr val="tx1">
                    <a:lumMod val="85000"/>
                    <a:lumOff val="15000"/>
                  </a:schemeClr>
                </a:solidFill>
                <a:ea typeface="Inter" panose="020B0502030000000004" pitchFamily="34" charset="0"/>
              </a:rPr>
              <a:t>Other companies also entered similar settlement agreements</a:t>
            </a:r>
          </a:p>
        </p:txBody>
      </p:sp>
      <p:sp>
        <p:nvSpPr>
          <p:cNvPr id="9" name="Rectangle 8">
            <a:extLst>
              <a:ext uri="{FF2B5EF4-FFF2-40B4-BE49-F238E27FC236}">
                <a16:creationId xmlns:a16="http://schemas.microsoft.com/office/drawing/2014/main" id="{5914BD10-CB28-654E-BC67-9CDD190204C5}"/>
              </a:ext>
            </a:extLst>
          </p:cNvPr>
          <p:cNvSpPr/>
          <p:nvPr/>
        </p:nvSpPr>
        <p:spPr>
          <a:xfrm>
            <a:off x="1418980" y="878031"/>
            <a:ext cx="3968566"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95480A8A-74DC-5043-A96E-A4D6E1542F67}"/>
              </a:ext>
            </a:extLst>
          </p:cNvPr>
          <p:cNvSpPr/>
          <p:nvPr/>
        </p:nvSpPr>
        <p:spPr>
          <a:xfrm>
            <a:off x="1761161" y="1420132"/>
            <a:ext cx="3546067" cy="3416320"/>
          </a:xfrm>
          <a:prstGeom prst="rect">
            <a:avLst/>
          </a:prstGeom>
        </p:spPr>
        <p:txBody>
          <a:bodyPr wrap="square">
            <a:spAutoFit/>
          </a:bodyPr>
          <a:lstStyle/>
          <a:p>
            <a:r>
              <a:rPr lang="en-US" sz="3600" b="1" dirty="0">
                <a:solidFill>
                  <a:schemeClr val="bg1"/>
                </a:solidFill>
                <a:latin typeface="Inter" panose="020B0502030000000004" pitchFamily="34" charset="0"/>
                <a:ea typeface="Inter" panose="020B0502030000000004" pitchFamily="34" charset="0"/>
              </a:rPr>
              <a:t>CHARLESTON WATER SYSTEM CLASS ACTION LAWSUIT</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Tree>
    <p:extLst>
      <p:ext uri="{BB962C8B-B14F-4D97-AF65-F5344CB8AC3E}">
        <p14:creationId xmlns:p14="http://schemas.microsoft.com/office/powerpoint/2010/main" val="336900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A139E-AF13-AD4A-A9D4-2C2DC6510E94}"/>
              </a:ext>
            </a:extLst>
          </p:cNvPr>
          <p:cNvSpPr/>
          <p:nvPr/>
        </p:nvSpPr>
        <p:spPr>
          <a:xfrm>
            <a:off x="-1" y="1763340"/>
            <a:ext cx="12294825" cy="5105400"/>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6044D47-3E04-E447-B92F-940D7F369C68}"/>
              </a:ext>
            </a:extLst>
          </p:cNvPr>
          <p:cNvSpPr/>
          <p:nvPr/>
        </p:nvSpPr>
        <p:spPr>
          <a:xfrm>
            <a:off x="0" y="616790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F84544E1-3CAA-854A-9854-904BC46FA6F0}"/>
              </a:ext>
            </a:extLst>
          </p:cNvPr>
          <p:cNvSpPr/>
          <p:nvPr/>
        </p:nvSpPr>
        <p:spPr>
          <a:xfrm>
            <a:off x="973738" y="584615"/>
            <a:ext cx="9140079" cy="646331"/>
          </a:xfrm>
          <a:prstGeom prst="rect">
            <a:avLst/>
          </a:prstGeom>
        </p:spPr>
        <p:txBody>
          <a:bodyPr wrap="square">
            <a:spAutoFit/>
          </a:bodyPr>
          <a:lstStyle/>
          <a:p>
            <a:r>
              <a:rPr lang="en-US" sz="3600" b="1" dirty="0">
                <a:solidFill>
                  <a:srgbClr val="0E5687"/>
                </a:solidFill>
                <a:ea typeface="Inter" panose="020B0502030000000004" pitchFamily="34" charset="0"/>
              </a:rPr>
              <a:t>Do Not Flush Labeling Compliance</a:t>
            </a:r>
          </a:p>
        </p:txBody>
      </p:sp>
      <p:pic>
        <p:nvPicPr>
          <p:cNvPr id="10" name="Picture 9" descr="A picture containing drawing&#10;&#10;Description automatically generated">
            <a:extLst>
              <a:ext uri="{FF2B5EF4-FFF2-40B4-BE49-F238E27FC236}">
                <a16:creationId xmlns:a16="http://schemas.microsoft.com/office/drawing/2014/main" id="{2121C419-1C8D-8B42-AC5F-E8F3320BAD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3075" name="Picture 3">
            <a:extLst>
              <a:ext uri="{FF2B5EF4-FFF2-40B4-BE49-F238E27FC236}">
                <a16:creationId xmlns:a16="http://schemas.microsoft.com/office/drawing/2014/main" id="{2C3451E5-F703-3029-CAB7-47B5E01EC6C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11820" y="2065905"/>
            <a:ext cx="1986492" cy="37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7647900B-D8D7-4966-FECC-2CC2496F014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419456" y="1655322"/>
            <a:ext cx="3276367" cy="26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3F7980F5-C5AD-46C8-6CDC-C6434247294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34480" y="1613035"/>
            <a:ext cx="2948808" cy="26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4AA92FC7-BE1D-E24F-C881-454F9D1B687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09298" y="2022139"/>
            <a:ext cx="2049516" cy="390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EB406481-3319-CB40-C06C-32193500777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488068" y="4471018"/>
            <a:ext cx="3569571" cy="188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83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A139E-AF13-AD4A-A9D4-2C2DC6510E94}"/>
              </a:ext>
            </a:extLst>
          </p:cNvPr>
          <p:cNvSpPr/>
          <p:nvPr/>
        </p:nvSpPr>
        <p:spPr>
          <a:xfrm>
            <a:off x="-110169" y="1740075"/>
            <a:ext cx="12382959" cy="5105400"/>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84443" cy="382092"/>
          </a:xfrm>
          <a:prstGeom prst="rect">
            <a:avLst/>
          </a:prstGeom>
        </p:spPr>
        <p:txBody>
          <a:bodyPr wrap="none">
            <a:spAutoFit/>
          </a:bodyPr>
          <a:lstStyle/>
          <a:p>
            <a:pPr>
              <a:lnSpc>
                <a:spcPct val="150000"/>
              </a:lnSpc>
            </a:pPr>
            <a:r>
              <a:rPr lang="en-US" sz="140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F84544E1-3CAA-854A-9854-904BC46FA6F0}"/>
              </a:ext>
            </a:extLst>
          </p:cNvPr>
          <p:cNvSpPr/>
          <p:nvPr/>
        </p:nvSpPr>
        <p:spPr>
          <a:xfrm>
            <a:off x="996682" y="497006"/>
            <a:ext cx="9140079" cy="1200329"/>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Educational Materials</a:t>
            </a:r>
          </a:p>
          <a:p>
            <a:r>
              <a:rPr lang="en-US" sz="3600" b="1" dirty="0">
                <a:solidFill>
                  <a:srgbClr val="0E5687"/>
                </a:solidFill>
                <a:latin typeface="Aptos" panose="020B0004020202020204" pitchFamily="34" charset="0"/>
                <a:ea typeface="Inter" panose="020B0502030000000004" pitchFamily="34" charset="0"/>
              </a:rPr>
              <a:t>from the Responsible Flushing Alliance</a:t>
            </a:r>
          </a:p>
        </p:txBody>
      </p:sp>
      <p:pic>
        <p:nvPicPr>
          <p:cNvPr id="10" name="Picture 9" descr="A picture containing drawing&#10;&#10;Description automatically generated">
            <a:extLst>
              <a:ext uri="{FF2B5EF4-FFF2-40B4-BE49-F238E27FC236}">
                <a16:creationId xmlns:a16="http://schemas.microsoft.com/office/drawing/2014/main" id="{2121C419-1C8D-8B42-AC5F-E8F3320BAD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5" name="Picture 4" descr="Timeline&#10;&#10;Description automatically generated with low confidence">
            <a:extLst>
              <a:ext uri="{FF2B5EF4-FFF2-40B4-BE49-F238E27FC236}">
                <a16:creationId xmlns:a16="http://schemas.microsoft.com/office/drawing/2014/main" id="{5DE20E95-9C32-4803-932D-E253A1AAC0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126" y="2462956"/>
            <a:ext cx="2417107" cy="3128942"/>
          </a:xfrm>
          <a:prstGeom prst="rect">
            <a:avLst/>
          </a:prstGeom>
        </p:spPr>
      </p:pic>
      <p:pic>
        <p:nvPicPr>
          <p:cNvPr id="6" name="Picture 5" descr="Text&#10;&#10;Description automatically generated">
            <a:extLst>
              <a:ext uri="{FF2B5EF4-FFF2-40B4-BE49-F238E27FC236}">
                <a16:creationId xmlns:a16="http://schemas.microsoft.com/office/drawing/2014/main" id="{1466920F-0148-D818-AAAC-023712749C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930" y="3220699"/>
            <a:ext cx="3028778" cy="2339730"/>
          </a:xfrm>
          <a:prstGeom prst="rect">
            <a:avLst/>
          </a:prstGeom>
        </p:spPr>
      </p:pic>
      <p:pic>
        <p:nvPicPr>
          <p:cNvPr id="15" name="Picture 14" descr="Calendar&#10;&#10;Description automatically generated">
            <a:extLst>
              <a:ext uri="{FF2B5EF4-FFF2-40B4-BE49-F238E27FC236}">
                <a16:creationId xmlns:a16="http://schemas.microsoft.com/office/drawing/2014/main" id="{A689FC4B-D006-7539-9832-3E117AFD9B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84048" y="2502742"/>
            <a:ext cx="2354419" cy="3057687"/>
          </a:xfrm>
          <a:prstGeom prst="rect">
            <a:avLst/>
          </a:prstGeom>
        </p:spPr>
      </p:pic>
      <p:pic>
        <p:nvPicPr>
          <p:cNvPr id="16" name="Picture 15" descr="Diagram&#10;&#10;Description automatically generated">
            <a:extLst>
              <a:ext uri="{FF2B5EF4-FFF2-40B4-BE49-F238E27FC236}">
                <a16:creationId xmlns:a16="http://schemas.microsoft.com/office/drawing/2014/main" id="{BA17E68A-E14A-D97D-6010-03AA374B79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3573" y="3253321"/>
            <a:ext cx="3022426" cy="2339729"/>
          </a:xfrm>
          <a:prstGeom prst="rect">
            <a:avLst/>
          </a:prstGeom>
        </p:spPr>
      </p:pic>
      <p:sp>
        <p:nvSpPr>
          <p:cNvPr id="18" name="Rectangle 17">
            <a:extLst>
              <a:ext uri="{FF2B5EF4-FFF2-40B4-BE49-F238E27FC236}">
                <a16:creationId xmlns:a16="http://schemas.microsoft.com/office/drawing/2014/main" id="{ADE0FC16-8377-CEA1-D4C5-789748D65E45}"/>
              </a:ext>
            </a:extLst>
          </p:cNvPr>
          <p:cNvSpPr/>
          <p:nvPr/>
        </p:nvSpPr>
        <p:spPr>
          <a:xfrm>
            <a:off x="4168212" y="2173533"/>
            <a:ext cx="4738595" cy="646331"/>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www.flushsmart.org</a:t>
            </a:r>
          </a:p>
        </p:txBody>
      </p:sp>
    </p:spTree>
    <p:extLst>
      <p:ext uri="{BB962C8B-B14F-4D97-AF65-F5344CB8AC3E}">
        <p14:creationId xmlns:p14="http://schemas.microsoft.com/office/powerpoint/2010/main" val="21564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A139E-AF13-AD4A-A9D4-2C2DC6510E94}"/>
              </a:ext>
            </a:extLst>
          </p:cNvPr>
          <p:cNvSpPr/>
          <p:nvPr/>
        </p:nvSpPr>
        <p:spPr>
          <a:xfrm>
            <a:off x="1" y="1740075"/>
            <a:ext cx="12192000" cy="5105400"/>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F84544E1-3CAA-854A-9854-904BC46FA6F0}"/>
              </a:ext>
            </a:extLst>
          </p:cNvPr>
          <p:cNvSpPr/>
          <p:nvPr/>
        </p:nvSpPr>
        <p:spPr>
          <a:xfrm>
            <a:off x="973738" y="584615"/>
            <a:ext cx="9140079" cy="646331"/>
          </a:xfrm>
          <a:prstGeom prst="rect">
            <a:avLst/>
          </a:prstGeom>
        </p:spPr>
        <p:txBody>
          <a:bodyPr wrap="square">
            <a:spAutoFit/>
          </a:bodyPr>
          <a:lstStyle/>
          <a:p>
            <a:r>
              <a:rPr lang="en-US" sz="3600" b="1" dirty="0">
                <a:solidFill>
                  <a:srgbClr val="0E5687"/>
                </a:solidFill>
                <a:latin typeface="Inter" panose="020B0502030000000004" pitchFamily="34" charset="0"/>
                <a:ea typeface="Inter" panose="020B0502030000000004" pitchFamily="34" charset="0"/>
              </a:rPr>
              <a:t>Wipes: The </a:t>
            </a:r>
            <a:r>
              <a:rPr lang="en-US" sz="3600" b="1" dirty="0">
                <a:solidFill>
                  <a:srgbClr val="0E5687"/>
                </a:solidFill>
                <a:ea typeface="Inter" panose="020B0502030000000004" pitchFamily="34" charset="0"/>
              </a:rPr>
              <a:t>Tip</a:t>
            </a:r>
            <a:r>
              <a:rPr lang="en-US" sz="3600" b="1" dirty="0">
                <a:solidFill>
                  <a:srgbClr val="0E5687"/>
                </a:solidFill>
                <a:latin typeface="Inter" panose="020B0502030000000004" pitchFamily="34" charset="0"/>
                <a:ea typeface="Inter" panose="020B0502030000000004" pitchFamily="34" charset="0"/>
              </a:rPr>
              <a:t> of the Fatberg</a:t>
            </a:r>
          </a:p>
        </p:txBody>
      </p:sp>
      <p:pic>
        <p:nvPicPr>
          <p:cNvPr id="10" name="Picture 9" descr="A picture containing drawing&#10;&#10;Description automatically generated">
            <a:extLst>
              <a:ext uri="{FF2B5EF4-FFF2-40B4-BE49-F238E27FC236}">
                <a16:creationId xmlns:a16="http://schemas.microsoft.com/office/drawing/2014/main" id="{2121C419-1C8D-8B42-AC5F-E8F3320BAD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1030" name="Picture 6">
            <a:extLst>
              <a:ext uri="{FF2B5EF4-FFF2-40B4-BE49-F238E27FC236}">
                <a16:creationId xmlns:a16="http://schemas.microsoft.com/office/drawing/2014/main" id="{1FF4E678-F261-C95A-FE80-CD0D108241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963" y="1776974"/>
            <a:ext cx="2510189" cy="33479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LUSH PUPPIES Doodie Bags - Flushable Compostable - Dog Poop Waste Pick Up">
            <a:extLst>
              <a:ext uri="{FF2B5EF4-FFF2-40B4-BE49-F238E27FC236}">
                <a16:creationId xmlns:a16="http://schemas.microsoft.com/office/drawing/2014/main" id="{25DA4CB6-EDC9-5133-69F9-63C2DF56B8D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30489" y="4323970"/>
            <a:ext cx="2529695" cy="170528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A91E022-3563-648A-E6AD-7DFD5153B30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00682" y="1776974"/>
            <a:ext cx="2529695" cy="337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61C4AD76-5DD1-E0E5-868A-10D8C4857C6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035947" y="1727550"/>
            <a:ext cx="2298104" cy="317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83D68B39-A26E-8964-EF35-3F4AF8503A6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74462" y="4166050"/>
            <a:ext cx="3323475" cy="1863205"/>
          </a:xfrm>
          <a:prstGeom prst="rect">
            <a:avLst/>
          </a:prstGeom>
        </p:spPr>
      </p:pic>
      <p:pic>
        <p:nvPicPr>
          <p:cNvPr id="1026" name="Picture 2" descr="Scrubbing Bubbles Fresh Brush Flushable Refill 12 Ct">
            <a:extLst>
              <a:ext uri="{FF2B5EF4-FFF2-40B4-BE49-F238E27FC236}">
                <a16:creationId xmlns:a16="http://schemas.microsoft.com/office/drawing/2014/main" id="{8AC402F1-99D3-D9D9-458A-F71F980BC8F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091405" y="2467122"/>
            <a:ext cx="2053859" cy="365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7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233F-3E6B-86A7-DF1C-E0B72F5B6DE5}"/>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EEF4F40B-F49B-E4D1-D293-09871E4B8FBA}"/>
              </a:ext>
            </a:extLst>
          </p:cNvPr>
          <p:cNvSpPr txBox="1">
            <a:spLocks/>
          </p:cNvSpPr>
          <p:nvPr/>
        </p:nvSpPr>
        <p:spPr>
          <a:xfrm>
            <a:off x="4929087" y="1810543"/>
            <a:ext cx="6552178" cy="4269856"/>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1">
              <a:lnSpc>
                <a:spcPct val="100000"/>
              </a:lnSpc>
              <a:buClr>
                <a:schemeClr val="tx1">
                  <a:lumMod val="85000"/>
                  <a:lumOff val="15000"/>
                </a:schemeClr>
              </a:buClr>
            </a:pPr>
            <a:r>
              <a:rPr lang="en-US" sz="2200" b="0" dirty="0">
                <a:solidFill>
                  <a:srgbClr val="212529"/>
                </a:solidFill>
                <a:latin typeface="Aptos" panose="020B0004020202020204" pitchFamily="34" charset="0"/>
              </a:rPr>
              <a:t>Feb. 2023 decision from the U.S. District Court for the District of Massachusetts</a:t>
            </a:r>
            <a:endParaRPr lang="en-US" sz="2200" b="0" i="0" dirty="0">
              <a:solidFill>
                <a:srgbClr val="212529"/>
              </a:solidFill>
              <a:effectLst/>
              <a:latin typeface="Aptos" panose="020B0004020202020204" pitchFamily="34" charset="0"/>
            </a:endParaRP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Background: </a:t>
            </a:r>
            <a:r>
              <a:rPr lang="en-US" sz="2200" b="0" dirty="0">
                <a:solidFill>
                  <a:srgbClr val="212529"/>
                </a:solidFill>
                <a:latin typeface="Aptos" panose="020B0004020202020204" pitchFamily="34" charset="0"/>
                <a:ea typeface="Inter" panose="020B0502030000000004" pitchFamily="34" charset="0"/>
              </a:rPr>
              <a:t> ENGO Conservative Law Foundation brought suit arguing that MWRA was in violation of its NPDES permit because it failed to take sufficient enforcement action against industrial users.</a:t>
            </a: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Issue:</a:t>
            </a:r>
            <a:r>
              <a:rPr lang="en-US" sz="2200" b="0" dirty="0">
                <a:solidFill>
                  <a:srgbClr val="212529"/>
                </a:solidFill>
                <a:latin typeface="Aptos" panose="020B0004020202020204" pitchFamily="34" charset="0"/>
                <a:ea typeface="Inter" panose="020B0502030000000004" pitchFamily="34" charset="0"/>
              </a:rPr>
              <a:t>  Do citizens have a right to bring lawsuits over a utility's administration of its pretreatment program?</a:t>
            </a: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Decision:  </a:t>
            </a:r>
            <a:r>
              <a:rPr lang="en-US" sz="2200" b="0" dirty="0">
                <a:solidFill>
                  <a:srgbClr val="212529"/>
                </a:solidFill>
                <a:latin typeface="Aptos" panose="020B0004020202020204" pitchFamily="34" charset="0"/>
                <a:ea typeface="Inter" panose="020B0502030000000004" pitchFamily="34" charset="0"/>
              </a:rPr>
              <a:t>CWA section 309(f) only provides EPA – not outside groups – with the right to oversee administration of a pretreatment program.</a:t>
            </a:r>
          </a:p>
          <a:p>
            <a:pPr marL="514350" lvl="1">
              <a:lnSpc>
                <a:spcPct val="100000"/>
              </a:lnSpc>
              <a:buClr>
                <a:srgbClr val="262626"/>
              </a:buClr>
            </a:pPr>
            <a:endParaRPr lang="en-US" b="0" dirty="0">
              <a:solidFill>
                <a:srgbClr val="212529"/>
              </a:solidFill>
              <a:latin typeface="Inter" panose="020B0502030000000004" pitchFamily="34" charset="0"/>
              <a:ea typeface="Inter" panose="020B0502030000000004" pitchFamily="34" charset="0"/>
            </a:endParaRPr>
          </a:p>
          <a:p>
            <a:pPr marL="514350" lvl="1">
              <a:lnSpc>
                <a:spcPct val="100000"/>
              </a:lnSpc>
              <a:buClr>
                <a:schemeClr val="tx1">
                  <a:lumMod val="85000"/>
                  <a:lumOff val="15000"/>
                </a:schemeClr>
              </a:buClr>
            </a:pPr>
            <a:endParaRPr lang="en-US" sz="1200" dirty="0">
              <a:solidFill>
                <a:schemeClr val="tx1">
                  <a:lumMod val="85000"/>
                  <a:lumOff val="15000"/>
                </a:schemeClr>
              </a:solidFill>
              <a:latin typeface="Inter" panose="020B0502030000000004" pitchFamily="34" charset="0"/>
              <a:ea typeface="Inter" panose="020B0502030000000004" pitchFamily="34" charset="0"/>
            </a:endParaRPr>
          </a:p>
          <a:p>
            <a:pPr marL="971550" lvl="2">
              <a:lnSpc>
                <a:spcPct val="100000"/>
              </a:lnSpc>
              <a:buClr>
                <a:schemeClr val="tx1">
                  <a:lumMod val="85000"/>
                  <a:lumOff val="15000"/>
                </a:schemeClr>
              </a:buClr>
            </a:pPr>
            <a:endParaRPr lang="en-US" sz="1200" dirty="0">
              <a:solidFill>
                <a:schemeClr val="tx1">
                  <a:lumMod val="85000"/>
                  <a:lumOff val="15000"/>
                </a:schemeClr>
              </a:solidFill>
              <a:latin typeface="Inter" panose="020B0502030000000004" pitchFamily="34" charset="0"/>
              <a:ea typeface="Inter" panose="020B0502030000000004" pitchFamily="34" charset="0"/>
            </a:endParaRPr>
          </a:p>
          <a:p>
            <a:pPr marL="971550" lvl="2">
              <a:lnSpc>
                <a:spcPct val="100000"/>
              </a:lnSpc>
              <a:buClr>
                <a:schemeClr val="tx1">
                  <a:lumMod val="85000"/>
                  <a:lumOff val="15000"/>
                </a:schemeClr>
              </a:buClr>
            </a:pPr>
            <a:endParaRPr lang="en-US" sz="180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972B10E6-212C-B061-5E03-7B075B57B9F1}"/>
              </a:ext>
            </a:extLst>
          </p:cNvPr>
          <p:cNvSpPr/>
          <p:nvPr/>
        </p:nvSpPr>
        <p:spPr>
          <a:xfrm>
            <a:off x="693617" y="1108830"/>
            <a:ext cx="4066030" cy="4640339"/>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CC2328-18BA-CAF3-EDA1-0B46442A68DD}"/>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142104-A7DA-67FD-521B-1D542ADC1556}"/>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BE4D25FF-DEF5-72CB-99DF-C902FC478EC0}"/>
              </a:ext>
            </a:extLst>
          </p:cNvPr>
          <p:cNvSpPr/>
          <p:nvPr/>
        </p:nvSpPr>
        <p:spPr>
          <a:xfrm>
            <a:off x="1024933" y="1105457"/>
            <a:ext cx="3400384" cy="1754326"/>
          </a:xfrm>
          <a:prstGeom prst="rect">
            <a:avLst/>
          </a:prstGeom>
        </p:spPr>
        <p:txBody>
          <a:bodyPr wrap="square" lIns="91440" tIns="45720" rIns="91440" bIns="45720" anchor="t">
            <a:spAutoFit/>
          </a:bodyPr>
          <a:lstStyle/>
          <a:p>
            <a:pPr algn="ctr"/>
            <a:r>
              <a:rPr lang="en-US" sz="3600" b="1" dirty="0">
                <a:solidFill>
                  <a:schemeClr val="bg1"/>
                </a:solidFill>
                <a:latin typeface="Inter"/>
              </a:rPr>
              <a:t>Catching Up on a Little Good Case Law </a:t>
            </a:r>
            <a:endParaRPr lang="en-US" dirty="0">
              <a:solidFill>
                <a:schemeClr val="bg1"/>
              </a:solidFill>
            </a:endParaRPr>
          </a:p>
        </p:txBody>
      </p:sp>
      <p:pic>
        <p:nvPicPr>
          <p:cNvPr id="11" name="Picture 10" descr="A picture containing drawing&#10;&#10;Description automatically generated">
            <a:extLst>
              <a:ext uri="{FF2B5EF4-FFF2-40B4-BE49-F238E27FC236}">
                <a16:creationId xmlns:a16="http://schemas.microsoft.com/office/drawing/2014/main" id="{696673C6-5406-9711-BD90-7B8995BF33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5" name="Picture 4" descr="Gavel - Law concept | Premium Photo">
            <a:extLst>
              <a:ext uri="{FF2B5EF4-FFF2-40B4-BE49-F238E27FC236}">
                <a16:creationId xmlns:a16="http://schemas.microsoft.com/office/drawing/2014/main" id="{6703A307-7A2D-F7DC-7F34-49612157FA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965" y="2862369"/>
            <a:ext cx="3446278" cy="2554030"/>
          </a:xfrm>
          <a:prstGeom prst="rect">
            <a:avLst/>
          </a:prstGeom>
        </p:spPr>
      </p:pic>
      <p:sp>
        <p:nvSpPr>
          <p:cNvPr id="3" name="Rectangle 2">
            <a:extLst>
              <a:ext uri="{FF2B5EF4-FFF2-40B4-BE49-F238E27FC236}">
                <a16:creationId xmlns:a16="http://schemas.microsoft.com/office/drawing/2014/main" id="{D8B6D4CD-F6CB-3697-08EA-71819FB162C2}"/>
              </a:ext>
            </a:extLst>
          </p:cNvPr>
          <p:cNvSpPr/>
          <p:nvPr/>
        </p:nvSpPr>
        <p:spPr>
          <a:xfrm>
            <a:off x="710735" y="267140"/>
            <a:ext cx="10770530" cy="646331"/>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Conservative Law Foundation v. MWRA</a:t>
            </a:r>
          </a:p>
        </p:txBody>
      </p:sp>
    </p:spTree>
    <p:extLst>
      <p:ext uri="{BB962C8B-B14F-4D97-AF65-F5344CB8AC3E}">
        <p14:creationId xmlns:p14="http://schemas.microsoft.com/office/powerpoint/2010/main" val="26925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F9C2-5D33-075B-19ED-BC16900744E2}"/>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F6F0205-DB1C-2132-597C-2A84A48C2949}"/>
              </a:ext>
            </a:extLst>
          </p:cNvPr>
          <p:cNvSpPr txBox="1">
            <a:spLocks/>
          </p:cNvSpPr>
          <p:nvPr/>
        </p:nvSpPr>
        <p:spPr>
          <a:xfrm>
            <a:off x="581721" y="1856978"/>
            <a:ext cx="11028556" cy="4269856"/>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Helpful dicta: </a:t>
            </a:r>
            <a:r>
              <a:rPr lang="en-US" sz="2200" b="0" dirty="0">
                <a:solidFill>
                  <a:srgbClr val="212529"/>
                </a:solidFill>
                <a:latin typeface="Aptos" panose="020B0004020202020204" pitchFamily="34" charset="0"/>
                <a:ea typeface="Inter" panose="020B0502030000000004" pitchFamily="34" charset="0"/>
              </a:rPr>
              <a:t> Court pointed to several policy arguments in favor of MWRA - </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Allowing ENGOs to second-guess EPA assessment of pretreatment programs could lead to flood of litigation; </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Utilities would face inconsistent requirements and be "in the dark in implementing their own" programs;</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Citizen groups lack engineering and systems expertise to ensure costs imposed will not outweigh benefits achieved;</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EPA is answerable to the public, ENGOs are "answerable only to their own members."</a:t>
            </a: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Potential applications going forward: </a:t>
            </a:r>
            <a:r>
              <a:rPr lang="en-US" sz="2200" b="0" dirty="0">
                <a:solidFill>
                  <a:srgbClr val="212529"/>
                </a:solidFill>
                <a:latin typeface="Aptos" panose="020B0004020202020204" pitchFamily="34" charset="0"/>
                <a:ea typeface="Inter" panose="020B0502030000000004" pitchFamily="34" charset="0"/>
              </a:rPr>
              <a:t> Could help combat ENGO positions about utility use of pretreatment programs in context of PFAS.</a:t>
            </a:r>
          </a:p>
          <a:p>
            <a:pPr marL="514350" lvl="1">
              <a:lnSpc>
                <a:spcPct val="100000"/>
              </a:lnSpc>
              <a:buClr>
                <a:srgbClr val="262626"/>
              </a:buClr>
            </a:pPr>
            <a:endParaRPr lang="en-US" b="0" dirty="0">
              <a:solidFill>
                <a:srgbClr val="212529"/>
              </a:solidFill>
              <a:latin typeface="Inter" panose="020B0502030000000004" pitchFamily="34" charset="0"/>
              <a:ea typeface="Inter" panose="020B0502030000000004" pitchFamily="34" charset="0"/>
            </a:endParaRPr>
          </a:p>
          <a:p>
            <a:pPr marL="514350" lvl="1">
              <a:lnSpc>
                <a:spcPct val="100000"/>
              </a:lnSpc>
              <a:buClr>
                <a:schemeClr val="tx1">
                  <a:lumMod val="85000"/>
                  <a:lumOff val="15000"/>
                </a:schemeClr>
              </a:buClr>
            </a:pPr>
            <a:endParaRPr lang="en-US" sz="1200" dirty="0">
              <a:solidFill>
                <a:schemeClr val="tx1">
                  <a:lumMod val="85000"/>
                  <a:lumOff val="15000"/>
                </a:schemeClr>
              </a:solidFill>
              <a:latin typeface="Inter" panose="020B0502030000000004" pitchFamily="34" charset="0"/>
              <a:ea typeface="Inter" panose="020B0502030000000004" pitchFamily="34" charset="0"/>
            </a:endParaRPr>
          </a:p>
          <a:p>
            <a:pPr marL="971550" lvl="2">
              <a:lnSpc>
                <a:spcPct val="100000"/>
              </a:lnSpc>
              <a:buClr>
                <a:schemeClr val="tx1">
                  <a:lumMod val="85000"/>
                  <a:lumOff val="15000"/>
                </a:schemeClr>
              </a:buClr>
            </a:pPr>
            <a:endParaRPr lang="en-US" sz="1200" dirty="0">
              <a:solidFill>
                <a:schemeClr val="tx1">
                  <a:lumMod val="85000"/>
                  <a:lumOff val="15000"/>
                </a:schemeClr>
              </a:solidFill>
              <a:latin typeface="Inter" panose="020B0502030000000004" pitchFamily="34" charset="0"/>
              <a:ea typeface="Inter" panose="020B0502030000000004" pitchFamily="34" charset="0"/>
            </a:endParaRPr>
          </a:p>
          <a:p>
            <a:pPr marL="971550" lvl="2">
              <a:lnSpc>
                <a:spcPct val="100000"/>
              </a:lnSpc>
              <a:buClr>
                <a:schemeClr val="tx1">
                  <a:lumMod val="85000"/>
                  <a:lumOff val="15000"/>
                </a:schemeClr>
              </a:buClr>
            </a:pPr>
            <a:endParaRPr lang="en-US" sz="180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5D3D61FA-E045-BEBA-8671-DB5FB5E0DA1A}"/>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B75EA16-F7EF-EDF0-98E5-A503FFE7024A}"/>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873E0FB-45C8-F406-6564-6AF28D624E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6" name="Rectangle 5">
            <a:extLst>
              <a:ext uri="{FF2B5EF4-FFF2-40B4-BE49-F238E27FC236}">
                <a16:creationId xmlns:a16="http://schemas.microsoft.com/office/drawing/2014/main" id="{EE89A38C-1B2F-1A82-E18D-9859E45A6BCA}"/>
              </a:ext>
            </a:extLst>
          </p:cNvPr>
          <p:cNvSpPr/>
          <p:nvPr/>
        </p:nvSpPr>
        <p:spPr>
          <a:xfrm>
            <a:off x="710735" y="267140"/>
            <a:ext cx="10770530" cy="646331"/>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Conservative Law Foundation v. MWRA</a:t>
            </a:r>
          </a:p>
        </p:txBody>
      </p:sp>
    </p:spTree>
    <p:extLst>
      <p:ext uri="{BB962C8B-B14F-4D97-AF65-F5344CB8AC3E}">
        <p14:creationId xmlns:p14="http://schemas.microsoft.com/office/powerpoint/2010/main" val="120579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6882-8EB2-1395-3393-D016962CD712}"/>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846AD6C-3A2F-53F9-F4DF-F9821A2E8353}"/>
              </a:ext>
            </a:extLst>
          </p:cNvPr>
          <p:cNvSpPr txBox="1">
            <a:spLocks/>
          </p:cNvSpPr>
          <p:nvPr/>
        </p:nvSpPr>
        <p:spPr>
          <a:xfrm>
            <a:off x="4712102" y="1427850"/>
            <a:ext cx="7230328" cy="4806085"/>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Background: </a:t>
            </a:r>
            <a:r>
              <a:rPr lang="en-US" sz="2200" b="0" dirty="0">
                <a:solidFill>
                  <a:srgbClr val="212529"/>
                </a:solidFill>
                <a:latin typeface="Aptos" panose="020B0004020202020204" pitchFamily="34" charset="0"/>
                <a:ea typeface="Inter" panose="020B0502030000000004" pitchFamily="34" charset="0"/>
              </a:rPr>
              <a:t> SFPUC challenged as overly vague requirements in its NPDES permit requiring it not to "create pollution" or "cause or contribute to the violation of water quality standards."</a:t>
            </a: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Decision:  </a:t>
            </a:r>
            <a:r>
              <a:rPr lang="en-US" sz="2200" b="0" dirty="0">
                <a:solidFill>
                  <a:srgbClr val="212529"/>
                </a:solidFill>
                <a:latin typeface="Aptos" panose="020B0004020202020204" pitchFamily="34" charset="0"/>
                <a:ea typeface="Inter" panose="020B0502030000000004" pitchFamily="34" charset="0"/>
              </a:rPr>
              <a:t> Such "end result requirements" - i.e., requirements "that do not spell out what a permittee must do or refrain from doing" - are unlawful and are not needed to protect water quality.</a:t>
            </a: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Court's Reasoning: </a:t>
            </a:r>
            <a:r>
              <a:rPr lang="en-US" sz="2200" b="0" dirty="0">
                <a:solidFill>
                  <a:srgbClr val="212529"/>
                </a:solidFill>
                <a:latin typeface="Aptos" panose="020B0004020202020204" pitchFamily="34" charset="0"/>
                <a:ea typeface="Inter" panose="020B0502030000000004" pitchFamily="34" charset="0"/>
              </a:rPr>
              <a:t> </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Such provisions violate the text, structure, and history of the CWA</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Would allow for significant enforcement when permit holder never put on notice of compliance obligations </a:t>
            </a:r>
          </a:p>
          <a:p>
            <a:pPr marL="514350" lvl="1">
              <a:lnSpc>
                <a:spcPct val="100000"/>
              </a:lnSpc>
              <a:buClr>
                <a:srgbClr val="262626"/>
              </a:buClr>
            </a:pPr>
            <a:endParaRPr lang="en-US" sz="2200" b="0" dirty="0">
              <a:solidFill>
                <a:srgbClr val="212529"/>
              </a:solidFill>
              <a:latin typeface="Aptos" panose="020B0004020202020204" pitchFamily="34" charset="0"/>
              <a:ea typeface="Inter" panose="020B0502030000000004" pitchFamily="34" charset="0"/>
            </a:endParaRPr>
          </a:p>
          <a:p>
            <a:pPr marL="971550" lvl="2">
              <a:lnSpc>
                <a:spcPct val="100000"/>
              </a:lnSpc>
              <a:buClr>
                <a:schemeClr val="tx1">
                  <a:lumMod val="85000"/>
                  <a:lumOff val="15000"/>
                </a:schemeClr>
              </a:buClr>
            </a:pPr>
            <a:endParaRPr lang="en-US" sz="180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A79DD89B-E024-72C3-62CD-939B9EBEDDB7}"/>
              </a:ext>
            </a:extLst>
          </p:cNvPr>
          <p:cNvSpPr/>
          <p:nvPr/>
        </p:nvSpPr>
        <p:spPr>
          <a:xfrm>
            <a:off x="626710" y="1108830"/>
            <a:ext cx="4066030" cy="4640339"/>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41CAE4-1B9E-5BF9-914D-2FA258FD3F61}"/>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39C536-28C8-8B33-7934-E6D8850EE6CD}"/>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1763968D-9240-D3CB-E093-26E2F8795EB4}"/>
              </a:ext>
            </a:extLst>
          </p:cNvPr>
          <p:cNvSpPr/>
          <p:nvPr/>
        </p:nvSpPr>
        <p:spPr>
          <a:xfrm>
            <a:off x="958026" y="1105457"/>
            <a:ext cx="3400384" cy="1754326"/>
          </a:xfrm>
          <a:prstGeom prst="rect">
            <a:avLst/>
          </a:prstGeom>
        </p:spPr>
        <p:txBody>
          <a:bodyPr wrap="square" lIns="91440" tIns="45720" rIns="91440" bIns="45720" anchor="t">
            <a:spAutoFit/>
          </a:bodyPr>
          <a:lstStyle/>
          <a:p>
            <a:pPr algn="ctr"/>
            <a:r>
              <a:rPr lang="en-US" sz="3600" b="1" dirty="0">
                <a:solidFill>
                  <a:schemeClr val="bg1"/>
                </a:solidFill>
                <a:latin typeface="Inter"/>
              </a:rPr>
              <a:t>San Francisco Supreme Court Decision</a:t>
            </a:r>
          </a:p>
        </p:txBody>
      </p:sp>
      <p:pic>
        <p:nvPicPr>
          <p:cNvPr id="11" name="Picture 10" descr="A picture containing drawing&#10;&#10;Description automatically generated">
            <a:extLst>
              <a:ext uri="{FF2B5EF4-FFF2-40B4-BE49-F238E27FC236}">
                <a16:creationId xmlns:a16="http://schemas.microsoft.com/office/drawing/2014/main" id="{70019979-3FA8-F05B-906C-6FE1E23C2D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3" name="Picture 2" descr="Justices">
            <a:extLst>
              <a:ext uri="{FF2B5EF4-FFF2-40B4-BE49-F238E27FC236}">
                <a16:creationId xmlns:a16="http://schemas.microsoft.com/office/drawing/2014/main" id="{6390A9A3-BE74-A2A7-0683-2E7A48328053}"/>
              </a:ext>
            </a:extLst>
          </p:cNvPr>
          <p:cNvPicPr>
            <a:picLocks noChangeAspect="1"/>
          </p:cNvPicPr>
          <p:nvPr/>
        </p:nvPicPr>
        <p:blipFill>
          <a:blip r:embed="rId4"/>
          <a:stretch>
            <a:fillRect/>
          </a:stretch>
        </p:blipFill>
        <p:spPr>
          <a:xfrm>
            <a:off x="866372" y="2953299"/>
            <a:ext cx="3606068" cy="2436690"/>
          </a:xfrm>
          <a:prstGeom prst="rect">
            <a:avLst/>
          </a:prstGeom>
        </p:spPr>
      </p:pic>
      <p:sp>
        <p:nvSpPr>
          <p:cNvPr id="4" name="Rectangle 3">
            <a:extLst>
              <a:ext uri="{FF2B5EF4-FFF2-40B4-BE49-F238E27FC236}">
                <a16:creationId xmlns:a16="http://schemas.microsoft.com/office/drawing/2014/main" id="{88630C5B-C2DA-A46D-4EF0-5109C345422E}"/>
              </a:ext>
            </a:extLst>
          </p:cNvPr>
          <p:cNvSpPr/>
          <p:nvPr/>
        </p:nvSpPr>
        <p:spPr>
          <a:xfrm>
            <a:off x="710735" y="267140"/>
            <a:ext cx="10770530" cy="646331"/>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City and County of San Francisco v. EPA</a:t>
            </a:r>
          </a:p>
        </p:txBody>
      </p:sp>
    </p:spTree>
    <p:extLst>
      <p:ext uri="{BB962C8B-B14F-4D97-AF65-F5344CB8AC3E}">
        <p14:creationId xmlns:p14="http://schemas.microsoft.com/office/powerpoint/2010/main" val="20067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1596-83AF-DFFD-7901-F7115B3480BF}"/>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AB09DA83-4DBC-BF87-A5F9-EB20A17257F5}"/>
              </a:ext>
            </a:extLst>
          </p:cNvPr>
          <p:cNvSpPr txBox="1">
            <a:spLocks/>
          </p:cNvSpPr>
          <p:nvPr/>
        </p:nvSpPr>
        <p:spPr>
          <a:xfrm>
            <a:off x="80659" y="2237727"/>
            <a:ext cx="11610490" cy="4269856"/>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Court's Reasoning (continued): </a:t>
            </a:r>
            <a:r>
              <a:rPr lang="en-US" sz="2200" b="0" dirty="0">
                <a:solidFill>
                  <a:srgbClr val="212529"/>
                </a:solidFill>
                <a:latin typeface="Aptos" panose="020B0004020202020204" pitchFamily="34" charset="0"/>
                <a:ea typeface="Inter" panose="020B0502030000000004" pitchFamily="34" charset="0"/>
              </a:rPr>
              <a:t> </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Eviscerate the section 402(k) "permit shield"</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Are problematic to implement where there are multiple dischargers to waterbody </a:t>
            </a:r>
          </a:p>
          <a:p>
            <a:pPr marL="514350" lvl="1">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Potential Application to Pretreatment: </a:t>
            </a:r>
            <a:endParaRPr lang="en-US" sz="2200" b="0" dirty="0">
              <a:solidFill>
                <a:srgbClr val="212529"/>
              </a:solidFill>
              <a:latin typeface="Aptos" panose="020B0004020202020204" pitchFamily="34" charset="0"/>
              <a:ea typeface="Inter" panose="020B0502030000000004" pitchFamily="34" charset="0"/>
            </a:endParaRP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Case does NOT directly implicate pretreatment program – Court's reasoning based on statutory provisions specific to NPDES permits and permit holders</a:t>
            </a: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Case does NOT call into question narrative provisions like BMPs, record-keeping, testing, reporting </a:t>
            </a:r>
            <a:endParaRPr lang="en-US" sz="2200" b="0" dirty="0">
              <a:solidFill>
                <a:srgbClr val="212529"/>
              </a:solidFill>
              <a:latin typeface="Aptos" panose="020B0004020202020204" pitchFamily="34" charset="0"/>
              <a:ea typeface="Inter" panose="020B0502030000000004" pitchFamily="34" charset="0"/>
            </a:endParaRP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Case does NOT call into question regulations/guidance using "end result" language, only directly enforceable terms in NPDES permits</a:t>
            </a:r>
            <a:endParaRPr lang="en-US" sz="2200" b="0" dirty="0">
              <a:solidFill>
                <a:srgbClr val="212529"/>
              </a:solidFill>
              <a:latin typeface="Aptos" panose="020B0004020202020204" pitchFamily="34" charset="0"/>
              <a:ea typeface="Inter" panose="020B0502030000000004" pitchFamily="34" charset="0"/>
            </a:endParaRPr>
          </a:p>
          <a:p>
            <a:pPr lvl="2">
              <a:lnSpc>
                <a:spcPct val="100000"/>
              </a:lnSpc>
              <a:buClr>
                <a:srgbClr val="262626"/>
              </a:buClr>
            </a:pPr>
            <a:r>
              <a:rPr lang="en-US" sz="2200" dirty="0">
                <a:solidFill>
                  <a:srgbClr val="212529"/>
                </a:solidFill>
                <a:latin typeface="Aptos" panose="020B0004020202020204" pitchFamily="34" charset="0"/>
                <a:ea typeface="Inter" panose="020B0502030000000004" pitchFamily="34" charset="0"/>
              </a:rPr>
              <a:t>Arguably could be used to infer that utilities cannot enforce requirements against industrial users unless those requirements spell out compliance obligations </a:t>
            </a:r>
            <a:endParaRPr lang="en-US" sz="2200" b="0" dirty="0">
              <a:solidFill>
                <a:srgbClr val="212529"/>
              </a:solidFill>
              <a:latin typeface="Aptos" panose="020B0004020202020204" pitchFamily="34" charset="0"/>
              <a:ea typeface="Inter" panose="020B0502030000000004" pitchFamily="34" charset="0"/>
            </a:endParaRPr>
          </a:p>
          <a:p>
            <a:pPr lvl="2">
              <a:lnSpc>
                <a:spcPct val="100000"/>
              </a:lnSpc>
              <a:buClr>
                <a:srgbClr val="262626"/>
              </a:buClr>
            </a:pPr>
            <a:endParaRPr lang="en-US" sz="2200" b="0" dirty="0">
              <a:solidFill>
                <a:srgbClr val="212529"/>
              </a:solidFill>
              <a:latin typeface="Aptos" panose="020B0004020202020204" pitchFamily="34" charset="0"/>
              <a:ea typeface="Inter" panose="020B0502030000000004" pitchFamily="34" charset="0"/>
            </a:endParaRPr>
          </a:p>
          <a:p>
            <a:pPr marL="285750" lvl="1" indent="0">
              <a:lnSpc>
                <a:spcPct val="100000"/>
              </a:lnSpc>
              <a:buClr>
                <a:srgbClr val="262626"/>
              </a:buClr>
              <a:buNone/>
            </a:pPr>
            <a:endParaRPr lang="en-US" sz="2200" b="0" dirty="0">
              <a:solidFill>
                <a:srgbClr val="212529"/>
              </a:solidFill>
              <a:latin typeface="Aptos" panose="020B0004020202020204" pitchFamily="34" charset="0"/>
              <a:ea typeface="Inter" panose="020B0502030000000004" pitchFamily="34" charset="0"/>
            </a:endParaRPr>
          </a:p>
          <a:p>
            <a:pPr marL="514350" lvl="1">
              <a:lnSpc>
                <a:spcPct val="100000"/>
              </a:lnSpc>
              <a:buClr>
                <a:schemeClr val="tx1">
                  <a:lumMod val="85000"/>
                  <a:lumOff val="15000"/>
                </a:schemeClr>
              </a:buClr>
            </a:pPr>
            <a:endParaRPr lang="en-US" sz="2200" dirty="0">
              <a:solidFill>
                <a:schemeClr val="tx1">
                  <a:lumMod val="85000"/>
                  <a:lumOff val="15000"/>
                </a:schemeClr>
              </a:solidFill>
              <a:latin typeface="Aptos" panose="020B0004020202020204" pitchFamily="34" charset="0"/>
              <a:ea typeface="Inter" panose="020B0502030000000004" pitchFamily="34" charset="0"/>
            </a:endParaRPr>
          </a:p>
          <a:p>
            <a:pPr marL="971550" lvl="2">
              <a:lnSpc>
                <a:spcPct val="100000"/>
              </a:lnSpc>
              <a:buClr>
                <a:schemeClr val="tx1">
                  <a:lumMod val="85000"/>
                  <a:lumOff val="15000"/>
                </a:schemeClr>
              </a:buClr>
            </a:pPr>
            <a:endParaRPr lang="en-US" sz="2200" dirty="0">
              <a:solidFill>
                <a:schemeClr val="tx1">
                  <a:lumMod val="85000"/>
                  <a:lumOff val="15000"/>
                </a:schemeClr>
              </a:solidFill>
              <a:latin typeface="Aptos" panose="020B0004020202020204" pitchFamily="34" charset="0"/>
              <a:ea typeface="Inter" panose="020B0502030000000004" pitchFamily="34" charset="0"/>
            </a:endParaRPr>
          </a:p>
          <a:p>
            <a:pPr marL="971550" lvl="2">
              <a:lnSpc>
                <a:spcPct val="100000"/>
              </a:lnSpc>
              <a:buClr>
                <a:schemeClr val="tx1">
                  <a:lumMod val="85000"/>
                  <a:lumOff val="15000"/>
                </a:schemeClr>
              </a:buClr>
            </a:pPr>
            <a:endParaRPr lang="en-US" sz="2200" dirty="0">
              <a:solidFill>
                <a:schemeClr val="tx1">
                  <a:lumMod val="85000"/>
                  <a:lumOff val="15000"/>
                </a:schemeClr>
              </a:solidFill>
              <a:latin typeface="Aptos" panose="020B00040202020202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51431813-2936-01A9-20D5-F496DFC5880A}"/>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9ECC3A-DC2A-A33D-0A6E-EACCA15A8CD5}"/>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9ADE16EB-BDDC-CCCD-B5E1-465A323F94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EFA5481E-1D2F-00E5-0CE4-025108B3FDE1}"/>
              </a:ext>
            </a:extLst>
          </p:cNvPr>
          <p:cNvSpPr/>
          <p:nvPr/>
        </p:nvSpPr>
        <p:spPr>
          <a:xfrm>
            <a:off x="398501" y="174537"/>
            <a:ext cx="10770530" cy="646331"/>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City and County of San Francisco v. EPA</a:t>
            </a:r>
          </a:p>
        </p:txBody>
      </p:sp>
    </p:spTree>
    <p:extLst>
      <p:ext uri="{BB962C8B-B14F-4D97-AF65-F5344CB8AC3E}">
        <p14:creationId xmlns:p14="http://schemas.microsoft.com/office/powerpoint/2010/main" val="1602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A82DB-6EA6-4801-D7F5-86C5F7E6F43C}"/>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9731B40A-80F2-D4BB-6A05-F26513540D56}"/>
              </a:ext>
            </a:extLst>
          </p:cNvPr>
          <p:cNvSpPr txBox="1">
            <a:spLocks/>
          </p:cNvSpPr>
          <p:nvPr/>
        </p:nvSpPr>
        <p:spPr>
          <a:xfrm>
            <a:off x="196971" y="1235192"/>
            <a:ext cx="5615060" cy="90208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lvl="1" indent="0">
              <a:lnSpc>
                <a:spcPct val="100000"/>
              </a:lnSpc>
              <a:buClr>
                <a:srgbClr val="262626"/>
              </a:buClr>
              <a:buNone/>
            </a:pPr>
            <a:r>
              <a:rPr lang="en-US" sz="2200" dirty="0">
                <a:solidFill>
                  <a:srgbClr val="212529"/>
                </a:solidFill>
                <a:latin typeface="Aptos" panose="020B0004020202020204" pitchFamily="34" charset="0"/>
                <a:ea typeface="Inter" panose="020B0502030000000004" pitchFamily="34" charset="0"/>
              </a:rPr>
              <a:t>2025 Pretreatment Virtual Workshop </a:t>
            </a:r>
            <a:r>
              <a:rPr lang="en-US" sz="2200" b="0" dirty="0">
                <a:solidFill>
                  <a:srgbClr val="212529"/>
                </a:solidFill>
                <a:latin typeface="Aptos" panose="020B0004020202020204" pitchFamily="34" charset="0"/>
                <a:ea typeface="Inter" panose="020B0502030000000004" pitchFamily="34" charset="0"/>
              </a:rPr>
              <a:t> </a:t>
            </a:r>
          </a:p>
          <a:p>
            <a:pPr marL="285750" lvl="1" indent="0">
              <a:lnSpc>
                <a:spcPct val="100000"/>
              </a:lnSpc>
              <a:buClr>
                <a:srgbClr val="262626"/>
              </a:buClr>
              <a:buNone/>
            </a:pPr>
            <a:r>
              <a:rPr lang="en-US" sz="2200" b="0" dirty="0">
                <a:solidFill>
                  <a:srgbClr val="212529"/>
                </a:solidFill>
                <a:latin typeface="Aptos" panose="020B0004020202020204" pitchFamily="34" charset="0"/>
                <a:ea typeface="Inter" panose="020B0502030000000004" pitchFamily="34" charset="0"/>
              </a:rPr>
              <a:t>December 9-10, 1:00-5:00 pm ET</a:t>
            </a:r>
          </a:p>
        </p:txBody>
      </p:sp>
      <p:sp>
        <p:nvSpPr>
          <p:cNvPr id="17" name="Rectangle 16">
            <a:extLst>
              <a:ext uri="{FF2B5EF4-FFF2-40B4-BE49-F238E27FC236}">
                <a16:creationId xmlns:a16="http://schemas.microsoft.com/office/drawing/2014/main" id="{1A9F9095-9801-3250-8581-410A34CB1ACD}"/>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E45CFE-A7BC-604C-8935-AD4EF2354C5F}"/>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3B18AFCB-AC0A-9EE5-00DE-1024975951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E16A15BB-1C74-AEB9-320C-33C1BBD165A9}"/>
              </a:ext>
            </a:extLst>
          </p:cNvPr>
          <p:cNvSpPr/>
          <p:nvPr/>
        </p:nvSpPr>
        <p:spPr>
          <a:xfrm>
            <a:off x="398501" y="174537"/>
            <a:ext cx="10770530" cy="646331"/>
          </a:xfrm>
          <a:prstGeom prst="rect">
            <a:avLst/>
          </a:prstGeom>
        </p:spPr>
        <p:txBody>
          <a:bodyPr wrap="square">
            <a:spAutoFit/>
          </a:bodyPr>
          <a:lstStyle/>
          <a:p>
            <a:r>
              <a:rPr lang="en-US" sz="3600" b="1" dirty="0">
                <a:solidFill>
                  <a:srgbClr val="0E5687"/>
                </a:solidFill>
                <a:latin typeface="Aptos" panose="020B0004020202020204" pitchFamily="34" charset="0"/>
                <a:ea typeface="Inter" panose="020B0502030000000004" pitchFamily="34" charset="0"/>
              </a:rPr>
              <a:t>Upcoming Events</a:t>
            </a:r>
          </a:p>
        </p:txBody>
      </p:sp>
      <p:pic>
        <p:nvPicPr>
          <p:cNvPr id="1026" name="Picture 2" descr="The Portland Head Lighthouse in all its glory">
            <a:extLst>
              <a:ext uri="{FF2B5EF4-FFF2-40B4-BE49-F238E27FC236}">
                <a16:creationId xmlns:a16="http://schemas.microsoft.com/office/drawing/2014/main" id="{9FC477BB-2C38-B0C7-E054-CDC385EDE45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6466902" y="2437433"/>
            <a:ext cx="4175392" cy="341957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a:extLst>
              <a:ext uri="{FF2B5EF4-FFF2-40B4-BE49-F238E27FC236}">
                <a16:creationId xmlns:a16="http://schemas.microsoft.com/office/drawing/2014/main" id="{D3DAAA4F-1D9F-EFFF-EAD1-7822CCAF6985}"/>
              </a:ext>
            </a:extLst>
          </p:cNvPr>
          <p:cNvSpPr txBox="1">
            <a:spLocks/>
          </p:cNvSpPr>
          <p:nvPr/>
        </p:nvSpPr>
        <p:spPr>
          <a:xfrm>
            <a:off x="6095999" y="1235192"/>
            <a:ext cx="5615060" cy="90208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lvl="1" indent="0">
              <a:lnSpc>
                <a:spcPct val="100000"/>
              </a:lnSpc>
              <a:buClr>
                <a:srgbClr val="262626"/>
              </a:buClr>
              <a:buNone/>
            </a:pPr>
            <a:r>
              <a:rPr lang="en-US" sz="2200" dirty="0">
                <a:solidFill>
                  <a:srgbClr val="212529"/>
                </a:solidFill>
                <a:latin typeface="Aptos" panose="020B0004020202020204" pitchFamily="34" charset="0"/>
                <a:ea typeface="Inter" panose="020B0502030000000004" pitchFamily="34" charset="0"/>
              </a:rPr>
              <a:t>2026 Pretreatment Workshop </a:t>
            </a:r>
            <a:r>
              <a:rPr lang="en-US" sz="2200" b="0" dirty="0">
                <a:solidFill>
                  <a:srgbClr val="212529"/>
                </a:solidFill>
                <a:latin typeface="Aptos" panose="020B0004020202020204" pitchFamily="34" charset="0"/>
                <a:ea typeface="Inter" panose="020B0502030000000004" pitchFamily="34" charset="0"/>
              </a:rPr>
              <a:t> </a:t>
            </a:r>
          </a:p>
          <a:p>
            <a:pPr marL="285750" lvl="1" indent="0">
              <a:lnSpc>
                <a:spcPct val="100000"/>
              </a:lnSpc>
              <a:buClr>
                <a:srgbClr val="262626"/>
              </a:buClr>
              <a:buNone/>
            </a:pPr>
            <a:r>
              <a:rPr lang="en-US" sz="2200" b="0" dirty="0">
                <a:solidFill>
                  <a:srgbClr val="212529"/>
                </a:solidFill>
                <a:latin typeface="Aptos" panose="020B0004020202020204" pitchFamily="34" charset="0"/>
                <a:ea typeface="Inter" panose="020B0502030000000004" pitchFamily="34" charset="0"/>
              </a:rPr>
              <a:t>May 5-8, Portland, Maine</a:t>
            </a:r>
          </a:p>
        </p:txBody>
      </p:sp>
      <p:pic>
        <p:nvPicPr>
          <p:cNvPr id="1028" name="Picture 4">
            <a:extLst>
              <a:ext uri="{FF2B5EF4-FFF2-40B4-BE49-F238E27FC236}">
                <a16:creationId xmlns:a16="http://schemas.microsoft.com/office/drawing/2014/main" id="{BB98E417-62AC-C6A8-4B50-6F67AE8620E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634268" y="2437433"/>
            <a:ext cx="3949258" cy="341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9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AEE29-1CD3-9458-9936-0A1A1FBE86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B433B7-F3D2-BD78-C2D4-D7CA8B120FA6}"/>
              </a:ext>
            </a:extLst>
          </p:cNvPr>
          <p:cNvSpPr/>
          <p:nvPr/>
        </p:nvSpPr>
        <p:spPr>
          <a:xfrm>
            <a:off x="1059457" y="1215483"/>
            <a:ext cx="3616715" cy="4560978"/>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BEA5CCE7-D40A-FF8C-55A8-56CDC43914D4}"/>
              </a:ext>
            </a:extLst>
          </p:cNvPr>
          <p:cNvSpPr txBox="1">
            <a:spLocks/>
          </p:cNvSpPr>
          <p:nvPr/>
        </p:nvSpPr>
        <p:spPr>
          <a:xfrm>
            <a:off x="4965539" y="1361353"/>
            <a:ext cx="7089206" cy="4616852"/>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Clr>
                <a:schemeClr val="tx1">
                  <a:lumMod val="85000"/>
                  <a:lumOff val="15000"/>
                </a:schemeClr>
              </a:buClr>
              <a:buNone/>
            </a:pPr>
            <a:r>
              <a:rPr lang="en-US" sz="2200" dirty="0">
                <a:solidFill>
                  <a:schemeClr val="tx1">
                    <a:lumMod val="85000"/>
                    <a:lumOff val="15000"/>
                  </a:schemeClr>
                </a:solidFill>
                <a:ea typeface="Inter" panose="020B0502030000000004" pitchFamily="34" charset="0"/>
              </a:rPr>
              <a:t>Staffing Changes</a:t>
            </a:r>
          </a:p>
          <a:p>
            <a:pPr>
              <a:buFont typeface="Arial" panose="020B0604020202020204" pitchFamily="34" charset="0"/>
              <a:buChar char="•"/>
            </a:pPr>
            <a:r>
              <a:rPr lang="en-US" sz="2200" b="0" dirty="0">
                <a:solidFill>
                  <a:srgbClr val="343A40"/>
                </a:solidFill>
              </a:rPr>
              <a:t>Significant staffing cuts through terminations and buyouts</a:t>
            </a:r>
          </a:p>
          <a:p>
            <a:pPr>
              <a:buFont typeface="Arial" panose="020B0604020202020204" pitchFamily="34" charset="0"/>
              <a:buChar char="•"/>
            </a:pPr>
            <a:r>
              <a:rPr lang="en-US" sz="2200" b="0" dirty="0">
                <a:solidFill>
                  <a:srgbClr val="343A40"/>
                </a:solidFill>
              </a:rPr>
              <a:t>Jessica Kramer confirmed as Assistant Administrator (AA) for Water on September 18</a:t>
            </a:r>
          </a:p>
          <a:p>
            <a:pPr>
              <a:buFont typeface="Arial" panose="020B0604020202020204" pitchFamily="34" charset="0"/>
              <a:buChar char="•"/>
            </a:pPr>
            <a:r>
              <a:rPr lang="en-US" sz="2200" b="0" dirty="0">
                <a:solidFill>
                  <a:srgbClr val="343A40"/>
                </a:solidFill>
              </a:rPr>
              <a:t>New EPA team moving in a deregulatory direction – supposedly </a:t>
            </a:r>
          </a:p>
          <a:p>
            <a:pPr>
              <a:buFont typeface="Arial" panose="020B0604020202020204" pitchFamily="34" charset="0"/>
              <a:buChar char="•"/>
            </a:pPr>
            <a:endParaRPr lang="en-US" sz="1400" b="0" dirty="0">
              <a:solidFill>
                <a:srgbClr val="343A40"/>
              </a:solidFill>
            </a:endParaRPr>
          </a:p>
          <a:p>
            <a:pPr marL="0" indent="0">
              <a:lnSpc>
                <a:spcPct val="100000"/>
              </a:lnSpc>
              <a:buClr>
                <a:schemeClr val="tx1">
                  <a:lumMod val="85000"/>
                  <a:lumOff val="15000"/>
                </a:schemeClr>
              </a:buClr>
              <a:buNone/>
            </a:pPr>
            <a:r>
              <a:rPr lang="en-US" sz="2200" dirty="0">
                <a:solidFill>
                  <a:schemeClr val="tx1">
                    <a:lumMod val="85000"/>
                    <a:lumOff val="15000"/>
                  </a:schemeClr>
                </a:solidFill>
                <a:ea typeface="Inter" panose="020B0502030000000004" pitchFamily="34" charset="0"/>
              </a:rPr>
              <a:t>Agency Reorganization</a:t>
            </a:r>
          </a:p>
          <a:p>
            <a:pPr>
              <a:buFont typeface="Arial" panose="020B0604020202020204" pitchFamily="34" charset="0"/>
              <a:buChar char="•"/>
            </a:pPr>
            <a:r>
              <a:rPr lang="en-US" sz="2200" b="0" dirty="0">
                <a:solidFill>
                  <a:srgbClr val="343A40"/>
                </a:solidFill>
              </a:rPr>
              <a:t>Office of Research and Development to be eliminated</a:t>
            </a:r>
          </a:p>
          <a:p>
            <a:pPr>
              <a:buFont typeface="Arial" panose="020B0604020202020204" pitchFamily="34" charset="0"/>
              <a:buChar char="•"/>
            </a:pPr>
            <a:r>
              <a:rPr lang="en-US" sz="2200" b="0" dirty="0">
                <a:solidFill>
                  <a:srgbClr val="343A40"/>
                </a:solidFill>
              </a:rPr>
              <a:t>Under Office of Water, Office of Science and Technology eliminated, new Office of Cybersecurity and Resiliency added</a:t>
            </a:r>
            <a:endParaRPr lang="en-US" sz="22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17" name="Rectangle 16">
            <a:extLst>
              <a:ext uri="{FF2B5EF4-FFF2-40B4-BE49-F238E27FC236}">
                <a16:creationId xmlns:a16="http://schemas.microsoft.com/office/drawing/2014/main" id="{D0FA33C4-B101-6D46-5FED-FD2946E423A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971D957-0FCD-B9C3-732A-200DD84DBDD2}"/>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36D77D74-1568-CAEB-B573-D4D920B3E2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1028" name="Picture 4" descr="EPA History: Origins of the EPA Seal | About EPA | US EPA">
            <a:extLst>
              <a:ext uri="{FF2B5EF4-FFF2-40B4-BE49-F238E27FC236}">
                <a16:creationId xmlns:a16="http://schemas.microsoft.com/office/drawing/2014/main" id="{226B5006-3025-11C4-BF1B-62F9309C35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6146" y="2085634"/>
            <a:ext cx="2843295" cy="26867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E96CFF-DF3B-5F77-F703-5B37EFD7F392}"/>
              </a:ext>
            </a:extLst>
          </p:cNvPr>
          <p:cNvSpPr/>
          <p:nvPr/>
        </p:nvSpPr>
        <p:spPr>
          <a:xfrm>
            <a:off x="1044396" y="209141"/>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What’s Happening at EPA?</a:t>
            </a:r>
          </a:p>
        </p:txBody>
      </p:sp>
    </p:spTree>
    <p:extLst>
      <p:ext uri="{BB962C8B-B14F-4D97-AF65-F5344CB8AC3E}">
        <p14:creationId xmlns:p14="http://schemas.microsoft.com/office/powerpoint/2010/main" val="8527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CE2649-C374-9147-88D1-82091B8820E1}"/>
              </a:ext>
            </a:extLst>
          </p:cNvPr>
          <p:cNvSpPr/>
          <p:nvPr/>
        </p:nvSpPr>
        <p:spPr>
          <a:xfrm>
            <a:off x="0" y="-42041"/>
            <a:ext cx="12191999" cy="5296119"/>
          </a:xfrm>
          <a:prstGeom prst="rect">
            <a:avLst/>
          </a:prstGeom>
          <a:solidFill>
            <a:srgbClr val="49C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E5687"/>
              </a:solidFill>
            </a:endParaRPr>
          </a:p>
        </p:txBody>
      </p:sp>
      <p:sp>
        <p:nvSpPr>
          <p:cNvPr id="11" name="Rectangle 10">
            <a:extLst>
              <a:ext uri="{FF2B5EF4-FFF2-40B4-BE49-F238E27FC236}">
                <a16:creationId xmlns:a16="http://schemas.microsoft.com/office/drawing/2014/main" id="{A662C2D2-2468-5342-8F1F-ECE339686D62}"/>
              </a:ext>
            </a:extLst>
          </p:cNvPr>
          <p:cNvSpPr/>
          <p:nvPr/>
        </p:nvSpPr>
        <p:spPr>
          <a:xfrm>
            <a:off x="1555422" y="5296121"/>
            <a:ext cx="10636577" cy="1561880"/>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719654-5475-0F44-8A2A-2EB5E87C4336}"/>
              </a:ext>
            </a:extLst>
          </p:cNvPr>
          <p:cNvSpPr/>
          <p:nvPr/>
        </p:nvSpPr>
        <p:spPr>
          <a:xfrm>
            <a:off x="1237128" y="767232"/>
            <a:ext cx="8971189" cy="830997"/>
          </a:xfrm>
          <a:prstGeom prst="rect">
            <a:avLst/>
          </a:prstGeom>
        </p:spPr>
        <p:txBody>
          <a:bodyPr wrap="square">
            <a:spAutoFit/>
          </a:bodyPr>
          <a:lstStyle/>
          <a:p>
            <a:r>
              <a:rPr lang="en-US" sz="4800" b="1" i="0" dirty="0">
                <a:solidFill>
                  <a:schemeClr val="bg1"/>
                </a:solidFill>
                <a:effectLst/>
                <a:latin typeface="Aptos" panose="020B0004020202020204" pitchFamily="34" charset="0"/>
                <a:ea typeface="Inter" panose="020B0502030000000004" pitchFamily="34" charset="0"/>
                <a:cs typeface="Futura BT W01 Medium" panose="020B0602020204020303" pitchFamily="34" charset="-79"/>
              </a:rPr>
              <a:t>Questions?</a:t>
            </a:r>
            <a:endParaRPr lang="en-US" sz="4800" b="0" i="0" dirty="0">
              <a:solidFill>
                <a:schemeClr val="bg1"/>
              </a:solidFill>
              <a:effectLst/>
              <a:latin typeface="Aptos" panose="020B0004020202020204" pitchFamily="34" charset="0"/>
              <a:ea typeface="Inter" panose="020B0502030000000004" pitchFamily="34" charset="0"/>
              <a:cs typeface="Futura BT W01 Medium" panose="020B0602020204020303" pitchFamily="34" charset="-79"/>
            </a:endParaRPr>
          </a:p>
        </p:txBody>
      </p:sp>
      <p:sp>
        <p:nvSpPr>
          <p:cNvPr id="9" name="Rectangle 8">
            <a:extLst>
              <a:ext uri="{FF2B5EF4-FFF2-40B4-BE49-F238E27FC236}">
                <a16:creationId xmlns:a16="http://schemas.microsoft.com/office/drawing/2014/main" id="{F4707F93-221E-4C42-AA71-E2136AEEDF1D}"/>
              </a:ext>
            </a:extLst>
          </p:cNvPr>
          <p:cNvSpPr/>
          <p:nvPr/>
        </p:nvSpPr>
        <p:spPr>
          <a:xfrm>
            <a:off x="1926211" y="5748608"/>
            <a:ext cx="3909019" cy="707630"/>
          </a:xfrm>
          <a:prstGeom prst="rect">
            <a:avLst/>
          </a:prstGeom>
        </p:spPr>
        <p:txBody>
          <a:bodyPr wrap="none" lIns="91440" tIns="45720" rIns="91440" bIns="45720" anchor="t">
            <a:spAutoFit/>
          </a:bodyPr>
          <a:lstStyle/>
          <a:p>
            <a:pPr>
              <a:lnSpc>
                <a:spcPct val="150000"/>
              </a:lnSpc>
            </a:pPr>
            <a:r>
              <a:rPr lang="en-US" sz="1400" b="1" dirty="0">
                <a:solidFill>
                  <a:schemeClr val="bg1"/>
                </a:solidFill>
                <a:latin typeface="Aptos" panose="020B0004020202020204" pitchFamily="34" charset="0"/>
                <a:ea typeface="Inter" panose="020B0502030000000004" pitchFamily="34" charset="0"/>
              </a:rPr>
              <a:t>National Association of Clean Water Agencies</a:t>
            </a:r>
          </a:p>
          <a:p>
            <a:pPr>
              <a:lnSpc>
                <a:spcPct val="150000"/>
              </a:lnSpc>
            </a:pPr>
            <a:r>
              <a:rPr lang="en-US" sz="1400" dirty="0">
                <a:solidFill>
                  <a:schemeClr val="bg1"/>
                </a:solidFill>
                <a:latin typeface="Aptos" panose="020B0004020202020204" pitchFamily="34" charset="0"/>
                <a:ea typeface="Inter" panose="020B0502030000000004" pitchFamily="34" charset="0"/>
              </a:rPr>
              <a:t>October 13. 2025 | Vancouver, WA</a:t>
            </a:r>
          </a:p>
        </p:txBody>
      </p:sp>
      <p:pic>
        <p:nvPicPr>
          <p:cNvPr id="22" name="Picture 21" descr="A picture containing drawing&#10;&#10;Description automatically generated">
            <a:extLst>
              <a:ext uri="{FF2B5EF4-FFF2-40B4-BE49-F238E27FC236}">
                <a16:creationId xmlns:a16="http://schemas.microsoft.com/office/drawing/2014/main" id="{E0C44AAF-47B9-8D48-953D-9DA37E012FB4}"/>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8363361" y="1594105"/>
            <a:ext cx="12192000" cy="342415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9598A62-30CE-F449-A4BC-BC049C7F3C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977" y="5493297"/>
            <a:ext cx="939151" cy="113329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96CEFFB-33CF-5642-82D0-44342E8C38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27464" y="5874461"/>
            <a:ext cx="2253894" cy="574980"/>
          </a:xfrm>
          <a:prstGeom prst="rect">
            <a:avLst/>
          </a:prstGeom>
        </p:spPr>
      </p:pic>
      <p:sp>
        <p:nvSpPr>
          <p:cNvPr id="3" name="Subtitle 4">
            <a:extLst>
              <a:ext uri="{FF2B5EF4-FFF2-40B4-BE49-F238E27FC236}">
                <a16:creationId xmlns:a16="http://schemas.microsoft.com/office/drawing/2014/main" id="{B2BE5C41-A595-F1B5-BD0C-B9A662DDA5FD}"/>
              </a:ext>
            </a:extLst>
          </p:cNvPr>
          <p:cNvSpPr txBox="1">
            <a:spLocks/>
          </p:cNvSpPr>
          <p:nvPr/>
        </p:nvSpPr>
        <p:spPr>
          <a:xfrm>
            <a:off x="1237128" y="2134331"/>
            <a:ext cx="5176029" cy="1766192"/>
          </a:xfrm>
          <a:prstGeom prst="rect">
            <a:avLst/>
          </a:prstGeom>
        </p:spPr>
        <p:txBody>
          <a:bodyP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ptos" panose="020B0004020202020204" pitchFamily="34" charset="0"/>
                <a:ea typeface="Inter" panose="020B0502030000000004" pitchFamily="34" charset="0"/>
              </a:rPr>
              <a:t>Cynthia Finley</a:t>
            </a:r>
          </a:p>
          <a:p>
            <a:pPr marL="0" indent="0">
              <a:buNone/>
            </a:pPr>
            <a:r>
              <a:rPr lang="en-US" dirty="0">
                <a:solidFill>
                  <a:schemeClr val="bg1"/>
                </a:solidFill>
                <a:latin typeface="Aptos" panose="020B0004020202020204" pitchFamily="34" charset="0"/>
                <a:ea typeface="Inter" panose="020B0502030000000004" pitchFamily="34" charset="0"/>
              </a:rPr>
              <a:t>Director, Regulatory Affairs</a:t>
            </a:r>
          </a:p>
          <a:p>
            <a:pPr marL="0" indent="0">
              <a:buNone/>
            </a:pPr>
            <a:r>
              <a:rPr lang="en-US" dirty="0">
                <a:solidFill>
                  <a:schemeClr val="bg1"/>
                </a:solidFill>
                <a:latin typeface="Aptos" panose="020B0004020202020204" pitchFamily="34" charset="0"/>
                <a:ea typeface="Inter" panose="020B0502030000000004" pitchFamily="34" charset="0"/>
              </a:rPr>
              <a:t>cfinley@nacwa.org</a:t>
            </a:r>
          </a:p>
          <a:p>
            <a:pPr marL="0" indent="0">
              <a:buNone/>
            </a:pPr>
            <a:endParaRPr lang="en-US" b="0" dirty="0">
              <a:solidFill>
                <a:schemeClr val="bg1"/>
              </a:solidFill>
              <a:latin typeface="Inter" panose="020B0502030000000004" pitchFamily="34" charset="0"/>
              <a:ea typeface="Inter" panose="020B0502030000000004" pitchFamily="34" charset="0"/>
            </a:endParaRPr>
          </a:p>
          <a:p>
            <a:pPr marL="0" indent="0">
              <a:buNone/>
            </a:pPr>
            <a:endParaRPr lang="en-US" b="0" dirty="0">
              <a:solidFill>
                <a:schemeClr val="bg1"/>
              </a:solidFill>
              <a:latin typeface="Inter" panose="020B0502030000000004" pitchFamily="34" charset="0"/>
              <a:ea typeface="Inter" panose="020B0502030000000004" pitchFamily="34" charset="0"/>
            </a:endParaRPr>
          </a:p>
        </p:txBody>
      </p:sp>
      <p:sp>
        <p:nvSpPr>
          <p:cNvPr id="5" name="Subtitle 4">
            <a:extLst>
              <a:ext uri="{FF2B5EF4-FFF2-40B4-BE49-F238E27FC236}">
                <a16:creationId xmlns:a16="http://schemas.microsoft.com/office/drawing/2014/main" id="{6F1490D0-870B-3D27-1D54-7574A2619EB7}"/>
              </a:ext>
            </a:extLst>
          </p:cNvPr>
          <p:cNvSpPr txBox="1">
            <a:spLocks/>
          </p:cNvSpPr>
          <p:nvPr/>
        </p:nvSpPr>
        <p:spPr>
          <a:xfrm>
            <a:off x="1237128" y="3900523"/>
            <a:ext cx="3037989" cy="830997"/>
          </a:xfrm>
          <a:prstGeom prst="rect">
            <a:avLst/>
          </a:prstGeom>
        </p:spPr>
        <p:txBody>
          <a:bodyP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ptos" panose="020B0004020202020204" pitchFamily="34" charset="0"/>
                <a:ea typeface="Inter" panose="020B0502030000000004" pitchFamily="34" charset="0"/>
              </a:rPr>
              <a:t>www.nacwa.org</a:t>
            </a:r>
            <a:endParaRPr lang="en-US" b="0" dirty="0">
              <a:solidFill>
                <a:schemeClr val="bg1"/>
              </a:solidFill>
              <a:latin typeface="Aptos" panose="020B0004020202020204" pitchFamily="34" charset="0"/>
              <a:ea typeface="Inter" panose="020B0502030000000004" pitchFamily="34" charset="0"/>
            </a:endParaRPr>
          </a:p>
          <a:p>
            <a:pPr marL="0" indent="0">
              <a:buNone/>
            </a:pPr>
            <a:endParaRPr lang="en-US" b="0" dirty="0">
              <a:solidFill>
                <a:schemeClr val="bg1"/>
              </a:solidFill>
              <a:latin typeface="Inter" panose="020B0502030000000004" pitchFamily="34" charset="0"/>
              <a:ea typeface="Inter" panose="020B0502030000000004" pitchFamily="34" charset="0"/>
            </a:endParaRPr>
          </a:p>
          <a:p>
            <a:pPr marL="0" indent="0">
              <a:buNone/>
            </a:pPr>
            <a:endParaRPr lang="en-US" b="0" dirty="0">
              <a:solidFill>
                <a:schemeClr val="bg1"/>
              </a:solidFill>
              <a:latin typeface="Inter" panose="020B0502030000000004" pitchFamily="34" charset="0"/>
              <a:ea typeface="Inter" panose="020B0502030000000004" pitchFamily="34" charset="0"/>
            </a:endParaRPr>
          </a:p>
        </p:txBody>
      </p:sp>
    </p:spTree>
    <p:extLst>
      <p:ext uri="{BB962C8B-B14F-4D97-AF65-F5344CB8AC3E}">
        <p14:creationId xmlns:p14="http://schemas.microsoft.com/office/powerpoint/2010/main" val="6018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12971-DB4D-6E2A-25CE-1448098122E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68FFFE0-FB86-EC6E-C1A4-2F9DE526D723}"/>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DB3B7F75-72AB-A532-CF21-86F2675FE03B}"/>
              </a:ext>
            </a:extLst>
          </p:cNvPr>
          <p:cNvSpPr txBox="1">
            <a:spLocks/>
          </p:cNvSpPr>
          <p:nvPr/>
        </p:nvSpPr>
        <p:spPr>
          <a:xfrm>
            <a:off x="4851341" y="1223158"/>
            <a:ext cx="7073984" cy="5766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Final rule published April 10, 2024:</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PFOA and PFOS – 4 ppt</a:t>
            </a:r>
          </a:p>
          <a:p>
            <a:pPr lvl="2">
              <a:lnSpc>
                <a:spcPct val="100000"/>
              </a:lnSpc>
              <a:buClr>
                <a:schemeClr val="tx1">
                  <a:lumMod val="85000"/>
                  <a:lumOff val="15000"/>
                </a:schemeClr>
              </a:buClr>
            </a:pPr>
            <a:r>
              <a:rPr lang="en-US" sz="2200" b="0" dirty="0" err="1">
                <a:solidFill>
                  <a:schemeClr val="tx1">
                    <a:lumMod val="85000"/>
                    <a:lumOff val="15000"/>
                  </a:schemeClr>
                </a:solidFill>
                <a:ea typeface="Inter" panose="020B0502030000000004" pitchFamily="34" charset="0"/>
              </a:rPr>
              <a:t>PFHxS</a:t>
            </a:r>
            <a:r>
              <a:rPr lang="en-US" sz="2200" b="0" dirty="0">
                <a:solidFill>
                  <a:schemeClr val="tx1">
                    <a:lumMod val="85000"/>
                    <a:lumOff val="15000"/>
                  </a:schemeClr>
                </a:solidFill>
                <a:ea typeface="Inter" panose="020B0502030000000004" pitchFamily="34" charset="0"/>
              </a:rPr>
              <a:t>, PFNA, GenX – 10 ppt</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Mixtures of </a:t>
            </a:r>
            <a:r>
              <a:rPr lang="en-US" sz="2200" dirty="0" err="1">
                <a:solidFill>
                  <a:schemeClr val="tx1">
                    <a:lumMod val="85000"/>
                    <a:lumOff val="15000"/>
                  </a:schemeClr>
                </a:solidFill>
                <a:ea typeface="Inter" panose="020B0502030000000004" pitchFamily="34" charset="0"/>
              </a:rPr>
              <a:t>PFHxS</a:t>
            </a:r>
            <a:r>
              <a:rPr lang="en-US" sz="2200" dirty="0">
                <a:solidFill>
                  <a:schemeClr val="tx1">
                    <a:lumMod val="85000"/>
                    <a:lumOff val="15000"/>
                  </a:schemeClr>
                </a:solidFill>
                <a:ea typeface="Inter" panose="020B0502030000000004" pitchFamily="34" charset="0"/>
              </a:rPr>
              <a:t>, PFNA, GenX, PFBS</a:t>
            </a:r>
            <a:endParaRPr lang="en-US" sz="2200" b="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EPA announcement on May 14, 2025:</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Compliance for PFOA and PFOS delayed from 2029 to 2031</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Intent to rescind other PFAS MCLs (asked DC Circuit to vacate these regulations on Sept.11)</a:t>
            </a: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“Combined with effluent limitations guidelines for PFAS and other tools to ensure that polluters are held responsible, EPA’s actions are designed to reduce the burden on drinking water systems…”</a:t>
            </a:r>
          </a:p>
          <a:p>
            <a:pPr lvl="1">
              <a:lnSpc>
                <a:spcPct val="100000"/>
              </a:lnSpc>
              <a:buClr>
                <a:schemeClr val="tx1">
                  <a:lumMod val="85000"/>
                  <a:lumOff val="15000"/>
                </a:schemeClr>
              </a:buClr>
            </a:pPr>
            <a:endParaRPr lang="en-US" sz="15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24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ABAF6E80-3095-4CB0-44F7-855675611175}"/>
              </a:ext>
            </a:extLst>
          </p:cNvPr>
          <p:cNvSpPr/>
          <p:nvPr/>
        </p:nvSpPr>
        <p:spPr>
          <a:xfrm>
            <a:off x="947242" y="1172687"/>
            <a:ext cx="3838498"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96EC4E-9C8C-B04A-2A4C-337447BDDC15}"/>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F3EF0E7-9F95-7E88-73BA-015D483738F6}"/>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392D7075-080B-C836-28FD-E0FF59D448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266A5CF4-3AFD-2F07-E6C7-EAEAA1BAE2EA}"/>
              </a:ext>
            </a:extLst>
          </p:cNvPr>
          <p:cNvSpPr/>
          <p:nvPr/>
        </p:nvSpPr>
        <p:spPr>
          <a:xfrm>
            <a:off x="894834" y="178962"/>
            <a:ext cx="10770530" cy="646331"/>
          </a:xfrm>
          <a:prstGeom prst="rect">
            <a:avLst/>
          </a:prstGeom>
        </p:spPr>
        <p:txBody>
          <a:bodyPr wrap="square">
            <a:spAutoFit/>
          </a:bodyPr>
          <a:lstStyle/>
          <a:p>
            <a:r>
              <a:rPr lang="en-US" sz="3600" b="1" dirty="0">
                <a:solidFill>
                  <a:srgbClr val="0E5687"/>
                </a:solidFill>
                <a:ea typeface="Inter" panose="020B0502030000000004" pitchFamily="34" charset="0"/>
              </a:rPr>
              <a:t>PFAS Maximum Contaminant Limits (MCLs)</a:t>
            </a:r>
          </a:p>
        </p:txBody>
      </p:sp>
      <p:sp>
        <p:nvSpPr>
          <p:cNvPr id="2" name="Rectangle 1">
            <a:extLst>
              <a:ext uri="{FF2B5EF4-FFF2-40B4-BE49-F238E27FC236}">
                <a16:creationId xmlns:a16="http://schemas.microsoft.com/office/drawing/2014/main" id="{B3B38D1F-5090-7F37-041E-BD68025A2357}"/>
              </a:ext>
            </a:extLst>
          </p:cNvPr>
          <p:cNvSpPr/>
          <p:nvPr/>
        </p:nvSpPr>
        <p:spPr>
          <a:xfrm>
            <a:off x="1321686" y="1346426"/>
            <a:ext cx="3219677" cy="4031873"/>
          </a:xfrm>
          <a:prstGeom prst="rect">
            <a:avLst/>
          </a:prstGeom>
        </p:spPr>
        <p:txBody>
          <a:bodyPr wrap="square">
            <a:spAutoFit/>
          </a:bodyPr>
          <a:lstStyle/>
          <a:p>
            <a:r>
              <a:rPr lang="en-US" sz="3200" b="1" dirty="0">
                <a:solidFill>
                  <a:schemeClr val="bg1"/>
                </a:solidFill>
                <a:ea typeface="Inter" panose="020B0502030000000004" pitchFamily="34" charset="0"/>
              </a:rPr>
              <a:t>“EPA intends to provide regulatory flexibility and holistically address these contaminants in drinking water”</a:t>
            </a:r>
          </a:p>
        </p:txBody>
      </p:sp>
    </p:spTree>
    <p:extLst>
      <p:ext uri="{BB962C8B-B14F-4D97-AF65-F5344CB8AC3E}">
        <p14:creationId xmlns:p14="http://schemas.microsoft.com/office/powerpoint/2010/main" val="3922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4E27-CCD0-1EB9-AE4B-5EB85B2CED0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04AF52B-2F78-3BA8-7213-B445ED430B04}"/>
              </a:ext>
            </a:extLst>
          </p:cNvPr>
          <p:cNvSpPr/>
          <p:nvPr/>
        </p:nvSpPr>
        <p:spPr>
          <a:xfrm>
            <a:off x="6095999" y="1030009"/>
            <a:ext cx="6856685" cy="5050389"/>
          </a:xfrm>
          <a:prstGeom prst="rect">
            <a:avLst/>
          </a:prstGeom>
          <a:solidFill>
            <a:srgbClr val="49C1F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2B0403-0C96-CEA8-BD5C-6BB23DC460B7}"/>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991A69B-3847-41BD-8367-8532F76E4675}"/>
              </a:ext>
            </a:extLst>
          </p:cNvPr>
          <p:cNvSpPr/>
          <p:nvPr/>
        </p:nvSpPr>
        <p:spPr>
          <a:xfrm>
            <a:off x="266675" y="6301371"/>
            <a:ext cx="3584443" cy="382092"/>
          </a:xfrm>
          <a:prstGeom prst="rect">
            <a:avLst/>
          </a:prstGeom>
        </p:spPr>
        <p:txBody>
          <a:bodyPr wrap="none">
            <a:spAutoFit/>
          </a:bodyPr>
          <a:lstStyle/>
          <a:p>
            <a:pPr>
              <a:lnSpc>
                <a:spcPct val="150000"/>
              </a:lnSpc>
            </a:pPr>
            <a:r>
              <a:rPr lang="en-US" sz="1400">
                <a:solidFill>
                  <a:schemeClr val="bg1"/>
                </a:solidFill>
                <a:latin typeface="Inter" panose="020B0502030000000004" pitchFamily="34" charset="0"/>
                <a:ea typeface="Inter" panose="020B0502030000000004" pitchFamily="34" charset="0"/>
              </a:rPr>
              <a:t>National Association of Clean Water Agencies</a:t>
            </a:r>
          </a:p>
        </p:txBody>
      </p:sp>
      <p:sp>
        <p:nvSpPr>
          <p:cNvPr id="2" name="Rectangle 1">
            <a:extLst>
              <a:ext uri="{FF2B5EF4-FFF2-40B4-BE49-F238E27FC236}">
                <a16:creationId xmlns:a16="http://schemas.microsoft.com/office/drawing/2014/main" id="{BA665455-009B-3DC0-F388-B448A81740D1}"/>
              </a:ext>
            </a:extLst>
          </p:cNvPr>
          <p:cNvSpPr/>
          <p:nvPr/>
        </p:nvSpPr>
        <p:spPr>
          <a:xfrm>
            <a:off x="567334" y="174537"/>
            <a:ext cx="10770530" cy="646331"/>
          </a:xfrm>
          <a:prstGeom prst="rect">
            <a:avLst/>
          </a:prstGeom>
        </p:spPr>
        <p:txBody>
          <a:bodyPr wrap="square">
            <a:spAutoFit/>
          </a:bodyPr>
          <a:lstStyle/>
          <a:p>
            <a:r>
              <a:rPr lang="en-US" sz="3600" b="1">
                <a:solidFill>
                  <a:srgbClr val="0E5687"/>
                </a:solidFill>
                <a:ea typeface="Inter" panose="020B0502030000000004" pitchFamily="34" charset="0"/>
              </a:rPr>
              <a:t>PFAS Aquatic Life Criteria</a:t>
            </a:r>
          </a:p>
        </p:txBody>
      </p:sp>
      <p:pic>
        <p:nvPicPr>
          <p:cNvPr id="10" name="Picture 9" descr="A picture containing drawing&#10;&#10;Description automatically generated">
            <a:extLst>
              <a:ext uri="{FF2B5EF4-FFF2-40B4-BE49-F238E27FC236}">
                <a16:creationId xmlns:a16="http://schemas.microsoft.com/office/drawing/2014/main" id="{48268A0C-9238-FFCB-9C62-DCE151FB2B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8" name="TextBox 7">
            <a:extLst>
              <a:ext uri="{FF2B5EF4-FFF2-40B4-BE49-F238E27FC236}">
                <a16:creationId xmlns:a16="http://schemas.microsoft.com/office/drawing/2014/main" id="{83E15A37-033D-317E-FB84-E457A20CBD1C}"/>
              </a:ext>
            </a:extLst>
          </p:cNvPr>
          <p:cNvSpPr txBox="1"/>
          <p:nvPr/>
        </p:nvSpPr>
        <p:spPr>
          <a:xfrm>
            <a:off x="567335" y="999676"/>
            <a:ext cx="5278992" cy="4524315"/>
          </a:xfrm>
          <a:prstGeom prst="rect">
            <a:avLst/>
          </a:prstGeom>
          <a:noFill/>
        </p:spPr>
        <p:txBody>
          <a:bodyPr wrap="square">
            <a:spAutoFit/>
          </a:bodyPr>
          <a:lstStyle/>
          <a:p>
            <a:pPr marL="342900" indent="-342900">
              <a:buClr>
                <a:schemeClr val="tx1">
                  <a:lumMod val="85000"/>
                  <a:lumOff val="15000"/>
                </a:schemeClr>
              </a:buClr>
              <a:buFont typeface="Arial" panose="020B0604020202020204" pitchFamily="34" charset="0"/>
              <a:buChar char="•"/>
            </a:pPr>
            <a:r>
              <a:rPr lang="en-US" sz="2400" dirty="0">
                <a:solidFill>
                  <a:schemeClr val="tx1">
                    <a:lumMod val="85000"/>
                    <a:lumOff val="15000"/>
                  </a:schemeClr>
                </a:solidFill>
                <a:ea typeface="Inter" panose="020B0502030000000004" pitchFamily="34" charset="0"/>
              </a:rPr>
              <a:t>October 7, 2024 – EPA publishes final aquatic life criteria for PFOA and PFOS</a:t>
            </a:r>
          </a:p>
          <a:p>
            <a:pPr marL="342900" indent="-342900">
              <a:buClr>
                <a:schemeClr val="tx1">
                  <a:lumMod val="85000"/>
                  <a:lumOff val="15000"/>
                </a:schemeClr>
              </a:buClr>
              <a:buFont typeface="Arial" panose="020B0604020202020204" pitchFamily="34" charset="0"/>
              <a:buChar char="•"/>
            </a:pPr>
            <a:r>
              <a:rPr lang="en-US" sz="2400" dirty="0">
                <a:solidFill>
                  <a:schemeClr val="tx1">
                    <a:lumMod val="85000"/>
                    <a:lumOff val="15000"/>
                  </a:schemeClr>
                </a:solidFill>
                <a:ea typeface="Inter" panose="020B0502030000000004" pitchFamily="34" charset="0"/>
              </a:rPr>
              <a:t>Benchmarks set for eight other PFAS</a:t>
            </a:r>
          </a:p>
          <a:p>
            <a:pPr marL="342900" indent="-342900">
              <a:buClr>
                <a:schemeClr val="tx1">
                  <a:lumMod val="85000"/>
                  <a:lumOff val="15000"/>
                </a:schemeClr>
              </a:buClr>
              <a:buFont typeface="Arial" panose="020B0604020202020204" pitchFamily="34" charset="0"/>
              <a:buChar char="•"/>
            </a:pPr>
            <a:r>
              <a:rPr lang="en-US" sz="2400" b="0" i="0" dirty="0">
                <a:solidFill>
                  <a:srgbClr val="212529"/>
                </a:solidFill>
                <a:effectLst/>
              </a:rPr>
              <a:t>EPA states that “the best available science indicates that PFAS levels in the environment appear to be significantly below levels that would affect aquatic life, except in areas where there is known contamination such as Superfund sites.”</a:t>
            </a:r>
          </a:p>
        </p:txBody>
      </p:sp>
      <p:pic>
        <p:nvPicPr>
          <p:cNvPr id="7" name="Picture 6">
            <a:extLst>
              <a:ext uri="{FF2B5EF4-FFF2-40B4-BE49-F238E27FC236}">
                <a16:creationId xmlns:a16="http://schemas.microsoft.com/office/drawing/2014/main" id="{45CFBF7C-92C9-E7F0-FE89-255D2724619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73816" y="1591553"/>
            <a:ext cx="5918183" cy="3674893"/>
          </a:xfrm>
          <a:prstGeom prst="rect">
            <a:avLst/>
          </a:prstGeom>
        </p:spPr>
      </p:pic>
    </p:spTree>
    <p:extLst>
      <p:ext uri="{BB962C8B-B14F-4D97-AF65-F5344CB8AC3E}">
        <p14:creationId xmlns:p14="http://schemas.microsoft.com/office/powerpoint/2010/main" val="6563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A6B64-C342-C9B5-62B5-034ECC4718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2086160-B61E-49F5-21D6-14AD3A13AA60}"/>
              </a:ext>
            </a:extLst>
          </p:cNvPr>
          <p:cNvSpPr/>
          <p:nvPr/>
        </p:nvSpPr>
        <p:spPr>
          <a:xfrm>
            <a:off x="-131203" y="0"/>
            <a:ext cx="2532571" cy="6858000"/>
          </a:xfrm>
          <a:prstGeom prst="rect">
            <a:avLst/>
          </a:prstGeom>
          <a:solidFill>
            <a:srgbClr val="F2F2F2">
              <a:alpha val="5725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84CE2374-93AF-7EBC-2220-7C82EB039056}"/>
              </a:ext>
            </a:extLst>
          </p:cNvPr>
          <p:cNvSpPr txBox="1">
            <a:spLocks/>
          </p:cNvSpPr>
          <p:nvPr/>
        </p:nvSpPr>
        <p:spPr>
          <a:xfrm>
            <a:off x="4698905" y="1199407"/>
            <a:ext cx="7119613" cy="5766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Proposed December 2024; Comment period ended April 25, 2025</a:t>
            </a: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Incredibly low values:</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PFOA – 0.0009 ppt</a:t>
            </a:r>
          </a:p>
          <a:p>
            <a:pPr lvl="2">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PFOS – 0.06 ppt</a:t>
            </a:r>
          </a:p>
          <a:p>
            <a:pPr lvl="2">
              <a:lnSpc>
                <a:spcPct val="100000"/>
              </a:lnSpc>
              <a:buClr>
                <a:schemeClr val="tx1">
                  <a:lumMod val="85000"/>
                  <a:lumOff val="15000"/>
                </a:schemeClr>
              </a:buClr>
            </a:pPr>
            <a:r>
              <a:rPr lang="en-US" sz="2200" dirty="0">
                <a:solidFill>
                  <a:schemeClr val="tx1">
                    <a:lumMod val="85000"/>
                    <a:lumOff val="15000"/>
                  </a:schemeClr>
                </a:solidFill>
                <a:ea typeface="Inter" panose="020B0502030000000004" pitchFamily="34" charset="0"/>
              </a:rPr>
              <a:t>PFBS – 400 ppt </a:t>
            </a:r>
            <a:endParaRPr lang="en-US" sz="2200" b="0" dirty="0">
              <a:solidFill>
                <a:schemeClr val="tx1">
                  <a:lumMod val="85000"/>
                  <a:lumOff val="15000"/>
                </a:schemeClr>
              </a:solidFill>
              <a:ea typeface="Inter" panose="020B0502030000000004" pitchFamily="34" charset="0"/>
            </a:endParaRP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Values dependent on problematic reference doses and cancer slope factors established in National Primary Drinking Water Regulations/MCLs</a:t>
            </a:r>
          </a:p>
          <a:p>
            <a:pPr lvl="1">
              <a:lnSpc>
                <a:spcPct val="100000"/>
              </a:lnSpc>
              <a:buClr>
                <a:schemeClr val="tx1">
                  <a:lumMod val="85000"/>
                  <a:lumOff val="15000"/>
                </a:schemeClr>
              </a:buClr>
            </a:pPr>
            <a:r>
              <a:rPr lang="en-US" sz="2200" b="0" dirty="0">
                <a:solidFill>
                  <a:schemeClr val="tx1">
                    <a:lumMod val="85000"/>
                    <a:lumOff val="15000"/>
                  </a:schemeClr>
                </a:solidFill>
                <a:ea typeface="Inter" panose="020B0502030000000004" pitchFamily="34" charset="0"/>
              </a:rPr>
              <a:t>NACWA comments outlined concerns with underlying science as well as failure to consider technical feasibility and costs </a:t>
            </a:r>
          </a:p>
          <a:p>
            <a:pPr lvl="1">
              <a:lnSpc>
                <a:spcPct val="100000"/>
              </a:lnSpc>
              <a:buClr>
                <a:schemeClr val="tx1">
                  <a:lumMod val="85000"/>
                  <a:lumOff val="15000"/>
                </a:schemeClr>
              </a:buClr>
            </a:pPr>
            <a:endParaRPr lang="en-US" sz="15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2400" b="0" dirty="0">
              <a:solidFill>
                <a:schemeClr val="tx1">
                  <a:lumMod val="85000"/>
                  <a:lumOff val="15000"/>
                </a:schemeClr>
              </a:solidFill>
              <a:latin typeface="Inter"/>
              <a:ea typeface="Inter" panose="020B0502030000000004" pitchFamily="34" charset="0"/>
            </a:endParaRPr>
          </a:p>
          <a:p>
            <a:pPr>
              <a:lnSpc>
                <a:spcPct val="100000"/>
              </a:lnSpc>
              <a:buClr>
                <a:schemeClr val="tx1">
                  <a:lumMod val="85000"/>
                  <a:lumOff val="15000"/>
                </a:schemeClr>
              </a:buClr>
            </a:pPr>
            <a:endParaRPr lang="en-US" sz="1800" b="0" dirty="0">
              <a:solidFill>
                <a:schemeClr val="tx1">
                  <a:lumMod val="85000"/>
                  <a:lumOff val="15000"/>
                </a:schemeClr>
              </a:solidFill>
              <a:latin typeface="Inter"/>
              <a:ea typeface="Inter" panose="020B0502030000000004" pitchFamily="34" charset="0"/>
            </a:endParaRPr>
          </a:p>
          <a:p>
            <a:pPr marL="0" indent="0">
              <a:lnSpc>
                <a:spcPct val="100000"/>
              </a:lnSpc>
              <a:buClr>
                <a:schemeClr val="tx1">
                  <a:lumMod val="85000"/>
                  <a:lumOff val="15000"/>
                </a:schemeClr>
              </a:buClr>
              <a:buNone/>
            </a:pPr>
            <a:endParaRPr lang="en-US" sz="1800" b="0" dirty="0">
              <a:solidFill>
                <a:schemeClr val="tx1">
                  <a:lumMod val="85000"/>
                  <a:lumOff val="15000"/>
                </a:schemeClr>
              </a:solidFill>
              <a:latin typeface="Inter" panose="020B0502030000000004" pitchFamily="34" charset="0"/>
              <a:ea typeface="Inter" panose="020B0502030000000004" pitchFamily="34" charset="0"/>
            </a:endParaRPr>
          </a:p>
        </p:txBody>
      </p:sp>
      <p:sp>
        <p:nvSpPr>
          <p:cNvPr id="9" name="Rectangle 8">
            <a:extLst>
              <a:ext uri="{FF2B5EF4-FFF2-40B4-BE49-F238E27FC236}">
                <a16:creationId xmlns:a16="http://schemas.microsoft.com/office/drawing/2014/main" id="{56B03414-7461-2255-17DA-2CFFAD03C43A}"/>
              </a:ext>
            </a:extLst>
          </p:cNvPr>
          <p:cNvSpPr/>
          <p:nvPr/>
        </p:nvSpPr>
        <p:spPr>
          <a:xfrm>
            <a:off x="730339" y="1246351"/>
            <a:ext cx="3968566" cy="4401106"/>
          </a:xfrm>
          <a:prstGeom prst="rect">
            <a:avLst/>
          </a:prstGeom>
          <a:solidFill>
            <a:srgbClr val="49C1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441FE5-CDFD-D3D8-4129-15C5FD1F5B1A}"/>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BEC9B55-CFFF-E6E5-4EAC-676A647C1A84}"/>
              </a:ext>
            </a:extLst>
          </p:cNvPr>
          <p:cNvSpPr/>
          <p:nvPr/>
        </p:nvSpPr>
        <p:spPr>
          <a:xfrm>
            <a:off x="266675" y="6301371"/>
            <a:ext cx="358444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ECB66D05-86C4-7140-FAD7-593793C69C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pic>
        <p:nvPicPr>
          <p:cNvPr id="4" name="Picture 3">
            <a:extLst>
              <a:ext uri="{FF2B5EF4-FFF2-40B4-BE49-F238E27FC236}">
                <a16:creationId xmlns:a16="http://schemas.microsoft.com/office/drawing/2014/main" id="{AF12F629-1263-2FEE-DA1D-49A2FA78F6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629" y="2349155"/>
            <a:ext cx="3535986" cy="1981372"/>
          </a:xfrm>
          <a:prstGeom prst="rect">
            <a:avLst/>
          </a:prstGeom>
        </p:spPr>
      </p:pic>
      <p:sp>
        <p:nvSpPr>
          <p:cNvPr id="3" name="Rectangle 2">
            <a:extLst>
              <a:ext uri="{FF2B5EF4-FFF2-40B4-BE49-F238E27FC236}">
                <a16:creationId xmlns:a16="http://schemas.microsoft.com/office/drawing/2014/main" id="{DBD99A51-1E79-5AA9-101A-9AF6746B9327}"/>
              </a:ext>
            </a:extLst>
          </p:cNvPr>
          <p:cNvSpPr/>
          <p:nvPr/>
        </p:nvSpPr>
        <p:spPr>
          <a:xfrm>
            <a:off x="710735" y="267140"/>
            <a:ext cx="10770530" cy="646331"/>
          </a:xfrm>
          <a:prstGeom prst="rect">
            <a:avLst/>
          </a:prstGeom>
        </p:spPr>
        <p:txBody>
          <a:bodyPr wrap="square">
            <a:spAutoFit/>
          </a:bodyPr>
          <a:lstStyle/>
          <a:p>
            <a:r>
              <a:rPr lang="en-US" sz="3600" b="1" dirty="0">
                <a:solidFill>
                  <a:srgbClr val="0E5687"/>
                </a:solidFill>
                <a:ea typeface="Inter" panose="020B0502030000000004" pitchFamily="34" charset="0"/>
              </a:rPr>
              <a:t>PFAS Human Health Water Quality Criteria</a:t>
            </a:r>
          </a:p>
        </p:txBody>
      </p:sp>
    </p:spTree>
    <p:extLst>
      <p:ext uri="{BB962C8B-B14F-4D97-AF65-F5344CB8AC3E}">
        <p14:creationId xmlns:p14="http://schemas.microsoft.com/office/powerpoint/2010/main" val="15585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1059457" y="1927952"/>
            <a:ext cx="10596516" cy="4382751"/>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Comprehensive Environmental Response, Compensation, and Liability Act (CERCLA)</a:t>
            </a:r>
          </a:p>
          <a:p>
            <a:r>
              <a:rPr lang="en-US" sz="2400" b="0" dirty="0"/>
              <a:t>September 2022 – EPA proposes to designate PFOA and PFOS as “hazardous substances” under Section 102(a) of CERCLA</a:t>
            </a:r>
          </a:p>
          <a:p>
            <a:r>
              <a:rPr lang="en-US" sz="2400" b="0" dirty="0"/>
              <a:t>May 8, 2024 – EPA published final rule, which was effective July 8, 2024</a:t>
            </a:r>
          </a:p>
          <a:p>
            <a:r>
              <a:rPr lang="en-US" sz="2400" b="0" dirty="0"/>
              <a:t>First time EPA has used this authority to designate hazardous substances without those substances first being designated as hazardous or toxic under the primary federal air, water, or toxics statutes</a:t>
            </a:r>
          </a:p>
          <a:p>
            <a:pPr marL="0" indent="0">
              <a:buNone/>
            </a:pPr>
            <a:r>
              <a:rPr lang="en-US" sz="2400" dirty="0"/>
              <a:t>Two goals of CERCLA, according to Congress:</a:t>
            </a:r>
          </a:p>
          <a:p>
            <a:r>
              <a:rPr lang="en-US" sz="2400" b="0" dirty="0"/>
              <a:t>Provide for clean-up if a hazardous substance is released into the environment</a:t>
            </a:r>
          </a:p>
          <a:p>
            <a:r>
              <a:rPr lang="en-US" sz="2400" b="0" dirty="0">
                <a:solidFill>
                  <a:schemeClr val="tx1">
                    <a:lumMod val="85000"/>
                    <a:lumOff val="15000"/>
                  </a:schemeClr>
                </a:solidFill>
                <a:ea typeface="Inter" panose="020B0502030000000004" pitchFamily="34" charset="0"/>
              </a:rPr>
              <a:t>Hold responsible parties liable for the costs of these clean-ups</a:t>
            </a:r>
          </a:p>
          <a:p>
            <a:pPr marL="0" indent="0">
              <a:buNone/>
            </a:pPr>
            <a:endParaRPr lang="en-US" sz="2400" b="0" dirty="0"/>
          </a:p>
          <a:p>
            <a:pPr marL="0" indent="0">
              <a:buNone/>
            </a:pPr>
            <a:endParaRPr lang="en-US" sz="2400" b="0" dirty="0"/>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 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3" name="Rectangle 2">
            <a:extLst>
              <a:ext uri="{FF2B5EF4-FFF2-40B4-BE49-F238E27FC236}">
                <a16:creationId xmlns:a16="http://schemas.microsoft.com/office/drawing/2014/main" id="{076139A0-2EBE-CB10-7F98-F933BD428A0C}"/>
              </a:ext>
            </a:extLst>
          </p:cNvPr>
          <p:cNvSpPr/>
          <p:nvPr/>
        </p:nvSpPr>
        <p:spPr>
          <a:xfrm>
            <a:off x="1059457" y="287940"/>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CERCLA Hazardous Substance Designation</a:t>
            </a:r>
          </a:p>
        </p:txBody>
      </p:sp>
    </p:spTree>
    <p:extLst>
      <p:ext uri="{BB962C8B-B14F-4D97-AF65-F5344CB8AC3E}">
        <p14:creationId xmlns:p14="http://schemas.microsoft.com/office/powerpoint/2010/main" val="151199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54DBB89-1261-3144-A357-C0CDDFE16E49}"/>
              </a:ext>
            </a:extLst>
          </p:cNvPr>
          <p:cNvSpPr txBox="1">
            <a:spLocks/>
          </p:cNvSpPr>
          <p:nvPr/>
        </p:nvSpPr>
        <p:spPr>
          <a:xfrm>
            <a:off x="1109178" y="1294072"/>
            <a:ext cx="10509712" cy="426985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909D93"/>
              </a:buClr>
              <a:buFont typeface="Arial"/>
              <a:buChar char="•"/>
              <a:defRPr sz="20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909D93"/>
              </a:buClr>
              <a:buFont typeface="Courier New" panose="02070309020205020404" pitchFamily="49" charset="0"/>
              <a:buChar char="o"/>
              <a:defRPr sz="1600" b="1" kern="1200">
                <a:solidFill>
                  <a:srgbClr val="57585B"/>
                </a:solidFill>
                <a:latin typeface="+mn-lt"/>
                <a:ea typeface="+mn-ea"/>
                <a:cs typeface="+mn-cs"/>
              </a:defRPr>
            </a:lvl2pPr>
            <a:lvl3pPr marL="1143000" indent="-228600" algn="l" defTabSz="914400" rtl="0" eaLnBrk="1" latinLnBrk="0" hangingPunct="1">
              <a:lnSpc>
                <a:spcPct val="90000"/>
              </a:lnSpc>
              <a:spcBef>
                <a:spcPts val="500"/>
              </a:spcBef>
              <a:buClr>
                <a:srgbClr val="909D93"/>
              </a:buClr>
              <a:buFont typeface="Wingdings" panose="05000000000000000000" pitchFamily="2" charset="2"/>
              <a:buChar char="§"/>
              <a:defRPr sz="14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909D93"/>
              </a:buClr>
              <a:buFont typeface="Courier New" panose="02070309020205020404" pitchFamily="49" charset="0"/>
              <a:buChar char="o"/>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909D93"/>
              </a:buClr>
              <a:buFont typeface="Wingdings" panose="05000000000000000000" pitchFamily="2"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CERCLA assigns strict, retroactive, joint, and several liability to potentially responsible parties (PRPs)</a:t>
            </a:r>
          </a:p>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POTWs did not need to know they were “disposing” of PFAS via effluent or biosolids to be held liable</a:t>
            </a:r>
          </a:p>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Liability under CERCLA applies even if past practices were lawful and directed, permitted, or known by state or federal government</a:t>
            </a:r>
          </a:p>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Even if a POTW is only responsible for a fraction of PFAS contamination, it can be liable for cleaning up an entire site, particularly if other PRPs cannot be identified</a:t>
            </a:r>
          </a:p>
          <a:p>
            <a:pPr>
              <a:lnSpc>
                <a:spcPct val="100000"/>
              </a:lnSpc>
              <a:buClr>
                <a:schemeClr val="tx1">
                  <a:lumMod val="85000"/>
                  <a:lumOff val="15000"/>
                </a:schemeClr>
              </a:buClr>
            </a:pPr>
            <a:r>
              <a:rPr lang="en-US" sz="2400" b="0" dirty="0">
                <a:solidFill>
                  <a:schemeClr val="tx1">
                    <a:lumMod val="85000"/>
                    <a:lumOff val="15000"/>
                  </a:schemeClr>
                </a:solidFill>
                <a:ea typeface="Inter" panose="020B0502030000000004" pitchFamily="34" charset="0"/>
              </a:rPr>
              <a:t>POTWs can be brought in as PRPs by third parties</a:t>
            </a:r>
          </a:p>
        </p:txBody>
      </p:sp>
      <p:sp>
        <p:nvSpPr>
          <p:cNvPr id="17" name="Rectangle 16">
            <a:extLst>
              <a:ext uri="{FF2B5EF4-FFF2-40B4-BE49-F238E27FC236}">
                <a16:creationId xmlns:a16="http://schemas.microsoft.com/office/drawing/2014/main" id="{B6044D47-3E04-E447-B92F-940D7F369C68}"/>
              </a:ext>
            </a:extLst>
          </p:cNvPr>
          <p:cNvSpPr/>
          <p:nvPr/>
        </p:nvSpPr>
        <p:spPr>
          <a:xfrm>
            <a:off x="0" y="6157167"/>
            <a:ext cx="12191999" cy="700833"/>
          </a:xfrm>
          <a:prstGeom prst="rect">
            <a:avLst/>
          </a:prstGeom>
          <a:solidFill>
            <a:srgbClr val="0E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3BA5195-7D2D-BE49-816A-2E9FB37E834C}"/>
              </a:ext>
            </a:extLst>
          </p:cNvPr>
          <p:cNvSpPr/>
          <p:nvPr/>
        </p:nvSpPr>
        <p:spPr>
          <a:xfrm>
            <a:off x="266675" y="6301371"/>
            <a:ext cx="3536353" cy="382092"/>
          </a:xfrm>
          <a:prstGeom prst="rect">
            <a:avLst/>
          </a:prstGeom>
        </p:spPr>
        <p:txBody>
          <a:bodyPr wrap="none">
            <a:spAutoFit/>
          </a:bodyPr>
          <a:lstStyle/>
          <a:p>
            <a:pPr>
              <a:lnSpc>
                <a:spcPct val="150000"/>
              </a:lnSpc>
            </a:pPr>
            <a:r>
              <a:rPr lang="en-US" sz="1400" dirty="0">
                <a:solidFill>
                  <a:schemeClr val="bg1"/>
                </a:solidFill>
                <a:latin typeface="Inter" panose="020B0502030000000004" pitchFamily="34" charset="0"/>
                <a:ea typeface="Inter" panose="020B0502030000000004" pitchFamily="34" charset="0"/>
              </a:rPr>
              <a:t>National Association of Clean Water Agencies</a:t>
            </a:r>
          </a:p>
        </p:txBody>
      </p:sp>
      <p:pic>
        <p:nvPicPr>
          <p:cNvPr id="11" name="Picture 10" descr="A picture containing drawing&#10;&#10;Description automatically generated">
            <a:extLst>
              <a:ext uri="{FF2B5EF4-FFF2-40B4-BE49-F238E27FC236}">
                <a16:creationId xmlns:a16="http://schemas.microsoft.com/office/drawing/2014/main" id="{F474A18B-5153-1C4C-8EF4-13FAABFC4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0424" y="6310704"/>
            <a:ext cx="1568094" cy="400029"/>
          </a:xfrm>
          <a:prstGeom prst="rect">
            <a:avLst/>
          </a:prstGeom>
        </p:spPr>
      </p:pic>
      <p:sp>
        <p:nvSpPr>
          <p:cNvPr id="4" name="Rectangle 3">
            <a:extLst>
              <a:ext uri="{FF2B5EF4-FFF2-40B4-BE49-F238E27FC236}">
                <a16:creationId xmlns:a16="http://schemas.microsoft.com/office/drawing/2014/main" id="{048B70D0-5AA3-B8D3-EECB-04030274B425}"/>
              </a:ext>
            </a:extLst>
          </p:cNvPr>
          <p:cNvSpPr/>
          <p:nvPr/>
        </p:nvSpPr>
        <p:spPr>
          <a:xfrm>
            <a:off x="1059457" y="287940"/>
            <a:ext cx="10609154" cy="646331"/>
          </a:xfrm>
          <a:prstGeom prst="rect">
            <a:avLst/>
          </a:prstGeom>
        </p:spPr>
        <p:txBody>
          <a:bodyPr wrap="square">
            <a:spAutoFit/>
          </a:bodyPr>
          <a:lstStyle/>
          <a:p>
            <a:r>
              <a:rPr lang="en-US" sz="3600" b="1" dirty="0">
                <a:solidFill>
                  <a:srgbClr val="0E5687"/>
                </a:solidFill>
                <a:ea typeface="Inter" panose="020B0502030000000004" pitchFamily="34" charset="0"/>
              </a:rPr>
              <a:t>CERCLA Liability for POTWs</a:t>
            </a:r>
          </a:p>
        </p:txBody>
      </p:sp>
    </p:spTree>
    <p:extLst>
      <p:ext uri="{BB962C8B-B14F-4D97-AF65-F5344CB8AC3E}">
        <p14:creationId xmlns:p14="http://schemas.microsoft.com/office/powerpoint/2010/main" val="402637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iver Renew Theme">
  <a:themeElements>
    <a:clrScheme name="Custom 6">
      <a:dk1>
        <a:srgbClr val="000000"/>
      </a:dk1>
      <a:lt1>
        <a:srgbClr val="FFFFFF"/>
      </a:lt1>
      <a:dk2>
        <a:srgbClr val="0087DC"/>
      </a:dk2>
      <a:lt2>
        <a:srgbClr val="00619F"/>
      </a:lt2>
      <a:accent1>
        <a:srgbClr val="57CCF6"/>
      </a:accent1>
      <a:accent2>
        <a:srgbClr val="FF8F28"/>
      </a:accent2>
      <a:accent3>
        <a:srgbClr val="00AC93"/>
      </a:accent3>
      <a:accent4>
        <a:srgbClr val="712F91"/>
      </a:accent4>
      <a:accent5>
        <a:srgbClr val="D638C1"/>
      </a:accent5>
      <a:accent6>
        <a:srgbClr val="FF4F3C"/>
      </a:accent6>
      <a:hlink>
        <a:srgbClr val="0087DC"/>
      </a:hlink>
      <a:folHlink>
        <a:srgbClr val="57CCF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RiverRenewTemplate_ORIG-PALETTE.potx" id="{CB6D3EE4-1B00-45EF-97BE-14DD1C9DC503}" vid="{C0671E46-A887-44A3-891D-3A72358039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Final_x003f_ xmlns="a6c8de70-5eb5-4624-8cb2-6e1fcd79a7b1">true</Final_x003f_>
    <picture xmlns="a6c8de70-5eb5-4624-8cb2-6e1fcd79a7b1">
      <Url xsi:nil="true"/>
      <Description xsi:nil="true"/>
    </picture>
    <lcf76f155ced4ddcb4097134ff3c332f xmlns="a6c8de70-5eb5-4624-8cb2-6e1fcd79a7b1">
      <Terms xmlns="http://schemas.microsoft.com/office/infopath/2007/PartnerControls"/>
    </lcf76f155ced4ddcb4097134ff3c332f>
    <TaxCatchAll xmlns="9e7aac16-568b-4e20-b8a5-9be8b313a4e7" xsi:nil="true"/>
    <_ip_UnifiedCompliancePolicyProperties xmlns="http://schemas.microsoft.com/sharepoint/v3" xsi:nil="true"/>
    <_Flow_SignoffStatus xmlns="a6c8de70-5eb5-4624-8cb2-6e1fcd79a7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4A15A9873EBD4C9F891830951C8F0E" ma:contentTypeVersion="24" ma:contentTypeDescription="Create a new document." ma:contentTypeScope="" ma:versionID="7f5e157fdf74a3096a62cfd8a24ed90c">
  <xsd:schema xmlns:xsd="http://www.w3.org/2001/XMLSchema" xmlns:xs="http://www.w3.org/2001/XMLSchema" xmlns:p="http://schemas.microsoft.com/office/2006/metadata/properties" xmlns:ns1="http://schemas.microsoft.com/sharepoint/v3" xmlns:ns2="a6c8de70-5eb5-4624-8cb2-6e1fcd79a7b1" xmlns:ns3="9e7aac16-568b-4e20-b8a5-9be8b313a4e7" targetNamespace="http://schemas.microsoft.com/office/2006/metadata/properties" ma:root="true" ma:fieldsID="1e7242a868343ea3b9d576e00ee05250" ns1:_="" ns2:_="" ns3:_="">
    <xsd:import namespace="http://schemas.microsoft.com/sharepoint/v3"/>
    <xsd:import namespace="a6c8de70-5eb5-4624-8cb2-6e1fcd79a7b1"/>
    <xsd:import namespace="9e7aac16-568b-4e20-b8a5-9be8b313a4e7"/>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2:_Flow_SignoffStatu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picture" minOccurs="0"/>
                <xsd:element ref="ns2:Final_x003f_"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8de70-5eb5-4624-8cb2-6e1fcd79a7b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picture" ma:index="23"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Final_x003f_" ma:index="24" nillable="true" ma:displayName="Final?" ma:default="1" ma:format="Dropdown" ma:internalName="Final_x003f_">
      <xsd:simpleType>
        <xsd:restriction base="dms:Boolea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c9595921-89b8-47e2-b0f6-fa8840ab9999"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7aac16-568b-4e20-b8a5-9be8b313a4e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46c0527d-5502-42af-aa05-b95c5ecfd2b0}" ma:internalName="TaxCatchAll" ma:showField="CatchAllData" ma:web="9e7aac16-568b-4e20-b8a5-9be8b313a4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54D37-04D5-4100-8573-E25C14273893}">
  <ds:schemaRefs>
    <ds:schemaRef ds:uri="a6c8de70-5eb5-4624-8cb2-6e1fcd79a7b1"/>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9e7aac16-568b-4e20-b8a5-9be8b313a4e7"/>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8D038FE-BD0C-42B1-876B-B2DBB5834B4E}">
  <ds:schemaRefs>
    <ds:schemaRef ds:uri="http://schemas.microsoft.com/sharepoint/v3/contenttype/forms"/>
  </ds:schemaRefs>
</ds:datastoreItem>
</file>

<file path=customXml/itemProps3.xml><?xml version="1.0" encoding="utf-8"?>
<ds:datastoreItem xmlns:ds="http://schemas.openxmlformats.org/officeDocument/2006/customXml" ds:itemID="{7257FFB7-36C2-4494-B0D6-7BA335B048FA}">
  <ds:schemaRefs>
    <ds:schemaRef ds:uri="9e7aac16-568b-4e20-b8a5-9be8b313a4e7"/>
    <ds:schemaRef ds:uri="a6c8de70-5eb5-4624-8cb2-6e1fcd79a7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09806a1-6905-4955-b7ec-147e3ab52a31}" enabled="0" method="" siteId="{909806a1-6905-4955-b7ec-147e3ab52a31}" removed="1"/>
</clbl:labelList>
</file>

<file path=docProps/app.xml><?xml version="1.0" encoding="utf-8"?>
<Properties xmlns="http://schemas.openxmlformats.org/officeDocument/2006/extended-properties" xmlns:vt="http://schemas.openxmlformats.org/officeDocument/2006/docPropsVTypes">
  <TotalTime>8317</TotalTime>
  <Words>4232</Words>
  <Application>Microsoft Office PowerPoint</Application>
  <PresentationFormat>Widescreen</PresentationFormat>
  <Paragraphs>373</Paragraphs>
  <Slides>40</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Aptos</vt:lpstr>
      <vt:lpstr>Aptos Display</vt:lpstr>
      <vt:lpstr>Arial</vt:lpstr>
      <vt:lpstr>Calibri</vt:lpstr>
      <vt:lpstr>Courier New</vt:lpstr>
      <vt:lpstr>Franklin Gothic Book</vt:lpstr>
      <vt:lpstr>Franklin Gothic Medium</vt:lpstr>
      <vt:lpstr>Helvetica Neue Medium</vt:lpstr>
      <vt:lpstr>Inter</vt:lpstr>
      <vt:lpstr>Wingdings</vt:lpstr>
      <vt:lpstr>Office Theme</vt:lpstr>
      <vt:lpstr>River Renew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Gardner-Andrews</dc:creator>
  <cp:lastModifiedBy>Cynthia Finley</cp:lastModifiedBy>
  <cp:revision>58</cp:revision>
  <dcterms:created xsi:type="dcterms:W3CDTF">2025-05-09T17:43:04Z</dcterms:created>
  <dcterms:modified xsi:type="dcterms:W3CDTF">2025-10-13T18:41:45Z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0x0101007C4A15A9873EBD4C9F891830951C8F0E</vt:lpwstr>
  </property>
  <property fmtid="{D5CDD505-2E9C-101B-9397-08002B2CF9AE}" pid="3" name="MediaServiceImageTags">
    <vt:lpwstr/>
  </property>
</Properties>
</file>